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0" r:id="rId1"/>
    <p:sldMasterId id="2147484243" r:id="rId2"/>
  </p:sldMasterIdLst>
  <p:notesMasterIdLst>
    <p:notesMasterId r:id="rId45"/>
  </p:notesMasterIdLst>
  <p:handoutMasterIdLst>
    <p:handoutMasterId r:id="rId46"/>
  </p:handoutMasterIdLst>
  <p:sldIdLst>
    <p:sldId id="521" r:id="rId3"/>
    <p:sldId id="556" r:id="rId4"/>
    <p:sldId id="557" r:id="rId5"/>
    <p:sldId id="558" r:id="rId6"/>
    <p:sldId id="559" r:id="rId7"/>
    <p:sldId id="560" r:id="rId8"/>
    <p:sldId id="561" r:id="rId9"/>
    <p:sldId id="562" r:id="rId10"/>
    <p:sldId id="563" r:id="rId11"/>
    <p:sldId id="564" r:id="rId12"/>
    <p:sldId id="565" r:id="rId13"/>
    <p:sldId id="566" r:id="rId14"/>
    <p:sldId id="567" r:id="rId15"/>
    <p:sldId id="568" r:id="rId16"/>
    <p:sldId id="569" r:id="rId17"/>
    <p:sldId id="570" r:id="rId18"/>
    <p:sldId id="571" r:id="rId19"/>
    <p:sldId id="572" r:id="rId20"/>
    <p:sldId id="573" r:id="rId21"/>
    <p:sldId id="574" r:id="rId22"/>
    <p:sldId id="575" r:id="rId23"/>
    <p:sldId id="576" r:id="rId24"/>
    <p:sldId id="546" r:id="rId25"/>
    <p:sldId id="538" r:id="rId26"/>
    <p:sldId id="540" r:id="rId27"/>
    <p:sldId id="541" r:id="rId28"/>
    <p:sldId id="545" r:id="rId29"/>
    <p:sldId id="555" r:id="rId30"/>
    <p:sldId id="554" r:id="rId31"/>
    <p:sldId id="551" r:id="rId32"/>
    <p:sldId id="547" r:id="rId33"/>
    <p:sldId id="548" r:id="rId34"/>
    <p:sldId id="549" r:id="rId35"/>
    <p:sldId id="550" r:id="rId36"/>
    <p:sldId id="552" r:id="rId37"/>
    <p:sldId id="553" r:id="rId38"/>
    <p:sldId id="578" r:id="rId39"/>
    <p:sldId id="579" r:id="rId40"/>
    <p:sldId id="580" r:id="rId41"/>
    <p:sldId id="581" r:id="rId42"/>
    <p:sldId id="577" r:id="rId43"/>
    <p:sldId id="534" r:id="rId44"/>
  </p:sldIdLst>
  <p:sldSz cx="12192000" cy="6858000"/>
  <p:notesSz cx="6946900" cy="9283700"/>
  <p:defaultTextStyle>
    <a:defPPr>
      <a:defRPr lang="en-US"/>
    </a:defPPr>
    <a:lvl1pPr algn="l" rtl="0" eaLnBrk="0" fontAlgn="base" hangingPunct="0">
      <a:spcBef>
        <a:spcPct val="0"/>
      </a:spcBef>
      <a:spcAft>
        <a:spcPct val="0"/>
      </a:spcAft>
      <a:defRPr kumimoji="1"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umimoji="1"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umimoji="1"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umimoji="1"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umimoji="1"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umimoji="1"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umimoji="1"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umimoji="1"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ata Nóbrega" initials="RN" lastIdx="3" clrIdx="0">
    <p:extLst>
      <p:ext uri="{19B8F6BF-5375-455C-9EA6-DF929625EA0E}">
        <p15:presenceInfo xmlns:p15="http://schemas.microsoft.com/office/powerpoint/2012/main" userId="ecffa2b0ddfaf0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4800C"/>
    <a:srgbClr val="0033CC"/>
    <a:srgbClr val="000099"/>
    <a:srgbClr val="333333"/>
    <a:srgbClr val="0066FF"/>
    <a:srgbClr val="00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434" autoAdjust="0"/>
  </p:normalViewPr>
  <p:slideViewPr>
    <p:cSldViewPr>
      <p:cViewPr varScale="1">
        <p:scale>
          <a:sx n="67" d="100"/>
          <a:sy n="67" d="100"/>
        </p:scale>
        <p:origin x="576" y="60"/>
      </p:cViewPr>
      <p:guideLst>
        <p:guide orient="horz" pos="2160"/>
        <p:guide pos="3840"/>
      </p:guideLst>
    </p:cSldViewPr>
  </p:slideViewPr>
  <p:outlineViewPr>
    <p:cViewPr>
      <p:scale>
        <a:sx n="33" d="100"/>
        <a:sy n="33" d="100"/>
      </p:scale>
      <p:origin x="0" y="-156"/>
    </p:cViewPr>
  </p:outlineViewPr>
  <p:notesTextViewPr>
    <p:cViewPr>
      <p:scale>
        <a:sx n="3" d="2"/>
        <a:sy n="3" d="2"/>
      </p:scale>
      <p:origin x="0" y="0"/>
    </p:cViewPr>
  </p:notesTextViewPr>
  <p:sorterViewPr>
    <p:cViewPr>
      <p:scale>
        <a:sx n="66" d="100"/>
        <a:sy n="66" d="100"/>
      </p:scale>
      <p:origin x="0" y="-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09900" cy="46355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Espaço Reservado para Data 2"/>
          <p:cNvSpPr>
            <a:spLocks noGrp="1"/>
          </p:cNvSpPr>
          <p:nvPr>
            <p:ph type="dt" sz="quarter" idx="1"/>
          </p:nvPr>
        </p:nvSpPr>
        <p:spPr>
          <a:xfrm>
            <a:off x="3935413" y="0"/>
            <a:ext cx="3009900" cy="46355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1E47F4F-3F5E-405C-A228-052F0D777EA5}" type="datetimeFigureOut">
              <a:rPr lang="en-US"/>
              <a:pPr>
                <a:defRPr/>
              </a:pPr>
              <a:t>9/26/2017</a:t>
            </a:fld>
            <a:endParaRPr lang="en-US"/>
          </a:p>
        </p:txBody>
      </p:sp>
      <p:sp>
        <p:nvSpPr>
          <p:cNvPr id="4" name="Espaço Reservado para Rodapé 3"/>
          <p:cNvSpPr>
            <a:spLocks noGrp="1"/>
          </p:cNvSpPr>
          <p:nvPr>
            <p:ph type="ftr" sz="quarter" idx="2"/>
          </p:nvPr>
        </p:nvSpPr>
        <p:spPr>
          <a:xfrm>
            <a:off x="0" y="8818563"/>
            <a:ext cx="3009900" cy="46355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Espaço Reservado para Número de Slide 4"/>
          <p:cNvSpPr>
            <a:spLocks noGrp="1"/>
          </p:cNvSpPr>
          <p:nvPr>
            <p:ph type="sldNum" sz="quarter" idx="3"/>
          </p:nvPr>
        </p:nvSpPr>
        <p:spPr>
          <a:xfrm>
            <a:off x="3935413" y="8818563"/>
            <a:ext cx="3009900"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A95D52B-0369-46CC-880A-A22F351A5B2B}" type="slidenum">
              <a:rPr lang="en-US"/>
              <a:pPr>
                <a:defRPr/>
              </a:pPr>
              <a:t>‹nº›</a:t>
            </a:fld>
            <a:endParaRPr lang="en-US"/>
          </a:p>
        </p:txBody>
      </p:sp>
    </p:spTree>
    <p:extLst>
      <p:ext uri="{BB962C8B-B14F-4D97-AF65-F5344CB8AC3E}">
        <p14:creationId xmlns:p14="http://schemas.microsoft.com/office/powerpoint/2010/main" val="1692567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w="12700" cap="sq">
            <a:noFill/>
            <a:miter lim="800000"/>
            <a:headEnd type="none" w="sm" len="sm"/>
            <a:tailEnd type="none" w="sm" len="sm"/>
          </a:ln>
          <a:effectLst/>
        </p:spPr>
        <p:txBody>
          <a:bodyPr vert="horz" wrap="square" lIns="92738" tIns="46369" rIns="92738" bIns="46369" numCol="1" anchor="t" anchorCtr="0" compatLnSpc="1">
            <a:prstTxWarp prst="textNoShape">
              <a:avLst/>
            </a:prstTxWarp>
          </a:bodyPr>
          <a:lstStyle>
            <a:lvl1pPr defTabSz="927100" eaLnBrk="0" hangingPunct="0">
              <a:defRPr kumimoji="0" sz="1200">
                <a:latin typeface="Times New Roman" charset="0"/>
                <a:cs typeface="+mn-cs"/>
              </a:defRPr>
            </a:lvl1pPr>
          </a:lstStyle>
          <a:p>
            <a:pPr>
              <a:defRPr/>
            </a:pPr>
            <a:endParaRPr lang="en-US"/>
          </a:p>
        </p:txBody>
      </p:sp>
      <p:sp>
        <p:nvSpPr>
          <p:cNvPr id="23555" name="Rectangle 3"/>
          <p:cNvSpPr>
            <a:spLocks noGrp="1" noChangeArrowheads="1"/>
          </p:cNvSpPr>
          <p:nvPr>
            <p:ph type="dt" idx="1"/>
          </p:nvPr>
        </p:nvSpPr>
        <p:spPr bwMode="auto">
          <a:xfrm>
            <a:off x="3937000" y="0"/>
            <a:ext cx="3009900" cy="463550"/>
          </a:xfrm>
          <a:prstGeom prst="rect">
            <a:avLst/>
          </a:prstGeom>
          <a:noFill/>
          <a:ln w="12700" cap="sq">
            <a:noFill/>
            <a:miter lim="800000"/>
            <a:headEnd type="none" w="sm" len="sm"/>
            <a:tailEnd type="none" w="sm" len="sm"/>
          </a:ln>
          <a:effectLst/>
        </p:spPr>
        <p:txBody>
          <a:bodyPr vert="horz" wrap="square" lIns="92738" tIns="46369" rIns="92738" bIns="46369" numCol="1" anchor="t" anchorCtr="0" compatLnSpc="1">
            <a:prstTxWarp prst="textNoShape">
              <a:avLst/>
            </a:prstTxWarp>
          </a:bodyPr>
          <a:lstStyle>
            <a:lvl1pPr algn="r" defTabSz="927100" eaLnBrk="0" hangingPunct="0">
              <a:defRPr kumimoji="0" sz="1200">
                <a:latin typeface="Times New Roman" charset="0"/>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379413" y="696913"/>
            <a:ext cx="6188075"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25513" y="4410075"/>
            <a:ext cx="5095875" cy="4176713"/>
          </a:xfrm>
          <a:prstGeom prst="rect">
            <a:avLst/>
          </a:prstGeom>
          <a:noFill/>
          <a:ln w="12700" cap="sq">
            <a:noFill/>
            <a:miter lim="800000"/>
            <a:headEnd type="none" w="sm" len="sm"/>
            <a:tailEnd type="none" w="sm" len="sm"/>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20150"/>
            <a:ext cx="3009900" cy="463550"/>
          </a:xfrm>
          <a:prstGeom prst="rect">
            <a:avLst/>
          </a:prstGeom>
          <a:noFill/>
          <a:ln w="12700" cap="sq">
            <a:noFill/>
            <a:miter lim="800000"/>
            <a:headEnd type="none" w="sm" len="sm"/>
            <a:tailEnd type="none" w="sm" len="sm"/>
          </a:ln>
          <a:effectLst/>
        </p:spPr>
        <p:txBody>
          <a:bodyPr vert="horz" wrap="square" lIns="92738" tIns="46369" rIns="92738" bIns="46369" numCol="1" anchor="b" anchorCtr="0" compatLnSpc="1">
            <a:prstTxWarp prst="textNoShape">
              <a:avLst/>
            </a:prstTxWarp>
          </a:bodyPr>
          <a:lstStyle>
            <a:lvl1pPr defTabSz="927100" eaLnBrk="0" hangingPunct="0">
              <a:defRPr kumimoji="0" sz="1200">
                <a:latin typeface="Times New Roman"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w="12700" cap="sq">
            <a:noFill/>
            <a:miter lim="800000"/>
            <a:headEnd type="none" w="sm" len="sm"/>
            <a:tailEnd type="none" w="sm" len="sm"/>
          </a:ln>
          <a:effectLst/>
        </p:spPr>
        <p:txBody>
          <a:bodyPr vert="horz" wrap="square" lIns="92738" tIns="46369" rIns="92738" bIns="46369" numCol="1" anchor="b" anchorCtr="0" compatLnSpc="1">
            <a:prstTxWarp prst="textNoShape">
              <a:avLst/>
            </a:prstTxWarp>
          </a:bodyPr>
          <a:lstStyle>
            <a:lvl1pPr algn="r" defTabSz="927100">
              <a:defRPr kumimoji="0" sz="1200">
                <a:latin typeface="Times New Roman" panose="02020603050405020304" pitchFamily="18" charset="0"/>
              </a:defRPr>
            </a:lvl1pPr>
          </a:lstStyle>
          <a:p>
            <a:pPr>
              <a:defRPr/>
            </a:pPr>
            <a:fld id="{6C91ECCD-3A92-4625-9672-3C61EAC51A8B}" type="slidenum">
              <a:rPr lang="en-US"/>
              <a:pPr>
                <a:defRPr/>
              </a:pPr>
              <a:t>‹nº›</a:t>
            </a:fld>
            <a:endParaRPr lang="en-US"/>
          </a:p>
        </p:txBody>
      </p:sp>
    </p:spTree>
    <p:extLst>
      <p:ext uri="{BB962C8B-B14F-4D97-AF65-F5344CB8AC3E}">
        <p14:creationId xmlns:p14="http://schemas.microsoft.com/office/powerpoint/2010/main" val="4064321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xfrm>
            <a:off x="37941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307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fld id="{79CA4804-49AA-486D-BFCF-F1FB21C5A494}" type="slidenum">
              <a:rPr lang="pt-BR" altLang="pt-BR">
                <a:solidFill>
                  <a:prstClr val="black"/>
                </a:solidFill>
              </a:rPr>
              <a:pPr eaLnBrk="1" hangingPunct="1"/>
              <a:t>1</a:t>
            </a:fld>
            <a:endParaRPr lang="pt-BR" altLang="pt-BR">
              <a:solidFill>
                <a:prstClr val="black"/>
              </a:solidFill>
            </a:endParaRPr>
          </a:p>
        </p:txBody>
      </p:sp>
    </p:spTree>
    <p:extLst>
      <p:ext uri="{BB962C8B-B14F-4D97-AF65-F5344CB8AC3E}">
        <p14:creationId xmlns:p14="http://schemas.microsoft.com/office/powerpoint/2010/main" val="84223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3500" indent="-289808" eaLnBrk="0" hangingPunct="0">
              <a:defRPr>
                <a:solidFill>
                  <a:schemeClr val="tx1"/>
                </a:solidFill>
                <a:latin typeface="Arial" charset="0"/>
                <a:cs typeface="Arial" charset="0"/>
              </a:defRPr>
            </a:lvl2pPr>
            <a:lvl3pPr marL="1159231" indent="-231846" eaLnBrk="0" hangingPunct="0">
              <a:defRPr>
                <a:solidFill>
                  <a:schemeClr val="tx1"/>
                </a:solidFill>
                <a:latin typeface="Arial" charset="0"/>
                <a:cs typeface="Arial" charset="0"/>
              </a:defRPr>
            </a:lvl3pPr>
            <a:lvl4pPr marL="1622923" indent="-231846" eaLnBrk="0" hangingPunct="0">
              <a:defRPr>
                <a:solidFill>
                  <a:schemeClr val="tx1"/>
                </a:solidFill>
                <a:latin typeface="Arial" charset="0"/>
                <a:cs typeface="Arial" charset="0"/>
              </a:defRPr>
            </a:lvl4pPr>
            <a:lvl5pPr marL="2086615" indent="-231846" eaLnBrk="0" hangingPunct="0">
              <a:defRPr>
                <a:solidFill>
                  <a:schemeClr val="tx1"/>
                </a:solidFill>
                <a:latin typeface="Arial" charset="0"/>
                <a:cs typeface="Arial" charset="0"/>
              </a:defRPr>
            </a:lvl5pPr>
            <a:lvl6pPr marL="2550307" indent="-231846" eaLnBrk="0" fontAlgn="base" hangingPunct="0">
              <a:spcBef>
                <a:spcPct val="0"/>
              </a:spcBef>
              <a:spcAft>
                <a:spcPct val="0"/>
              </a:spcAft>
              <a:defRPr>
                <a:solidFill>
                  <a:schemeClr val="tx1"/>
                </a:solidFill>
                <a:latin typeface="Arial" charset="0"/>
                <a:cs typeface="Arial" charset="0"/>
              </a:defRPr>
            </a:lvl6pPr>
            <a:lvl7pPr marL="3014000" indent="-231846" eaLnBrk="0" fontAlgn="base" hangingPunct="0">
              <a:spcBef>
                <a:spcPct val="0"/>
              </a:spcBef>
              <a:spcAft>
                <a:spcPct val="0"/>
              </a:spcAft>
              <a:defRPr>
                <a:solidFill>
                  <a:schemeClr val="tx1"/>
                </a:solidFill>
                <a:latin typeface="Arial" charset="0"/>
                <a:cs typeface="Arial" charset="0"/>
              </a:defRPr>
            </a:lvl7pPr>
            <a:lvl8pPr marL="3477692" indent="-231846" eaLnBrk="0" fontAlgn="base" hangingPunct="0">
              <a:spcBef>
                <a:spcPct val="0"/>
              </a:spcBef>
              <a:spcAft>
                <a:spcPct val="0"/>
              </a:spcAft>
              <a:defRPr>
                <a:solidFill>
                  <a:schemeClr val="tx1"/>
                </a:solidFill>
                <a:latin typeface="Arial" charset="0"/>
                <a:cs typeface="Arial" charset="0"/>
              </a:defRPr>
            </a:lvl8pPr>
            <a:lvl9pPr marL="3941384" indent="-231846" eaLnBrk="0" fontAlgn="base" hangingPunct="0">
              <a:spcBef>
                <a:spcPct val="0"/>
              </a:spcBef>
              <a:spcAft>
                <a:spcPct val="0"/>
              </a:spcAft>
              <a:defRPr>
                <a:solidFill>
                  <a:schemeClr val="tx1"/>
                </a:solidFill>
                <a:latin typeface="Arial" charset="0"/>
                <a:cs typeface="Arial" charset="0"/>
              </a:defRPr>
            </a:lvl9pPr>
          </a:lstStyle>
          <a:p>
            <a:pPr eaLnBrk="1" hangingPunct="1"/>
            <a:fld id="{9E119973-3740-4E3C-A0ED-8F97656DCF02}" type="slidenum">
              <a:rPr lang="en-US" smtClean="0"/>
              <a:pPr eaLnBrk="1" hangingPunct="1"/>
              <a:t>15</a:t>
            </a:fld>
            <a:endParaRPr lang="en-US" smtClean="0"/>
          </a:p>
        </p:txBody>
      </p:sp>
      <p:sp>
        <p:nvSpPr>
          <p:cNvPr id="44035" name="Rectangle 2"/>
          <p:cNvSpPr>
            <a:spLocks noGrp="1" noRot="1" noChangeAspect="1" noChangeArrowheads="1" noTextEdit="1"/>
          </p:cNvSpPr>
          <p:nvPr>
            <p:ph type="sldImg"/>
          </p:nvPr>
        </p:nvSpPr>
        <p:spPr bwMode="auto">
          <a:xfrm>
            <a:off x="37941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82314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3500" indent="-289808" eaLnBrk="0" hangingPunct="0">
              <a:defRPr>
                <a:solidFill>
                  <a:schemeClr val="tx1"/>
                </a:solidFill>
                <a:latin typeface="Arial" charset="0"/>
                <a:cs typeface="Arial" charset="0"/>
              </a:defRPr>
            </a:lvl2pPr>
            <a:lvl3pPr marL="1159231" indent="-231846" eaLnBrk="0" hangingPunct="0">
              <a:defRPr>
                <a:solidFill>
                  <a:schemeClr val="tx1"/>
                </a:solidFill>
                <a:latin typeface="Arial" charset="0"/>
                <a:cs typeface="Arial" charset="0"/>
              </a:defRPr>
            </a:lvl3pPr>
            <a:lvl4pPr marL="1622923" indent="-231846" eaLnBrk="0" hangingPunct="0">
              <a:defRPr>
                <a:solidFill>
                  <a:schemeClr val="tx1"/>
                </a:solidFill>
                <a:latin typeface="Arial" charset="0"/>
                <a:cs typeface="Arial" charset="0"/>
              </a:defRPr>
            </a:lvl4pPr>
            <a:lvl5pPr marL="2086615" indent="-231846" eaLnBrk="0" hangingPunct="0">
              <a:defRPr>
                <a:solidFill>
                  <a:schemeClr val="tx1"/>
                </a:solidFill>
                <a:latin typeface="Arial" charset="0"/>
                <a:cs typeface="Arial" charset="0"/>
              </a:defRPr>
            </a:lvl5pPr>
            <a:lvl6pPr marL="2550307" indent="-231846" eaLnBrk="0" fontAlgn="base" hangingPunct="0">
              <a:spcBef>
                <a:spcPct val="0"/>
              </a:spcBef>
              <a:spcAft>
                <a:spcPct val="0"/>
              </a:spcAft>
              <a:defRPr>
                <a:solidFill>
                  <a:schemeClr val="tx1"/>
                </a:solidFill>
                <a:latin typeface="Arial" charset="0"/>
                <a:cs typeface="Arial" charset="0"/>
              </a:defRPr>
            </a:lvl6pPr>
            <a:lvl7pPr marL="3014000" indent="-231846" eaLnBrk="0" fontAlgn="base" hangingPunct="0">
              <a:spcBef>
                <a:spcPct val="0"/>
              </a:spcBef>
              <a:spcAft>
                <a:spcPct val="0"/>
              </a:spcAft>
              <a:defRPr>
                <a:solidFill>
                  <a:schemeClr val="tx1"/>
                </a:solidFill>
                <a:latin typeface="Arial" charset="0"/>
                <a:cs typeface="Arial" charset="0"/>
              </a:defRPr>
            </a:lvl7pPr>
            <a:lvl8pPr marL="3477692" indent="-231846" eaLnBrk="0" fontAlgn="base" hangingPunct="0">
              <a:spcBef>
                <a:spcPct val="0"/>
              </a:spcBef>
              <a:spcAft>
                <a:spcPct val="0"/>
              </a:spcAft>
              <a:defRPr>
                <a:solidFill>
                  <a:schemeClr val="tx1"/>
                </a:solidFill>
                <a:latin typeface="Arial" charset="0"/>
                <a:cs typeface="Arial" charset="0"/>
              </a:defRPr>
            </a:lvl8pPr>
            <a:lvl9pPr marL="3941384" indent="-231846" eaLnBrk="0" fontAlgn="base" hangingPunct="0">
              <a:spcBef>
                <a:spcPct val="0"/>
              </a:spcBef>
              <a:spcAft>
                <a:spcPct val="0"/>
              </a:spcAft>
              <a:defRPr>
                <a:solidFill>
                  <a:schemeClr val="tx1"/>
                </a:solidFill>
                <a:latin typeface="Arial" charset="0"/>
                <a:cs typeface="Arial" charset="0"/>
              </a:defRPr>
            </a:lvl9pPr>
          </a:lstStyle>
          <a:p>
            <a:pPr eaLnBrk="1" hangingPunct="1"/>
            <a:fld id="{1601D2C8-631C-4990-A1B7-288EAF0E704E}" type="slidenum">
              <a:rPr lang="en-US" smtClean="0"/>
              <a:pPr eaLnBrk="1" hangingPunct="1"/>
              <a:t>16</a:t>
            </a:fld>
            <a:endParaRPr lang="en-US" smtClean="0"/>
          </a:p>
        </p:txBody>
      </p:sp>
      <p:sp>
        <p:nvSpPr>
          <p:cNvPr id="45059" name="Rectangle 2"/>
          <p:cNvSpPr>
            <a:spLocks noGrp="1" noRot="1" noChangeAspect="1" noChangeArrowheads="1" noTextEdit="1"/>
          </p:cNvSpPr>
          <p:nvPr>
            <p:ph type="sldImg"/>
          </p:nvPr>
        </p:nvSpPr>
        <p:spPr bwMode="auto">
          <a:xfrm>
            <a:off x="37941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8816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3500" indent="-289808" eaLnBrk="0" hangingPunct="0">
              <a:defRPr>
                <a:solidFill>
                  <a:schemeClr val="tx1"/>
                </a:solidFill>
                <a:latin typeface="Arial" charset="0"/>
                <a:cs typeface="Arial" charset="0"/>
              </a:defRPr>
            </a:lvl2pPr>
            <a:lvl3pPr marL="1159231" indent="-231846" eaLnBrk="0" hangingPunct="0">
              <a:defRPr>
                <a:solidFill>
                  <a:schemeClr val="tx1"/>
                </a:solidFill>
                <a:latin typeface="Arial" charset="0"/>
                <a:cs typeface="Arial" charset="0"/>
              </a:defRPr>
            </a:lvl3pPr>
            <a:lvl4pPr marL="1622923" indent="-231846" eaLnBrk="0" hangingPunct="0">
              <a:defRPr>
                <a:solidFill>
                  <a:schemeClr val="tx1"/>
                </a:solidFill>
                <a:latin typeface="Arial" charset="0"/>
                <a:cs typeface="Arial" charset="0"/>
              </a:defRPr>
            </a:lvl4pPr>
            <a:lvl5pPr marL="2086615" indent="-231846" eaLnBrk="0" hangingPunct="0">
              <a:defRPr>
                <a:solidFill>
                  <a:schemeClr val="tx1"/>
                </a:solidFill>
                <a:latin typeface="Arial" charset="0"/>
                <a:cs typeface="Arial" charset="0"/>
              </a:defRPr>
            </a:lvl5pPr>
            <a:lvl6pPr marL="2550307" indent="-231846" eaLnBrk="0" fontAlgn="base" hangingPunct="0">
              <a:spcBef>
                <a:spcPct val="0"/>
              </a:spcBef>
              <a:spcAft>
                <a:spcPct val="0"/>
              </a:spcAft>
              <a:defRPr>
                <a:solidFill>
                  <a:schemeClr val="tx1"/>
                </a:solidFill>
                <a:latin typeface="Arial" charset="0"/>
                <a:cs typeface="Arial" charset="0"/>
              </a:defRPr>
            </a:lvl6pPr>
            <a:lvl7pPr marL="3014000" indent="-231846" eaLnBrk="0" fontAlgn="base" hangingPunct="0">
              <a:spcBef>
                <a:spcPct val="0"/>
              </a:spcBef>
              <a:spcAft>
                <a:spcPct val="0"/>
              </a:spcAft>
              <a:defRPr>
                <a:solidFill>
                  <a:schemeClr val="tx1"/>
                </a:solidFill>
                <a:latin typeface="Arial" charset="0"/>
                <a:cs typeface="Arial" charset="0"/>
              </a:defRPr>
            </a:lvl7pPr>
            <a:lvl8pPr marL="3477692" indent="-231846" eaLnBrk="0" fontAlgn="base" hangingPunct="0">
              <a:spcBef>
                <a:spcPct val="0"/>
              </a:spcBef>
              <a:spcAft>
                <a:spcPct val="0"/>
              </a:spcAft>
              <a:defRPr>
                <a:solidFill>
                  <a:schemeClr val="tx1"/>
                </a:solidFill>
                <a:latin typeface="Arial" charset="0"/>
                <a:cs typeface="Arial" charset="0"/>
              </a:defRPr>
            </a:lvl8pPr>
            <a:lvl9pPr marL="3941384" indent="-231846" eaLnBrk="0" fontAlgn="base" hangingPunct="0">
              <a:spcBef>
                <a:spcPct val="0"/>
              </a:spcBef>
              <a:spcAft>
                <a:spcPct val="0"/>
              </a:spcAft>
              <a:defRPr>
                <a:solidFill>
                  <a:schemeClr val="tx1"/>
                </a:solidFill>
                <a:latin typeface="Arial" charset="0"/>
                <a:cs typeface="Arial" charset="0"/>
              </a:defRPr>
            </a:lvl9pPr>
          </a:lstStyle>
          <a:p>
            <a:pPr eaLnBrk="1" hangingPunct="1"/>
            <a:fld id="{B59714E9-0D91-4535-9F93-88527DD041CA}" type="slidenum">
              <a:rPr lang="en-US" smtClean="0"/>
              <a:pPr eaLnBrk="1" hangingPunct="1"/>
              <a:t>17</a:t>
            </a:fld>
            <a:endParaRPr lang="en-US" smtClean="0"/>
          </a:p>
        </p:txBody>
      </p:sp>
      <p:sp>
        <p:nvSpPr>
          <p:cNvPr id="46083" name="Rectangle 2"/>
          <p:cNvSpPr>
            <a:spLocks noGrp="1" noRot="1" noChangeAspect="1" noChangeArrowheads="1" noTextEdit="1"/>
          </p:cNvSpPr>
          <p:nvPr>
            <p:ph type="sldImg"/>
          </p:nvPr>
        </p:nvSpPr>
        <p:spPr bwMode="auto">
          <a:xfrm>
            <a:off x="37941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60865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3500" indent="-289808" eaLnBrk="0" hangingPunct="0">
              <a:defRPr>
                <a:solidFill>
                  <a:schemeClr val="tx1"/>
                </a:solidFill>
                <a:latin typeface="Arial" charset="0"/>
                <a:cs typeface="Arial" charset="0"/>
              </a:defRPr>
            </a:lvl2pPr>
            <a:lvl3pPr marL="1159231" indent="-231846" eaLnBrk="0" hangingPunct="0">
              <a:defRPr>
                <a:solidFill>
                  <a:schemeClr val="tx1"/>
                </a:solidFill>
                <a:latin typeface="Arial" charset="0"/>
                <a:cs typeface="Arial" charset="0"/>
              </a:defRPr>
            </a:lvl3pPr>
            <a:lvl4pPr marL="1622923" indent="-231846" eaLnBrk="0" hangingPunct="0">
              <a:defRPr>
                <a:solidFill>
                  <a:schemeClr val="tx1"/>
                </a:solidFill>
                <a:latin typeface="Arial" charset="0"/>
                <a:cs typeface="Arial" charset="0"/>
              </a:defRPr>
            </a:lvl4pPr>
            <a:lvl5pPr marL="2086615" indent="-231846" eaLnBrk="0" hangingPunct="0">
              <a:defRPr>
                <a:solidFill>
                  <a:schemeClr val="tx1"/>
                </a:solidFill>
                <a:latin typeface="Arial" charset="0"/>
                <a:cs typeface="Arial" charset="0"/>
              </a:defRPr>
            </a:lvl5pPr>
            <a:lvl6pPr marL="2550307" indent="-231846" eaLnBrk="0" fontAlgn="base" hangingPunct="0">
              <a:spcBef>
                <a:spcPct val="0"/>
              </a:spcBef>
              <a:spcAft>
                <a:spcPct val="0"/>
              </a:spcAft>
              <a:defRPr>
                <a:solidFill>
                  <a:schemeClr val="tx1"/>
                </a:solidFill>
                <a:latin typeface="Arial" charset="0"/>
                <a:cs typeface="Arial" charset="0"/>
              </a:defRPr>
            </a:lvl6pPr>
            <a:lvl7pPr marL="3014000" indent="-231846" eaLnBrk="0" fontAlgn="base" hangingPunct="0">
              <a:spcBef>
                <a:spcPct val="0"/>
              </a:spcBef>
              <a:spcAft>
                <a:spcPct val="0"/>
              </a:spcAft>
              <a:defRPr>
                <a:solidFill>
                  <a:schemeClr val="tx1"/>
                </a:solidFill>
                <a:latin typeface="Arial" charset="0"/>
                <a:cs typeface="Arial" charset="0"/>
              </a:defRPr>
            </a:lvl7pPr>
            <a:lvl8pPr marL="3477692" indent="-231846" eaLnBrk="0" fontAlgn="base" hangingPunct="0">
              <a:spcBef>
                <a:spcPct val="0"/>
              </a:spcBef>
              <a:spcAft>
                <a:spcPct val="0"/>
              </a:spcAft>
              <a:defRPr>
                <a:solidFill>
                  <a:schemeClr val="tx1"/>
                </a:solidFill>
                <a:latin typeface="Arial" charset="0"/>
                <a:cs typeface="Arial" charset="0"/>
              </a:defRPr>
            </a:lvl8pPr>
            <a:lvl9pPr marL="3941384" indent="-231846" eaLnBrk="0" fontAlgn="base" hangingPunct="0">
              <a:spcBef>
                <a:spcPct val="0"/>
              </a:spcBef>
              <a:spcAft>
                <a:spcPct val="0"/>
              </a:spcAft>
              <a:defRPr>
                <a:solidFill>
                  <a:schemeClr val="tx1"/>
                </a:solidFill>
                <a:latin typeface="Arial" charset="0"/>
                <a:cs typeface="Arial" charset="0"/>
              </a:defRPr>
            </a:lvl9pPr>
          </a:lstStyle>
          <a:p>
            <a:pPr eaLnBrk="1" hangingPunct="1"/>
            <a:fld id="{733C4DD6-DCD9-4C63-BA7E-5D845C08B320}" type="slidenum">
              <a:rPr lang="en-US" smtClean="0"/>
              <a:pPr eaLnBrk="1" hangingPunct="1"/>
              <a:t>19</a:t>
            </a:fld>
            <a:endParaRPr lang="en-US" smtClean="0"/>
          </a:p>
        </p:txBody>
      </p:sp>
      <p:sp>
        <p:nvSpPr>
          <p:cNvPr id="47107" name="Rectangle 2"/>
          <p:cNvSpPr>
            <a:spLocks noGrp="1" noRot="1" noChangeAspect="1" noChangeArrowheads="1" noTextEdit="1"/>
          </p:cNvSpPr>
          <p:nvPr>
            <p:ph type="sldImg"/>
          </p:nvPr>
        </p:nvSpPr>
        <p:spPr bwMode="auto">
          <a:xfrm>
            <a:off x="37941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Tree>
    <p:extLst>
      <p:ext uri="{BB962C8B-B14F-4D97-AF65-F5344CB8AC3E}">
        <p14:creationId xmlns:p14="http://schemas.microsoft.com/office/powerpoint/2010/main" val="70401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3500" indent="-289808" eaLnBrk="0" hangingPunct="0">
              <a:defRPr>
                <a:solidFill>
                  <a:schemeClr val="tx1"/>
                </a:solidFill>
                <a:latin typeface="Arial" charset="0"/>
                <a:cs typeface="Arial" charset="0"/>
              </a:defRPr>
            </a:lvl2pPr>
            <a:lvl3pPr marL="1159231" indent="-231846" eaLnBrk="0" hangingPunct="0">
              <a:defRPr>
                <a:solidFill>
                  <a:schemeClr val="tx1"/>
                </a:solidFill>
                <a:latin typeface="Arial" charset="0"/>
                <a:cs typeface="Arial" charset="0"/>
              </a:defRPr>
            </a:lvl3pPr>
            <a:lvl4pPr marL="1622923" indent="-231846" eaLnBrk="0" hangingPunct="0">
              <a:defRPr>
                <a:solidFill>
                  <a:schemeClr val="tx1"/>
                </a:solidFill>
                <a:latin typeface="Arial" charset="0"/>
                <a:cs typeface="Arial" charset="0"/>
              </a:defRPr>
            </a:lvl4pPr>
            <a:lvl5pPr marL="2086615" indent="-231846" eaLnBrk="0" hangingPunct="0">
              <a:defRPr>
                <a:solidFill>
                  <a:schemeClr val="tx1"/>
                </a:solidFill>
                <a:latin typeface="Arial" charset="0"/>
                <a:cs typeface="Arial" charset="0"/>
              </a:defRPr>
            </a:lvl5pPr>
            <a:lvl6pPr marL="2550307" indent="-231846" eaLnBrk="0" fontAlgn="base" hangingPunct="0">
              <a:spcBef>
                <a:spcPct val="0"/>
              </a:spcBef>
              <a:spcAft>
                <a:spcPct val="0"/>
              </a:spcAft>
              <a:defRPr>
                <a:solidFill>
                  <a:schemeClr val="tx1"/>
                </a:solidFill>
                <a:latin typeface="Arial" charset="0"/>
                <a:cs typeface="Arial" charset="0"/>
              </a:defRPr>
            </a:lvl6pPr>
            <a:lvl7pPr marL="3014000" indent="-231846" eaLnBrk="0" fontAlgn="base" hangingPunct="0">
              <a:spcBef>
                <a:spcPct val="0"/>
              </a:spcBef>
              <a:spcAft>
                <a:spcPct val="0"/>
              </a:spcAft>
              <a:defRPr>
                <a:solidFill>
                  <a:schemeClr val="tx1"/>
                </a:solidFill>
                <a:latin typeface="Arial" charset="0"/>
                <a:cs typeface="Arial" charset="0"/>
              </a:defRPr>
            </a:lvl7pPr>
            <a:lvl8pPr marL="3477692" indent="-231846" eaLnBrk="0" fontAlgn="base" hangingPunct="0">
              <a:spcBef>
                <a:spcPct val="0"/>
              </a:spcBef>
              <a:spcAft>
                <a:spcPct val="0"/>
              </a:spcAft>
              <a:defRPr>
                <a:solidFill>
                  <a:schemeClr val="tx1"/>
                </a:solidFill>
                <a:latin typeface="Arial" charset="0"/>
                <a:cs typeface="Arial" charset="0"/>
              </a:defRPr>
            </a:lvl8pPr>
            <a:lvl9pPr marL="3941384" indent="-231846" eaLnBrk="0" fontAlgn="base" hangingPunct="0">
              <a:spcBef>
                <a:spcPct val="0"/>
              </a:spcBef>
              <a:spcAft>
                <a:spcPct val="0"/>
              </a:spcAft>
              <a:defRPr>
                <a:solidFill>
                  <a:schemeClr val="tx1"/>
                </a:solidFill>
                <a:latin typeface="Arial" charset="0"/>
                <a:cs typeface="Arial" charset="0"/>
              </a:defRPr>
            </a:lvl9pPr>
          </a:lstStyle>
          <a:p>
            <a:pPr eaLnBrk="1" hangingPunct="1"/>
            <a:fld id="{7D24DA8E-2DEB-404B-9338-AA2311BA59DF}" type="slidenum">
              <a:rPr lang="en-US" smtClean="0"/>
              <a:pPr eaLnBrk="1" hangingPunct="1"/>
              <a:t>20</a:t>
            </a:fld>
            <a:endParaRPr lang="en-US" smtClean="0"/>
          </a:p>
        </p:txBody>
      </p:sp>
      <p:sp>
        <p:nvSpPr>
          <p:cNvPr id="48131" name="Rectangle 2"/>
          <p:cNvSpPr>
            <a:spLocks noGrp="1" noRot="1" noChangeAspect="1" noChangeArrowheads="1" noTextEdit="1"/>
          </p:cNvSpPr>
          <p:nvPr>
            <p:ph type="sldImg"/>
          </p:nvPr>
        </p:nvSpPr>
        <p:spPr bwMode="auto">
          <a:xfrm>
            <a:off x="37941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Tree>
    <p:extLst>
      <p:ext uri="{BB962C8B-B14F-4D97-AF65-F5344CB8AC3E}">
        <p14:creationId xmlns:p14="http://schemas.microsoft.com/office/powerpoint/2010/main" val="155920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79413" y="696913"/>
            <a:ext cx="6188075" cy="3481387"/>
          </a:xfrm>
        </p:spPr>
      </p:sp>
      <p:sp>
        <p:nvSpPr>
          <p:cNvPr id="3" name="Espaço Reservado para Anotações 2"/>
          <p:cNvSpPr>
            <a:spLocks noGrp="1"/>
          </p:cNvSpPr>
          <p:nvPr>
            <p:ph type="body" idx="1"/>
          </p:nvPr>
        </p:nvSpPr>
        <p:spPr/>
        <p:txBody>
          <a:bodyPr/>
          <a:lstStyle/>
          <a:p>
            <a:r>
              <a:rPr lang="pt-BR" dirty="0" smtClean="0"/>
              <a:t>Após a regressão logística, as variáveis que contribuíram no modelo explicativo da doença foram </a:t>
            </a:r>
            <a:r>
              <a:rPr lang="pt-BR" dirty="0" err="1" smtClean="0"/>
              <a:t>baciloscopia</a:t>
            </a:r>
            <a:r>
              <a:rPr lang="pt-BR" dirty="0" smtClean="0"/>
              <a:t> (</a:t>
            </a:r>
            <a:r>
              <a:rPr lang="pt-BR" dirty="0" err="1" smtClean="0"/>
              <a:t>ORajust</a:t>
            </a:r>
            <a:r>
              <a:rPr lang="pt-BR" dirty="0" smtClean="0"/>
              <a:t> = 5,96; IC= 2,58-13,73) e produção de escarro (</a:t>
            </a:r>
            <a:r>
              <a:rPr lang="pt-BR" dirty="0" err="1" smtClean="0"/>
              <a:t>ORajust</a:t>
            </a:r>
            <a:r>
              <a:rPr lang="pt-BR" dirty="0" smtClean="0"/>
              <a:t> = 4,55; IC= 1,2816,12). Não houve associação estatisticamente significativa com o restante das variáveis.</a:t>
            </a:r>
            <a:endParaRPr lang="pt-BR" dirty="0"/>
          </a:p>
        </p:txBody>
      </p:sp>
      <p:sp>
        <p:nvSpPr>
          <p:cNvPr id="4" name="Espaço Reservado para Número de Slide 3"/>
          <p:cNvSpPr>
            <a:spLocks noGrp="1"/>
          </p:cNvSpPr>
          <p:nvPr>
            <p:ph type="sldNum" sz="quarter" idx="10"/>
          </p:nvPr>
        </p:nvSpPr>
        <p:spPr/>
        <p:txBody>
          <a:bodyPr/>
          <a:lstStyle/>
          <a:p>
            <a:pPr>
              <a:defRPr/>
            </a:pPr>
            <a:fld id="{6C91ECCD-3A92-4625-9672-3C61EAC51A8B}" type="slidenum">
              <a:rPr lang="en-US" smtClean="0"/>
              <a:pPr>
                <a:defRPr/>
              </a:pPr>
              <a:t>26</a:t>
            </a:fld>
            <a:endParaRPr lang="en-US"/>
          </a:p>
        </p:txBody>
      </p:sp>
    </p:spTree>
    <p:extLst>
      <p:ext uri="{BB962C8B-B14F-4D97-AF65-F5344CB8AC3E}">
        <p14:creationId xmlns:p14="http://schemas.microsoft.com/office/powerpoint/2010/main" val="241014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379413" y="696913"/>
            <a:ext cx="6188075" cy="3481387"/>
          </a:xfrm>
          <a:ln/>
        </p:spPr>
      </p:sp>
      <p:sp>
        <p:nvSpPr>
          <p:cNvPr id="41987"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pt-BR" altLang="pt-BR" smtClean="0">
              <a:latin typeface="Times New Roman" panose="02020603050405020304" pitchFamily="18" charset="0"/>
            </a:endParaRPr>
          </a:p>
        </p:txBody>
      </p:sp>
      <p:sp>
        <p:nvSpPr>
          <p:cNvPr id="41988"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kumimoji="1" sz="2800">
                <a:solidFill>
                  <a:schemeClr val="tx1"/>
                </a:solidFill>
                <a:latin typeface="Arial" panose="020B0604020202020204" pitchFamily="34" charset="0"/>
                <a:cs typeface="Arial" panose="020B0604020202020204" pitchFamily="34" charset="0"/>
              </a:defRPr>
            </a:lvl1pPr>
            <a:lvl2pPr marL="742950" indent="-285750" defTabSz="927100">
              <a:defRPr kumimoji="1" sz="2800">
                <a:solidFill>
                  <a:schemeClr val="tx1"/>
                </a:solidFill>
                <a:latin typeface="Arial" panose="020B0604020202020204" pitchFamily="34" charset="0"/>
                <a:cs typeface="Arial" panose="020B0604020202020204" pitchFamily="34" charset="0"/>
              </a:defRPr>
            </a:lvl2pPr>
            <a:lvl3pPr marL="1143000" indent="-228600" defTabSz="927100">
              <a:defRPr kumimoji="1" sz="2800">
                <a:solidFill>
                  <a:schemeClr val="tx1"/>
                </a:solidFill>
                <a:latin typeface="Arial" panose="020B0604020202020204" pitchFamily="34" charset="0"/>
                <a:cs typeface="Arial" panose="020B0604020202020204" pitchFamily="34" charset="0"/>
              </a:defRPr>
            </a:lvl3pPr>
            <a:lvl4pPr marL="1600200" indent="-228600" defTabSz="927100">
              <a:defRPr kumimoji="1" sz="2800">
                <a:solidFill>
                  <a:schemeClr val="tx1"/>
                </a:solidFill>
                <a:latin typeface="Arial" panose="020B0604020202020204" pitchFamily="34" charset="0"/>
                <a:cs typeface="Arial" panose="020B0604020202020204" pitchFamily="34" charset="0"/>
              </a:defRPr>
            </a:lvl4pPr>
            <a:lvl5pPr marL="2057400" indent="-228600" defTabSz="927100">
              <a:defRPr kumimoji="1" sz="2800">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kumimoji="1" sz="2800">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kumimoji="1" sz="2800">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kumimoji="1" sz="2800">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kumimoji="1" sz="2800">
                <a:solidFill>
                  <a:schemeClr val="tx1"/>
                </a:solidFill>
                <a:latin typeface="Arial" panose="020B0604020202020204" pitchFamily="34" charset="0"/>
                <a:cs typeface="Arial" panose="020B0604020202020204" pitchFamily="34" charset="0"/>
              </a:defRPr>
            </a:lvl9pPr>
          </a:lstStyle>
          <a:p>
            <a:fld id="{46748763-5C3F-4F7E-8F69-B47CB97D2FDC}" type="slidenum">
              <a:rPr kumimoji="0" lang="pt-BR" altLang="pt-BR" sz="1200" smtClean="0">
                <a:latin typeface="Garamond" panose="02020404030301010803" pitchFamily="18" charset="0"/>
              </a:rPr>
              <a:pPr/>
              <a:t>42</a:t>
            </a:fld>
            <a:endParaRPr kumimoji="0" lang="pt-BR" altLang="pt-BR" sz="1200" smtClean="0">
              <a:latin typeface="Garamond" panose="02020404030301010803" pitchFamily="18" charset="0"/>
            </a:endParaRPr>
          </a:p>
        </p:txBody>
      </p:sp>
    </p:spTree>
    <p:extLst>
      <p:ext uri="{BB962C8B-B14F-4D97-AF65-F5344CB8AC3E}">
        <p14:creationId xmlns:p14="http://schemas.microsoft.com/office/powerpoint/2010/main" val="400451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5BB29-53DB-4447-8397-0505F2BEE90D}" type="slidenum">
              <a:rPr lang="en-US" smtClean="0"/>
              <a:pPr>
                <a:defRPr/>
              </a:pPr>
              <a:t>‹nº›</a:t>
            </a:fld>
            <a:endParaRPr lang="en-US"/>
          </a:p>
        </p:txBody>
      </p:sp>
    </p:spTree>
    <p:extLst>
      <p:ext uri="{BB962C8B-B14F-4D97-AF65-F5344CB8AC3E}">
        <p14:creationId xmlns:p14="http://schemas.microsoft.com/office/powerpoint/2010/main" val="104510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71B253-428B-47E8-8C41-DE7AC081A659}" type="slidenum">
              <a:rPr lang="en-US" smtClean="0"/>
              <a:pPr>
                <a:defRPr/>
              </a:pPr>
              <a:t>‹nº›</a:t>
            </a:fld>
            <a:endParaRPr lang="en-US"/>
          </a:p>
        </p:txBody>
      </p:sp>
    </p:spTree>
    <p:extLst>
      <p:ext uri="{BB962C8B-B14F-4D97-AF65-F5344CB8AC3E}">
        <p14:creationId xmlns:p14="http://schemas.microsoft.com/office/powerpoint/2010/main" val="105170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813BD-3E91-4CFC-B78F-E9D1B6B63784}" type="slidenum">
              <a:rPr lang="en-US" smtClean="0"/>
              <a:pPr>
                <a:defRPr/>
              </a:pPr>
              <a:t>‹nº›</a:t>
            </a:fld>
            <a:endParaRPr lang="en-US"/>
          </a:p>
        </p:txBody>
      </p:sp>
    </p:spTree>
    <p:extLst>
      <p:ext uri="{BB962C8B-B14F-4D97-AF65-F5344CB8AC3E}">
        <p14:creationId xmlns:p14="http://schemas.microsoft.com/office/powerpoint/2010/main" val="358552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22400" y="304801"/>
            <a:ext cx="10058400" cy="1431925"/>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1422400" y="1981200"/>
            <a:ext cx="49276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553200" y="1981200"/>
            <a:ext cx="49276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7"/>
          <p:cNvSpPr>
            <a:spLocks noGrp="1" noChangeArrowheads="1"/>
          </p:cNvSpPr>
          <p:nvPr>
            <p:ph type="dt" sz="half" idx="10"/>
          </p:nvPr>
        </p:nvSpPr>
        <p:spPr>
          <a:ln/>
        </p:spPr>
        <p:txBody>
          <a:bodyPr/>
          <a:lstStyle>
            <a:lvl1pPr>
              <a:defRPr/>
            </a:lvl1pPr>
          </a:lstStyle>
          <a:p>
            <a:pPr>
              <a:defRPr/>
            </a:pPr>
            <a:endParaRPr lang="pt-BR"/>
          </a:p>
        </p:txBody>
      </p:sp>
      <p:sp>
        <p:nvSpPr>
          <p:cNvPr id="6" name="Rectangle 18"/>
          <p:cNvSpPr>
            <a:spLocks noGrp="1" noChangeArrowheads="1"/>
          </p:cNvSpPr>
          <p:nvPr>
            <p:ph type="ftr" sz="quarter" idx="11"/>
          </p:nvPr>
        </p:nvSpPr>
        <p:spPr>
          <a:ln/>
        </p:spPr>
        <p:txBody>
          <a:bodyPr/>
          <a:lstStyle>
            <a:lvl1pPr>
              <a:defRPr/>
            </a:lvl1pPr>
          </a:lstStyle>
          <a:p>
            <a:pPr>
              <a:defRPr/>
            </a:pPr>
            <a:endParaRPr lang="pt-BR"/>
          </a:p>
        </p:txBody>
      </p:sp>
      <p:sp>
        <p:nvSpPr>
          <p:cNvPr id="7" name="Rectangle 19"/>
          <p:cNvSpPr>
            <a:spLocks noGrp="1" noChangeArrowheads="1"/>
          </p:cNvSpPr>
          <p:nvPr>
            <p:ph type="sldNum" sz="quarter" idx="12"/>
          </p:nvPr>
        </p:nvSpPr>
        <p:spPr>
          <a:ln/>
        </p:spPr>
        <p:txBody>
          <a:bodyPr/>
          <a:lstStyle>
            <a:lvl1pPr>
              <a:defRPr/>
            </a:lvl1pPr>
          </a:lstStyle>
          <a:p>
            <a:pPr>
              <a:defRPr/>
            </a:pPr>
            <a:fld id="{AB5B6AF9-EF01-450E-8256-48C64E8C0600}" type="slidenum">
              <a:rPr lang="pt-BR"/>
              <a:pPr>
                <a:defRPr/>
              </a:pPr>
              <a:t>‹nº›</a:t>
            </a:fld>
            <a:endParaRPr lang="pt-BR"/>
          </a:p>
        </p:txBody>
      </p:sp>
    </p:spTree>
    <p:extLst>
      <p:ext uri="{BB962C8B-B14F-4D97-AF65-F5344CB8AC3E}">
        <p14:creationId xmlns:p14="http://schemas.microsoft.com/office/powerpoint/2010/main" val="219748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878F27E-907A-45D9-A10C-B0B11532A434}"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90552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1C128AC2-6AB5-41B5-B0B9-EFD15A182561}"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96384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B7D2D57-4FC7-4FCD-AA82-92E01FF8106A}"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76845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C7E354E-7559-4078-98A0-D7CAFD58FA95}"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202106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18BB7862-6E1A-4349-8217-DFA2754026EA}"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2046306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549E1A2-B9CC-4ADB-A54A-549B317299A4}"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36884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A5CD6B7-F42B-4298-9A99-48743FD0B22F}"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169860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AA24A7-BB06-4367-9DD3-A3E5CA03F58F}" type="slidenum">
              <a:rPr lang="en-US" smtClean="0"/>
              <a:pPr>
                <a:defRPr/>
              </a:pPr>
              <a:t>‹nº›</a:t>
            </a:fld>
            <a:endParaRPr lang="en-US"/>
          </a:p>
        </p:txBody>
      </p:sp>
    </p:spTree>
    <p:extLst>
      <p:ext uri="{BB962C8B-B14F-4D97-AF65-F5344CB8AC3E}">
        <p14:creationId xmlns:p14="http://schemas.microsoft.com/office/powerpoint/2010/main" val="2150965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DD825648-858C-421B-9F1C-BB55D0257F0D}"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336779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D397870F-7B2C-46F7-BC1E-702AA4A635F0}"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1463400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6770025-350C-497C-8D8B-1411C5D78E81}"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3009936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6ED2329-195A-4BF9-9B39-9DAE5BC85D2C}" type="slidenum">
              <a:rPr lang="pt-BR" altLang="pt-BR">
                <a:solidFill>
                  <a:srgbClr val="FFFFFF"/>
                </a:solidFill>
              </a:rPr>
              <a:pPr/>
              <a:t>‹nº›</a:t>
            </a:fld>
            <a:endParaRPr lang="pt-BR" altLang="pt-BR">
              <a:solidFill>
                <a:srgbClr val="FFFFFF"/>
              </a:solidFill>
            </a:endParaRPr>
          </a:p>
        </p:txBody>
      </p:sp>
    </p:spTree>
    <p:extLst>
      <p:ext uri="{BB962C8B-B14F-4D97-AF65-F5344CB8AC3E}">
        <p14:creationId xmlns:p14="http://schemas.microsoft.com/office/powerpoint/2010/main" val="439151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22400" y="609600"/>
            <a:ext cx="103632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1422400" y="1905000"/>
            <a:ext cx="508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705600" y="1905000"/>
            <a:ext cx="508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FCDE6D07-8C70-4731-941A-627182603D35}" type="slidenum">
              <a:rPr lang="en-US"/>
              <a:pPr>
                <a:defRPr/>
              </a:pPr>
              <a:t>‹nº›</a:t>
            </a:fld>
            <a:endParaRPr lang="en-US"/>
          </a:p>
        </p:txBody>
      </p:sp>
    </p:spTree>
    <p:extLst>
      <p:ext uri="{BB962C8B-B14F-4D97-AF65-F5344CB8AC3E}">
        <p14:creationId xmlns:p14="http://schemas.microsoft.com/office/powerpoint/2010/main" val="268523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AF3A6F-3CF7-4C51-B0A2-EEDA76C3FC88}" type="slidenum">
              <a:rPr lang="en-US" smtClean="0"/>
              <a:pPr>
                <a:defRPr/>
              </a:pPr>
              <a:t>‹nº›</a:t>
            </a:fld>
            <a:endParaRPr lang="en-US"/>
          </a:p>
        </p:txBody>
      </p:sp>
    </p:spTree>
    <p:extLst>
      <p:ext uri="{BB962C8B-B14F-4D97-AF65-F5344CB8AC3E}">
        <p14:creationId xmlns:p14="http://schemas.microsoft.com/office/powerpoint/2010/main" val="54849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624255-4601-4972-982E-9259611DE15D}" type="slidenum">
              <a:rPr lang="en-US" smtClean="0"/>
              <a:pPr>
                <a:defRPr/>
              </a:pPr>
              <a:t>‹nº›</a:t>
            </a:fld>
            <a:endParaRPr lang="en-US"/>
          </a:p>
        </p:txBody>
      </p:sp>
    </p:spTree>
    <p:extLst>
      <p:ext uri="{BB962C8B-B14F-4D97-AF65-F5344CB8AC3E}">
        <p14:creationId xmlns:p14="http://schemas.microsoft.com/office/powerpoint/2010/main" val="427704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6EF15A-DDD5-4A2A-950D-30CDBE7D8A55}" type="slidenum">
              <a:rPr lang="en-US" smtClean="0"/>
              <a:pPr>
                <a:defRPr/>
              </a:pPr>
              <a:t>‹nº›</a:t>
            </a:fld>
            <a:endParaRPr lang="en-US"/>
          </a:p>
        </p:txBody>
      </p:sp>
    </p:spTree>
    <p:extLst>
      <p:ext uri="{BB962C8B-B14F-4D97-AF65-F5344CB8AC3E}">
        <p14:creationId xmlns:p14="http://schemas.microsoft.com/office/powerpoint/2010/main" val="201508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90E526-1192-469E-84DC-C115972701F1}" type="slidenum">
              <a:rPr lang="en-US" smtClean="0"/>
              <a:pPr>
                <a:defRPr/>
              </a:pPr>
              <a:t>‹nº›</a:t>
            </a:fld>
            <a:endParaRPr lang="en-US"/>
          </a:p>
        </p:txBody>
      </p:sp>
    </p:spTree>
    <p:extLst>
      <p:ext uri="{BB962C8B-B14F-4D97-AF65-F5344CB8AC3E}">
        <p14:creationId xmlns:p14="http://schemas.microsoft.com/office/powerpoint/2010/main" val="211270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8F9AB5-37AA-4ED8-AD28-65BD8D38ADBD}" type="slidenum">
              <a:rPr lang="en-US" smtClean="0"/>
              <a:pPr>
                <a:defRPr/>
              </a:pPr>
              <a:t>‹nº›</a:t>
            </a:fld>
            <a:endParaRPr lang="en-US"/>
          </a:p>
        </p:txBody>
      </p:sp>
    </p:spTree>
    <p:extLst>
      <p:ext uri="{BB962C8B-B14F-4D97-AF65-F5344CB8AC3E}">
        <p14:creationId xmlns:p14="http://schemas.microsoft.com/office/powerpoint/2010/main" val="12979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668742-90E2-4F8D-A372-8F40211846F6}" type="slidenum">
              <a:rPr lang="en-US" smtClean="0"/>
              <a:pPr>
                <a:defRPr/>
              </a:pPr>
              <a:t>‹nº›</a:t>
            </a:fld>
            <a:endParaRPr lang="en-US"/>
          </a:p>
        </p:txBody>
      </p:sp>
    </p:spTree>
    <p:extLst>
      <p:ext uri="{BB962C8B-B14F-4D97-AF65-F5344CB8AC3E}">
        <p14:creationId xmlns:p14="http://schemas.microsoft.com/office/powerpoint/2010/main" val="341375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3F9EAC-AAE0-462F-9772-D8BB95863BB3}" type="slidenum">
              <a:rPr lang="en-US" smtClean="0"/>
              <a:pPr>
                <a:defRPr/>
              </a:pPr>
              <a:t>‹nº›</a:t>
            </a:fld>
            <a:endParaRPr lang="en-US"/>
          </a:p>
        </p:txBody>
      </p:sp>
    </p:spTree>
    <p:extLst>
      <p:ext uri="{BB962C8B-B14F-4D97-AF65-F5344CB8AC3E}">
        <p14:creationId xmlns:p14="http://schemas.microsoft.com/office/powerpoint/2010/main" val="94644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mn-lt"/>
              </a:defRPr>
            </a:lvl1pPr>
          </a:lstStyle>
          <a:p>
            <a:pPr>
              <a:defRPr/>
            </a:pPr>
            <a:endParaRPr lang="en-US"/>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mn-lt"/>
              </a:defRPr>
            </a:lvl1pPr>
          </a:lstStyle>
          <a:p>
            <a:pPr>
              <a:defRPr/>
            </a:pPr>
            <a:endParaRPr lang="en-US"/>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pPr>
              <a:defRPr/>
            </a:pPr>
            <a:fld id="{C0E939CE-97E0-4214-9DC1-9AD36D99F0A1}" type="slidenum">
              <a:rPr lang="en-US" smtClean="0"/>
              <a:pPr>
                <a:defRPr/>
              </a:pPr>
              <a:t>‹nº›</a:t>
            </a:fld>
            <a:endParaRPr lang="en-US"/>
          </a:p>
        </p:txBody>
      </p:sp>
    </p:spTree>
    <p:extLst>
      <p:ext uri="{BB962C8B-B14F-4D97-AF65-F5344CB8AC3E}">
        <p14:creationId xmlns:p14="http://schemas.microsoft.com/office/powerpoint/2010/main" val="3684603290"/>
      </p:ext>
    </p:extLst>
  </p:cSld>
  <p:clrMap bg1="dk2" tx1="lt1" bg2="dk1" tx2="lt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55"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mn-lt"/>
              </a:defRPr>
            </a:lvl1pPr>
          </a:lstStyle>
          <a:p>
            <a:pPr eaLnBrk="1" hangingPunct="1">
              <a:defRPr/>
            </a:pPr>
            <a:endParaRPr kumimoji="0" lang="pt-BR">
              <a:solidFill>
                <a:srgbClr val="FFFFFF"/>
              </a:solidFill>
              <a:cs typeface="+mn-cs"/>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mn-lt"/>
              </a:defRPr>
            </a:lvl1pPr>
          </a:lstStyle>
          <a:p>
            <a:pPr eaLnBrk="1" hangingPunct="1">
              <a:defRPr/>
            </a:pPr>
            <a:endParaRPr kumimoji="0" lang="pt-BR">
              <a:solidFill>
                <a:srgbClr val="FFFFFF"/>
              </a:solidFill>
              <a:cs typeface="+mn-cs"/>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pPr eaLnBrk="1" hangingPunct="1"/>
            <a:fld id="{1776108E-7B3E-45A5-A386-08BD65422B33}" type="slidenum">
              <a:rPr kumimoji="0" lang="pt-BR" altLang="pt-BR" smtClean="0">
                <a:solidFill>
                  <a:srgbClr val="FFFFFF"/>
                </a:solidFill>
                <a:cs typeface="+mn-cs"/>
              </a:rPr>
              <a:pPr eaLnBrk="1" hangingPunct="1"/>
              <a:t>‹nº›</a:t>
            </a:fld>
            <a:endParaRPr kumimoji="0" lang="pt-BR" altLang="pt-BR" smtClean="0">
              <a:solidFill>
                <a:srgbClr val="FFFFFF"/>
              </a:solidFill>
              <a:cs typeface="+mn-cs"/>
            </a:endParaRPr>
          </a:p>
        </p:txBody>
      </p:sp>
    </p:spTree>
    <p:extLst>
      <p:ext uri="{BB962C8B-B14F-4D97-AF65-F5344CB8AC3E}">
        <p14:creationId xmlns:p14="http://schemas.microsoft.com/office/powerpoint/2010/main" val="3867805823"/>
      </p:ext>
    </p:extLst>
  </p:cSld>
  <p:clrMap bg1="dk2" tx1="lt1" bg2="dk1" tx2="lt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1955800" y="1264284"/>
            <a:ext cx="8077200" cy="2286000"/>
          </a:xfrm>
        </p:spPr>
        <p:txBody>
          <a:bodyPr/>
          <a:lstStyle/>
          <a:p>
            <a:pPr>
              <a:defRPr/>
            </a:pPr>
            <a:r>
              <a:rPr lang="pt-BR" b="1" cap="all" dirty="0" smtClean="0">
                <a:solidFill>
                  <a:srgbClr val="FFFF00"/>
                </a:solidFill>
              </a:rPr>
              <a:t/>
            </a:r>
            <a:br>
              <a:rPr lang="pt-BR" b="1" cap="all" dirty="0" smtClean="0">
                <a:solidFill>
                  <a:srgbClr val="FFFF00"/>
                </a:solidFill>
              </a:rPr>
            </a:br>
            <a:r>
              <a:rPr lang="pt-BR" dirty="0"/>
              <a:t>O lugar da Vigilância em Saúde no SUS</a:t>
            </a:r>
            <a:endParaRPr lang="pt-BR" b="1" dirty="0">
              <a:solidFill>
                <a:srgbClr val="FFFF00"/>
              </a:solidFill>
            </a:endParaRPr>
          </a:p>
        </p:txBody>
      </p:sp>
      <p:pic>
        <p:nvPicPr>
          <p:cNvPr id="6" name="Picture 4" descr="logouf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4287"/>
            <a:ext cx="1524000" cy="1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1752600" y="3886201"/>
            <a:ext cx="8305800" cy="14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a:solidFill>
                  <a:srgbClr val="000000"/>
                </a:solidFill>
                <a:latin typeface="Tahoma" panose="020B0604030504040204" pitchFamily="34" charset="0"/>
              </a:defRPr>
            </a:lvl4pPr>
            <a:lvl5pPr marL="2057400" indent="-228600">
              <a:spcBef>
                <a:spcPct val="20000"/>
              </a:spcBef>
              <a:buChar char="•"/>
              <a:defRPr>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a:solidFill>
                  <a:srgbClr val="000000"/>
                </a:solidFill>
                <a:latin typeface="Tahoma" panose="020B0604030504040204" pitchFamily="34" charset="0"/>
              </a:defRPr>
            </a:lvl9pPr>
          </a:lstStyle>
          <a:p>
            <a:pPr algn="ctr">
              <a:lnSpc>
                <a:spcPct val="60000"/>
              </a:lnSpc>
              <a:spcBef>
                <a:spcPct val="50000"/>
              </a:spcBef>
              <a:buFontTx/>
              <a:buNone/>
            </a:pPr>
            <a:r>
              <a:rPr lang="pt-BR" altLang="pt-BR" b="1" dirty="0">
                <a:solidFill>
                  <a:schemeClr val="tx1"/>
                </a:solidFill>
                <a:latin typeface="Arial" panose="020B0604020202020204" pitchFamily="34" charset="0"/>
              </a:rPr>
              <a:t>Profa. </a:t>
            </a:r>
            <a:r>
              <a:rPr lang="pt-BR" altLang="pt-BR" b="1" dirty="0" err="1">
                <a:solidFill>
                  <a:schemeClr val="tx1"/>
                </a:solidFill>
                <a:latin typeface="Arial" panose="020B0604020202020204" pitchFamily="34" charset="0"/>
              </a:rPr>
              <a:t>Ethel</a:t>
            </a:r>
            <a:r>
              <a:rPr lang="pt-BR" altLang="pt-BR" b="1" dirty="0">
                <a:solidFill>
                  <a:schemeClr val="tx1"/>
                </a:solidFill>
                <a:latin typeface="Arial" panose="020B0604020202020204" pitchFamily="34" charset="0"/>
              </a:rPr>
              <a:t> L. Maciel</a:t>
            </a:r>
          </a:p>
          <a:p>
            <a:pPr algn="ctr">
              <a:lnSpc>
                <a:spcPct val="60000"/>
              </a:lnSpc>
              <a:spcBef>
                <a:spcPct val="50000"/>
              </a:spcBef>
              <a:buFontTx/>
              <a:buNone/>
            </a:pPr>
            <a:r>
              <a:rPr lang="pt-BR" altLang="pt-BR" sz="2000" b="1" dirty="0">
                <a:solidFill>
                  <a:schemeClr val="tx1"/>
                </a:solidFill>
                <a:latin typeface="Arial" panose="020B0604020202020204" pitchFamily="34" charset="0"/>
              </a:rPr>
              <a:t>Laboratório de Epidemiologia</a:t>
            </a:r>
          </a:p>
          <a:p>
            <a:pPr algn="ctr">
              <a:lnSpc>
                <a:spcPct val="60000"/>
              </a:lnSpc>
              <a:spcBef>
                <a:spcPct val="50000"/>
              </a:spcBef>
              <a:buFontTx/>
              <a:buNone/>
            </a:pPr>
            <a:r>
              <a:rPr lang="pt-BR" altLang="pt-BR" sz="2000" b="1" dirty="0">
                <a:solidFill>
                  <a:schemeClr val="tx1"/>
                </a:solidFill>
                <a:latin typeface="Arial" panose="020B0604020202020204" pitchFamily="34" charset="0"/>
              </a:rPr>
              <a:t>Universidade Federal do Espírito Santo – UFES</a:t>
            </a:r>
          </a:p>
          <a:p>
            <a:pPr algn="ctr">
              <a:lnSpc>
                <a:spcPct val="60000"/>
              </a:lnSpc>
              <a:spcBef>
                <a:spcPct val="50000"/>
              </a:spcBef>
              <a:buFontTx/>
              <a:buNone/>
            </a:pPr>
            <a:endParaRPr lang="pt-BR" altLang="pt-BR" b="1" dirty="0">
              <a:solidFill>
                <a:schemeClr val="tx1"/>
              </a:solidFill>
              <a:latin typeface="Arial" panose="020B0604020202020204" pitchFamily="34" charset="0"/>
            </a:endParaRPr>
          </a:p>
        </p:txBody>
      </p:sp>
      <p:sp>
        <p:nvSpPr>
          <p:cNvPr id="2" name="CaixaDeTexto 1"/>
          <p:cNvSpPr txBox="1"/>
          <p:nvPr/>
        </p:nvSpPr>
        <p:spPr>
          <a:xfrm>
            <a:off x="2514600" y="5943600"/>
            <a:ext cx="7162800" cy="369332"/>
          </a:xfrm>
          <a:prstGeom prst="rect">
            <a:avLst/>
          </a:prstGeom>
          <a:noFill/>
        </p:spPr>
        <p:txBody>
          <a:bodyPr wrap="square" rtlCol="0">
            <a:spAutoFit/>
          </a:bodyPr>
          <a:lstStyle/>
          <a:p>
            <a:pPr algn="ctr"/>
            <a:r>
              <a:rPr lang="pt-BR" sz="1800" dirty="0"/>
              <a:t>1ª </a:t>
            </a:r>
            <a:r>
              <a:rPr lang="pt-BR" sz="1800" dirty="0"/>
              <a:t>Conferência </a:t>
            </a:r>
            <a:r>
              <a:rPr lang="pt-BR" sz="1800" dirty="0"/>
              <a:t>Nacional </a:t>
            </a:r>
            <a:r>
              <a:rPr lang="pt-BR" sz="1800" dirty="0"/>
              <a:t>de Vigilância em </a:t>
            </a:r>
            <a:r>
              <a:rPr lang="pt-BR" sz="1800" dirty="0"/>
              <a:t>Saúde- Minas Gerais</a:t>
            </a:r>
            <a:endParaRPr lang="pt-BR" sz="1800" dirty="0">
              <a:solidFill>
                <a:srgbClr val="FFFF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253" y="37824"/>
            <a:ext cx="3488974" cy="140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409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95854" y="685801"/>
            <a:ext cx="7772400" cy="1935163"/>
          </a:xfrm>
        </p:spPr>
        <p:txBody>
          <a:bodyPr/>
          <a:lstStyle/>
          <a:p>
            <a:pPr eaLnBrk="1" hangingPunct="1"/>
            <a:r>
              <a:rPr lang="en-US" sz="4000" dirty="0" err="1">
                <a:solidFill>
                  <a:srgbClr val="0070C0"/>
                </a:solidFill>
              </a:rPr>
              <a:t>Doenças</a:t>
            </a:r>
            <a:r>
              <a:rPr lang="en-US" sz="4000" dirty="0">
                <a:solidFill>
                  <a:srgbClr val="0070C0"/>
                </a:solidFill>
              </a:rPr>
              <a:t> </a:t>
            </a:r>
            <a:r>
              <a:rPr lang="en-US" sz="4000" dirty="0" err="1">
                <a:solidFill>
                  <a:srgbClr val="0070C0"/>
                </a:solidFill>
              </a:rPr>
              <a:t>emergentes</a:t>
            </a:r>
            <a:r>
              <a:rPr lang="en-US" sz="4000" dirty="0">
                <a:solidFill>
                  <a:srgbClr val="0070C0"/>
                </a:solidFill>
              </a:rPr>
              <a:t> e </a:t>
            </a:r>
            <a:r>
              <a:rPr lang="en-US" sz="4000" dirty="0" err="1">
                <a:solidFill>
                  <a:srgbClr val="0070C0"/>
                </a:solidFill>
              </a:rPr>
              <a:t>reemergentes</a:t>
            </a:r>
            <a:r>
              <a:rPr lang="en-US" sz="4000" dirty="0">
                <a:solidFill>
                  <a:srgbClr val="0070C0"/>
                </a:solidFill>
              </a:rPr>
              <a:t> e a </a:t>
            </a:r>
            <a:r>
              <a:rPr lang="en-US" sz="4000" dirty="0" err="1">
                <a:solidFill>
                  <a:srgbClr val="0070C0"/>
                </a:solidFill>
              </a:rPr>
              <a:t>superação</a:t>
            </a:r>
            <a:r>
              <a:rPr lang="en-US" sz="4000" dirty="0">
                <a:solidFill>
                  <a:srgbClr val="0070C0"/>
                </a:solidFill>
              </a:rPr>
              <a:t> da </a:t>
            </a:r>
            <a:r>
              <a:rPr lang="en-US" sz="4000" dirty="0" err="1">
                <a:solidFill>
                  <a:srgbClr val="0070C0"/>
                </a:solidFill>
              </a:rPr>
              <a:t>teoria</a:t>
            </a:r>
            <a:r>
              <a:rPr lang="en-US" sz="4000" dirty="0">
                <a:solidFill>
                  <a:srgbClr val="0070C0"/>
                </a:solidFill>
              </a:rPr>
              <a:t> da </a:t>
            </a:r>
            <a:r>
              <a:rPr lang="en-US" sz="4000" dirty="0" err="1">
                <a:solidFill>
                  <a:srgbClr val="0070C0"/>
                </a:solidFill>
              </a:rPr>
              <a:t>transição</a:t>
            </a:r>
            <a:r>
              <a:rPr lang="en-US" sz="4000" dirty="0">
                <a:solidFill>
                  <a:srgbClr val="0070C0"/>
                </a:solidFill>
              </a:rPr>
              <a:t> </a:t>
            </a:r>
            <a:r>
              <a:rPr lang="en-US" sz="4000" dirty="0" err="1">
                <a:solidFill>
                  <a:srgbClr val="0070C0"/>
                </a:solidFill>
              </a:rPr>
              <a:t>epidemiológica</a:t>
            </a:r>
            <a:endParaRPr lang="en-US" sz="4000" dirty="0">
              <a:solidFill>
                <a:srgbClr val="0070C0"/>
              </a:solidFill>
            </a:endParaRPr>
          </a:p>
        </p:txBody>
      </p:sp>
      <p:sp>
        <p:nvSpPr>
          <p:cNvPr id="8195" name="Text Box 3"/>
          <p:cNvSpPr txBox="1">
            <a:spLocks noChangeArrowheads="1"/>
          </p:cNvSpPr>
          <p:nvPr/>
        </p:nvSpPr>
        <p:spPr bwMode="auto">
          <a:xfrm>
            <a:off x="3288323" y="5876925"/>
            <a:ext cx="626452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600" dirty="0" err="1">
                <a:solidFill>
                  <a:srgbClr val="00B0F0"/>
                </a:solidFill>
              </a:rPr>
              <a:t>Expedito</a:t>
            </a:r>
            <a:r>
              <a:rPr lang="en-US" sz="1600" dirty="0">
                <a:solidFill>
                  <a:srgbClr val="00B0F0"/>
                </a:solidFill>
              </a:rPr>
              <a:t> J. A. Luna-Rev. Bras. </a:t>
            </a:r>
            <a:r>
              <a:rPr lang="en-US" sz="1600" dirty="0" err="1">
                <a:solidFill>
                  <a:srgbClr val="00B0F0"/>
                </a:solidFill>
              </a:rPr>
              <a:t>Epidemiol.Vol</a:t>
            </a:r>
            <a:r>
              <a:rPr lang="en-US" sz="1600" dirty="0">
                <a:solidFill>
                  <a:srgbClr val="00B0F0"/>
                </a:solidFill>
              </a:rPr>
              <a:t>. 5, Nº 3, 2002</a:t>
            </a:r>
          </a:p>
        </p:txBody>
      </p:sp>
      <p:sp>
        <p:nvSpPr>
          <p:cNvPr id="8196" name="Text Box 4"/>
          <p:cNvSpPr txBox="1">
            <a:spLocks noChangeArrowheads="1"/>
          </p:cNvSpPr>
          <p:nvPr/>
        </p:nvSpPr>
        <p:spPr bwMode="auto">
          <a:xfrm>
            <a:off x="2680482" y="3429000"/>
            <a:ext cx="7057292" cy="230832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dirty="0" err="1"/>
              <a:t>Em</a:t>
            </a:r>
            <a:r>
              <a:rPr lang="en-US" sz="2400" dirty="0"/>
              <a:t> 1992 o </a:t>
            </a:r>
            <a:r>
              <a:rPr lang="en-US" sz="2400" dirty="0" err="1"/>
              <a:t>Instituto</a:t>
            </a:r>
            <a:r>
              <a:rPr lang="en-US" sz="2400" dirty="0"/>
              <a:t> de </a:t>
            </a:r>
            <a:r>
              <a:rPr lang="en-US" sz="2400" dirty="0" err="1"/>
              <a:t>Medicina</a:t>
            </a:r>
            <a:r>
              <a:rPr lang="en-US" sz="2400" dirty="0"/>
              <a:t> da Academia </a:t>
            </a:r>
            <a:r>
              <a:rPr lang="en-US" sz="2400" dirty="0" err="1"/>
              <a:t>Nacional</a:t>
            </a:r>
            <a:r>
              <a:rPr lang="en-US" sz="2400" dirty="0"/>
              <a:t> de </a:t>
            </a:r>
            <a:r>
              <a:rPr lang="en-US" sz="2400" dirty="0" err="1"/>
              <a:t>Ciências</a:t>
            </a:r>
            <a:r>
              <a:rPr lang="en-US" sz="2400" dirty="0"/>
              <a:t> dos EUA </a:t>
            </a:r>
            <a:r>
              <a:rPr lang="en-US" sz="2400" dirty="0" err="1"/>
              <a:t>publicou</a:t>
            </a:r>
            <a:r>
              <a:rPr lang="en-US" sz="2400" dirty="0"/>
              <a:t> o </a:t>
            </a:r>
            <a:r>
              <a:rPr lang="en-US" sz="2400" dirty="0" err="1"/>
              <a:t>relatório</a:t>
            </a:r>
            <a:r>
              <a:rPr lang="en-US" sz="2400" dirty="0"/>
              <a:t> do </a:t>
            </a:r>
            <a:r>
              <a:rPr lang="en-US" sz="2400" dirty="0" err="1"/>
              <a:t>comitê</a:t>
            </a:r>
            <a:r>
              <a:rPr lang="en-US" sz="2400" dirty="0"/>
              <a:t> </a:t>
            </a:r>
            <a:r>
              <a:rPr lang="en-US" sz="2400" dirty="0" err="1"/>
              <a:t>multidisciplinar</a:t>
            </a:r>
            <a:r>
              <a:rPr lang="en-US" sz="2400" dirty="0"/>
              <a:t> com o </a:t>
            </a:r>
            <a:r>
              <a:rPr lang="en-US" sz="2400" dirty="0" err="1"/>
              <a:t>objetivo</a:t>
            </a:r>
            <a:r>
              <a:rPr lang="en-US" sz="2400" dirty="0"/>
              <a:t> de </a:t>
            </a:r>
            <a:r>
              <a:rPr lang="en-US" sz="2400" dirty="0" err="1"/>
              <a:t>estudar</a:t>
            </a:r>
            <a:r>
              <a:rPr lang="en-US" sz="2400" dirty="0"/>
              <a:t> as “</a:t>
            </a:r>
            <a:r>
              <a:rPr lang="en-US" sz="2400" dirty="0" err="1"/>
              <a:t>ameaças</a:t>
            </a:r>
            <a:r>
              <a:rPr lang="en-US" sz="2400" dirty="0"/>
              <a:t> </a:t>
            </a:r>
            <a:r>
              <a:rPr lang="en-US" sz="2400" dirty="0" err="1"/>
              <a:t>microbianas</a:t>
            </a:r>
            <a:r>
              <a:rPr lang="en-US" sz="2400" dirty="0"/>
              <a:t> à </a:t>
            </a:r>
            <a:r>
              <a:rPr lang="en-US" sz="2400" dirty="0" err="1"/>
              <a:t>saúde</a:t>
            </a:r>
            <a:r>
              <a:rPr lang="en-US" sz="2400" dirty="0"/>
              <a:t> dos </a:t>
            </a:r>
            <a:r>
              <a:rPr lang="en-US" sz="2400" dirty="0" err="1"/>
              <a:t>Estados</a:t>
            </a:r>
            <a:r>
              <a:rPr lang="en-US" sz="2400" dirty="0"/>
              <a:t> </a:t>
            </a:r>
            <a:r>
              <a:rPr lang="en-US" sz="2400" dirty="0" err="1"/>
              <a:t>Unidos</a:t>
            </a:r>
            <a:r>
              <a:rPr lang="en-US" sz="2400" dirty="0"/>
              <a:t>”.</a:t>
            </a:r>
          </a:p>
          <a:p>
            <a:pPr>
              <a:defRPr/>
            </a:pPr>
            <a:endParaRPr lang="en-US" sz="2400" dirty="0">
              <a:solidFill>
                <a:srgbClr val="0070C0"/>
              </a:solidFill>
            </a:endParaRPr>
          </a:p>
        </p:txBody>
      </p:sp>
    </p:spTree>
    <p:extLst>
      <p:ext uri="{BB962C8B-B14F-4D97-AF65-F5344CB8AC3E}">
        <p14:creationId xmlns:p14="http://schemas.microsoft.com/office/powerpoint/2010/main" val="3233142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2772508" y="260350"/>
            <a:ext cx="7467600" cy="1143000"/>
          </a:xfrm>
        </p:spPr>
        <p:txBody>
          <a:bodyPr/>
          <a:lstStyle/>
          <a:p>
            <a:r>
              <a:rPr lang="pt-BR" smtClean="0"/>
              <a:t>Doenças Emergentes</a:t>
            </a:r>
          </a:p>
        </p:txBody>
      </p:sp>
      <p:sp>
        <p:nvSpPr>
          <p:cNvPr id="3" name="Espaço Reservado para Conteúdo 2"/>
          <p:cNvSpPr>
            <a:spLocks noGrp="1"/>
          </p:cNvSpPr>
          <p:nvPr>
            <p:ph idx="1"/>
          </p:nvPr>
        </p:nvSpPr>
        <p:spPr/>
        <p:txBody>
          <a:bodyPr/>
          <a:lstStyle/>
          <a:p>
            <a:pPr marL="36512" indent="0" algn="ctr">
              <a:buNone/>
              <a:defRPr/>
            </a:pPr>
            <a:r>
              <a:rPr lang="pt-BR" sz="3600" dirty="0">
                <a:solidFill>
                  <a:srgbClr val="00B0F0"/>
                </a:solidFill>
              </a:rPr>
              <a:t>“novas doenças</a:t>
            </a:r>
            <a:r>
              <a:rPr lang="pt-BR" sz="3600" dirty="0">
                <a:solidFill>
                  <a:srgbClr val="00B0F0"/>
                </a:solidFill>
              </a:rPr>
              <a:t>”:</a:t>
            </a:r>
          </a:p>
          <a:p>
            <a:pPr marL="36512" indent="0" algn="ctr">
              <a:buNone/>
              <a:defRPr/>
            </a:pPr>
            <a:endParaRPr lang="pt-BR" sz="3600" dirty="0">
              <a:solidFill>
                <a:srgbClr val="00B0F0"/>
              </a:solidFill>
            </a:endParaRPr>
          </a:p>
          <a:p>
            <a:pPr>
              <a:defRPr/>
            </a:pPr>
            <a:r>
              <a:rPr lang="pt-BR" sz="3600" dirty="0">
                <a:solidFill>
                  <a:srgbClr val="00B0F0"/>
                </a:solidFill>
              </a:rPr>
              <a:t> </a:t>
            </a:r>
            <a:r>
              <a:rPr lang="pt-BR" sz="3600" dirty="0">
                <a:solidFill>
                  <a:srgbClr val="00B0F0"/>
                </a:solidFill>
              </a:rPr>
              <a:t>como aids, gripe aviária</a:t>
            </a:r>
          </a:p>
        </p:txBody>
      </p:sp>
    </p:spTree>
    <p:extLst>
      <p:ext uri="{BB962C8B-B14F-4D97-AF65-F5344CB8AC3E}">
        <p14:creationId xmlns:p14="http://schemas.microsoft.com/office/powerpoint/2010/main" val="260255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2772508" y="260350"/>
            <a:ext cx="7467600" cy="1143000"/>
          </a:xfrm>
        </p:spPr>
        <p:txBody>
          <a:bodyPr/>
          <a:lstStyle/>
          <a:p>
            <a:r>
              <a:rPr lang="pt-BR" smtClean="0"/>
              <a:t>Doenças Reemergentes</a:t>
            </a:r>
          </a:p>
        </p:txBody>
      </p:sp>
      <p:sp>
        <p:nvSpPr>
          <p:cNvPr id="3" name="Espaço Reservado para Conteúdo 2"/>
          <p:cNvSpPr>
            <a:spLocks noGrp="1"/>
          </p:cNvSpPr>
          <p:nvPr>
            <p:ph idx="1"/>
          </p:nvPr>
        </p:nvSpPr>
        <p:spPr/>
        <p:txBody>
          <a:bodyPr/>
          <a:lstStyle/>
          <a:p>
            <a:pPr>
              <a:defRPr/>
            </a:pPr>
            <a:r>
              <a:rPr lang="pt-BR" dirty="0">
                <a:solidFill>
                  <a:srgbClr val="00B0F0"/>
                </a:solidFill>
              </a:rPr>
              <a:t>A</a:t>
            </a:r>
            <a:r>
              <a:rPr lang="pt-BR" dirty="0">
                <a:solidFill>
                  <a:srgbClr val="00B0F0"/>
                </a:solidFill>
              </a:rPr>
              <a:t>quelas </a:t>
            </a:r>
            <a:r>
              <a:rPr lang="pt-BR" dirty="0">
                <a:solidFill>
                  <a:srgbClr val="00B0F0"/>
                </a:solidFill>
              </a:rPr>
              <a:t>cujo controle já havido sido conseguido e voltam a </a:t>
            </a:r>
            <a:r>
              <a:rPr lang="pt-BR" dirty="0">
                <a:solidFill>
                  <a:srgbClr val="00B0F0"/>
                </a:solidFill>
              </a:rPr>
              <a:t>aparecer</a:t>
            </a:r>
          </a:p>
          <a:p>
            <a:pPr>
              <a:defRPr/>
            </a:pPr>
            <a:r>
              <a:rPr lang="pt-BR" dirty="0">
                <a:solidFill>
                  <a:srgbClr val="00B0F0"/>
                </a:solidFill>
              </a:rPr>
              <a:t>principalmente </a:t>
            </a:r>
            <a:r>
              <a:rPr lang="pt-BR" dirty="0">
                <a:solidFill>
                  <a:srgbClr val="00B0F0"/>
                </a:solidFill>
              </a:rPr>
              <a:t>devido a mudança no comportamento epidemiológico de doenças </a:t>
            </a:r>
            <a:endParaRPr lang="pt-BR" dirty="0">
              <a:solidFill>
                <a:srgbClr val="00B0F0"/>
              </a:solidFill>
            </a:endParaRPr>
          </a:p>
          <a:p>
            <a:pPr>
              <a:defRPr/>
            </a:pPr>
            <a:r>
              <a:rPr lang="pt-BR" dirty="0">
                <a:solidFill>
                  <a:srgbClr val="00B0F0"/>
                </a:solidFill>
              </a:rPr>
              <a:t>ou </a:t>
            </a:r>
            <a:r>
              <a:rPr lang="pt-BR" dirty="0">
                <a:solidFill>
                  <a:srgbClr val="00B0F0"/>
                </a:solidFill>
              </a:rPr>
              <a:t>a introdução de agentes já conhecidos em novas populações de hospedeiros suscetíveis</a:t>
            </a:r>
            <a:r>
              <a:rPr lang="pt-BR" sz="3600" dirty="0"/>
              <a:t>.  </a:t>
            </a:r>
          </a:p>
          <a:p>
            <a:pPr marL="36512" indent="0" algn="ctr">
              <a:buNone/>
              <a:defRPr/>
            </a:pPr>
            <a:endParaRPr lang="pt-BR" sz="3600" dirty="0">
              <a:solidFill>
                <a:srgbClr val="00B0F0"/>
              </a:solidFill>
            </a:endParaRPr>
          </a:p>
        </p:txBody>
      </p:sp>
    </p:spTree>
    <p:extLst>
      <p:ext uri="{BB962C8B-B14F-4D97-AF65-F5344CB8AC3E}">
        <p14:creationId xmlns:p14="http://schemas.microsoft.com/office/powerpoint/2010/main" val="2669191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2573215" y="260350"/>
            <a:ext cx="7467600" cy="1143000"/>
          </a:xfrm>
        </p:spPr>
        <p:txBody>
          <a:bodyPr/>
          <a:lstStyle/>
          <a:p>
            <a:r>
              <a:rPr lang="pt-BR" smtClean="0"/>
              <a:t>Problemas da nomenclatura </a:t>
            </a:r>
          </a:p>
        </p:txBody>
      </p:sp>
      <p:sp>
        <p:nvSpPr>
          <p:cNvPr id="16387" name="Espaço Reservado para Conteúdo 2"/>
          <p:cNvSpPr>
            <a:spLocks noGrp="1"/>
          </p:cNvSpPr>
          <p:nvPr>
            <p:ph idx="1"/>
          </p:nvPr>
        </p:nvSpPr>
        <p:spPr/>
        <p:txBody>
          <a:bodyPr/>
          <a:lstStyle/>
          <a:p>
            <a:r>
              <a:rPr lang="pt-BR" smtClean="0">
                <a:solidFill>
                  <a:srgbClr val="00B0F0"/>
                </a:solidFill>
              </a:rPr>
              <a:t>a localização espacial começa a ter diferenças importantes, por exemplo, o que é reemergente nos países centrais não o é no Brasil e vice versa.</a:t>
            </a:r>
          </a:p>
          <a:p>
            <a:endParaRPr lang="pt-BR" smtClean="0">
              <a:solidFill>
                <a:srgbClr val="00B0F0"/>
              </a:solidFill>
            </a:endParaRPr>
          </a:p>
          <a:p>
            <a:r>
              <a:rPr lang="pt-BR" smtClean="0">
                <a:solidFill>
                  <a:srgbClr val="00B0F0"/>
                </a:solidFill>
              </a:rPr>
              <a:t>Ex. Tuberculose</a:t>
            </a:r>
          </a:p>
        </p:txBody>
      </p:sp>
    </p:spTree>
    <p:extLst>
      <p:ext uri="{BB962C8B-B14F-4D97-AF65-F5344CB8AC3E}">
        <p14:creationId xmlns:p14="http://schemas.microsoft.com/office/powerpoint/2010/main" val="2641626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35066" y="1052513"/>
            <a:ext cx="7772400" cy="5472112"/>
          </a:xfrm>
        </p:spPr>
        <p:txBody>
          <a:bodyPr/>
          <a:lstStyle/>
          <a:p>
            <a:pPr eaLnBrk="1" hangingPunct="1"/>
            <a:r>
              <a:rPr lang="pt-BR" sz="2800" dirty="0">
                <a:solidFill>
                  <a:srgbClr val="00B0F0"/>
                </a:solidFill>
              </a:rPr>
              <a:t>Organização Mundial da Saúde (OMS) e os Médicos Sem Fronteiras (MSF) propuseram a nova classificação das doenças (2000)</a:t>
            </a:r>
            <a:br>
              <a:rPr lang="pt-BR" sz="2800" dirty="0">
                <a:solidFill>
                  <a:srgbClr val="00B0F0"/>
                </a:solidFill>
              </a:rPr>
            </a:br>
            <a:r>
              <a:rPr lang="pt-BR" sz="2800" dirty="0">
                <a:solidFill>
                  <a:srgbClr val="00B0F0"/>
                </a:solidFill>
              </a:rPr>
              <a:t/>
            </a:r>
            <a:br>
              <a:rPr lang="pt-BR" sz="2800" dirty="0">
                <a:solidFill>
                  <a:srgbClr val="00B0F0"/>
                </a:solidFill>
              </a:rPr>
            </a:br>
            <a:r>
              <a:rPr lang="pt-BR" sz="2800" dirty="0">
                <a:solidFill>
                  <a:srgbClr val="00B0F0"/>
                </a:solidFill>
              </a:rPr>
              <a:t/>
            </a:r>
            <a:br>
              <a:rPr lang="pt-BR" sz="2800" dirty="0">
                <a:solidFill>
                  <a:srgbClr val="00B0F0"/>
                </a:solidFill>
              </a:rPr>
            </a:br>
            <a:r>
              <a:rPr lang="pt-BR" sz="2800" dirty="0">
                <a:solidFill>
                  <a:srgbClr val="00B0F0"/>
                </a:solidFill>
              </a:rPr>
              <a:t>Propuseram uma nova classificação das doenças que representou em avanço global por incluir no seu escopo uma divisão baseada em critérios políticos e econômicos.</a:t>
            </a:r>
          </a:p>
        </p:txBody>
      </p:sp>
    </p:spTree>
    <p:extLst>
      <p:ext uri="{BB962C8B-B14F-4D97-AF65-F5344CB8AC3E}">
        <p14:creationId xmlns:p14="http://schemas.microsoft.com/office/powerpoint/2010/main" val="1974383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78015" y="115888"/>
            <a:ext cx="7772400" cy="1143000"/>
          </a:xfrm>
        </p:spPr>
        <p:txBody>
          <a:bodyPr/>
          <a:lstStyle/>
          <a:p>
            <a:pPr eaLnBrk="1" hangingPunct="1"/>
            <a:r>
              <a:rPr lang="pt-BR" smtClean="0"/>
              <a:t>Doenças globais</a:t>
            </a:r>
          </a:p>
        </p:txBody>
      </p:sp>
      <p:sp>
        <p:nvSpPr>
          <p:cNvPr id="18435" name="Rectangle 3"/>
          <p:cNvSpPr>
            <a:spLocks noGrp="1" noChangeArrowheads="1"/>
          </p:cNvSpPr>
          <p:nvPr>
            <p:ph type="body" sz="half" idx="1"/>
          </p:nvPr>
        </p:nvSpPr>
        <p:spPr>
          <a:xfrm>
            <a:off x="2135066" y="1916113"/>
            <a:ext cx="8062546" cy="4114800"/>
          </a:xfrm>
        </p:spPr>
        <p:txBody>
          <a:bodyPr/>
          <a:lstStyle/>
          <a:p>
            <a:pPr eaLnBrk="1" hangingPunct="1">
              <a:buClr>
                <a:srgbClr val="FFFF00"/>
              </a:buClr>
              <a:buFont typeface="Wingdings" pitchFamily="2" charset="2"/>
              <a:buChar char="ü"/>
            </a:pPr>
            <a:r>
              <a:rPr lang="pt-BR" sz="2800" dirty="0"/>
              <a:t>Incidem em países ricos e pobres, com grande número de populações vulneráveis em ambos</a:t>
            </a:r>
          </a:p>
          <a:p>
            <a:pPr marL="669925" lvl="1" indent="-325438" eaLnBrk="1" hangingPunct="1"/>
            <a:r>
              <a:rPr lang="pt-BR" sz="2400" dirty="0"/>
              <a:t>Sarampo, hepatite B, diabete, doenças relacionadas com o tabagismo</a:t>
            </a:r>
          </a:p>
          <a:p>
            <a:pPr marL="669925" lvl="1" indent="-325438" eaLnBrk="1" hangingPunct="1"/>
            <a:endParaRPr lang="pt-BR" sz="2400" dirty="0"/>
          </a:p>
          <a:p>
            <a:pPr eaLnBrk="1" hangingPunct="1">
              <a:buClr>
                <a:srgbClr val="FFFF00"/>
              </a:buClr>
              <a:buFont typeface="Wingdings" pitchFamily="2" charset="2"/>
              <a:buChar char="ü"/>
            </a:pPr>
            <a:r>
              <a:rPr lang="pt-BR" sz="2800" dirty="0"/>
              <a:t>Existem incentivos de mercado para P&amp;D nos países desenvolvidos</a:t>
            </a:r>
          </a:p>
          <a:p>
            <a:pPr marL="669925" lvl="1" indent="-325438" eaLnBrk="1" hangingPunct="1"/>
            <a:endParaRPr lang="pt-BR" sz="2400" dirty="0">
              <a:solidFill>
                <a:srgbClr val="0070C0"/>
              </a:solidFill>
            </a:endParaRPr>
          </a:p>
        </p:txBody>
      </p:sp>
      <p:sp>
        <p:nvSpPr>
          <p:cNvPr id="18436" name="Rectangle 4"/>
          <p:cNvSpPr>
            <a:spLocks noChangeArrowheads="1"/>
          </p:cNvSpPr>
          <p:nvPr/>
        </p:nvSpPr>
        <p:spPr bwMode="auto">
          <a:xfrm>
            <a:off x="1524000" y="6553200"/>
            <a:ext cx="464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400">
                <a:solidFill>
                  <a:schemeClr val="bg1"/>
                </a:solidFill>
                <a:cs typeface="Times New Roman" pitchFamily="18" charset="0"/>
              </a:rPr>
              <a:t>Fonte: </a:t>
            </a:r>
            <a:r>
              <a:rPr lang="pt-BR" sz="1400">
                <a:solidFill>
                  <a:schemeClr val="bg1"/>
                </a:solidFill>
              </a:rPr>
              <a:t>Comissão da OMS – Macroeconomia e Saúde, 2000</a:t>
            </a:r>
            <a:endParaRPr lang="en-US" sz="1400">
              <a:solidFill>
                <a:schemeClr val="bg1"/>
              </a:solidFill>
            </a:endParaRPr>
          </a:p>
        </p:txBody>
      </p:sp>
    </p:spTree>
    <p:extLst>
      <p:ext uri="{BB962C8B-B14F-4D97-AF65-F5344CB8AC3E}">
        <p14:creationId xmlns:p14="http://schemas.microsoft.com/office/powerpoint/2010/main" val="3018238065"/>
      </p:ext>
    </p:extLst>
  </p:cSld>
  <p:clrMapOvr>
    <a:masterClrMapping/>
  </p:clrMapOvr>
  <p:transition spd="med">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920512" y="260350"/>
            <a:ext cx="7772400" cy="1143000"/>
          </a:xfrm>
        </p:spPr>
        <p:txBody>
          <a:bodyPr/>
          <a:lstStyle/>
          <a:p>
            <a:pPr eaLnBrk="1" hangingPunct="1"/>
            <a:r>
              <a:rPr lang="pt-BR" smtClean="0"/>
              <a:t>Doenças negligenciadas</a:t>
            </a:r>
          </a:p>
        </p:txBody>
      </p:sp>
      <p:sp>
        <p:nvSpPr>
          <p:cNvPr id="19459" name="Rectangle 3"/>
          <p:cNvSpPr>
            <a:spLocks noGrp="1" noChangeArrowheads="1"/>
          </p:cNvSpPr>
          <p:nvPr>
            <p:ph type="body" idx="1"/>
          </p:nvPr>
        </p:nvSpPr>
        <p:spPr>
          <a:xfrm>
            <a:off x="1992923" y="1557338"/>
            <a:ext cx="7772400" cy="4895850"/>
          </a:xfrm>
        </p:spPr>
        <p:txBody>
          <a:bodyPr/>
          <a:lstStyle/>
          <a:p>
            <a:pPr eaLnBrk="1" hangingPunct="1">
              <a:lnSpc>
                <a:spcPct val="90000"/>
              </a:lnSpc>
              <a:buClr>
                <a:srgbClr val="FFFF00"/>
              </a:buClr>
              <a:buFont typeface="Wingdings" pitchFamily="2" charset="2"/>
              <a:buChar char="ü"/>
            </a:pPr>
            <a:r>
              <a:rPr lang="pt-BR" sz="2400" dirty="0"/>
              <a:t>Incidem em países ricos e pobres, mas uma grande proporção dos casos está nos países em desenvolvimento</a:t>
            </a:r>
          </a:p>
          <a:p>
            <a:pPr marL="669925" lvl="1" indent="-325438" eaLnBrk="1" hangingPunct="1">
              <a:lnSpc>
                <a:spcPct val="90000"/>
              </a:lnSpc>
            </a:pPr>
            <a:r>
              <a:rPr lang="pt-BR" sz="2400" dirty="0"/>
              <a:t>malária, tuberculose</a:t>
            </a:r>
          </a:p>
          <a:p>
            <a:pPr marL="669925" lvl="1" indent="-325438" eaLnBrk="1" hangingPunct="1">
              <a:lnSpc>
                <a:spcPct val="90000"/>
              </a:lnSpc>
              <a:buNone/>
            </a:pPr>
            <a:endParaRPr lang="pt-BR" sz="2400" dirty="0"/>
          </a:p>
          <a:p>
            <a:pPr marL="669925" lvl="1" indent="-325438" eaLnBrk="1" hangingPunct="1">
              <a:lnSpc>
                <a:spcPct val="90000"/>
              </a:lnSpc>
              <a:buNone/>
            </a:pPr>
            <a:endParaRPr lang="pt-BR" sz="2400" dirty="0"/>
          </a:p>
          <a:p>
            <a:pPr eaLnBrk="1" hangingPunct="1">
              <a:lnSpc>
                <a:spcPct val="90000"/>
              </a:lnSpc>
              <a:buClr>
                <a:srgbClr val="FFFF00"/>
              </a:buClr>
              <a:buFont typeface="Wingdings" pitchFamily="2" charset="2"/>
              <a:buChar char="ü"/>
            </a:pPr>
            <a:r>
              <a:rPr lang="pt-BR" sz="2400" dirty="0"/>
              <a:t>Existem alguns incentivos de mercado para P&amp;D nos países desenvolvidos, mas o nível de investimento não é proporcional à carga global da doença</a:t>
            </a:r>
          </a:p>
          <a:p>
            <a:pPr eaLnBrk="1" hangingPunct="1">
              <a:lnSpc>
                <a:spcPct val="90000"/>
              </a:lnSpc>
              <a:buClr>
                <a:srgbClr val="FFFF00"/>
              </a:buClr>
              <a:buFont typeface="Wingdings" pitchFamily="2" charset="2"/>
              <a:buChar char="ü"/>
            </a:pPr>
            <a:endParaRPr lang="pt-BR" sz="2400" dirty="0"/>
          </a:p>
          <a:p>
            <a:pPr eaLnBrk="1" hangingPunct="1">
              <a:lnSpc>
                <a:spcPct val="90000"/>
              </a:lnSpc>
              <a:buClr>
                <a:srgbClr val="FFFF00"/>
              </a:buClr>
              <a:buFont typeface="Wingdings" pitchFamily="2" charset="2"/>
              <a:buChar char="ü"/>
            </a:pPr>
            <a:r>
              <a:rPr lang="pt-BR" sz="2400" dirty="0"/>
              <a:t>Medicamentos aprovados para comercialização no FDA (EUA), entre 1975 e 2004, apenas 1% (15 </a:t>
            </a:r>
            <a:r>
              <a:rPr lang="pt-BR" sz="2400" dirty="0" err="1"/>
              <a:t>medic</a:t>
            </a:r>
            <a:r>
              <a:rPr lang="pt-BR" sz="2400" dirty="0"/>
              <a:t>.) foi destinado para doenças negligenciadas</a:t>
            </a:r>
          </a:p>
          <a:p>
            <a:pPr eaLnBrk="1" hangingPunct="1">
              <a:lnSpc>
                <a:spcPct val="90000"/>
              </a:lnSpc>
            </a:pPr>
            <a:endParaRPr lang="pt-BR" sz="2400" dirty="0">
              <a:solidFill>
                <a:schemeClr val="tx2"/>
              </a:solidFill>
            </a:endParaRPr>
          </a:p>
          <a:p>
            <a:pPr marL="669925" lvl="1" indent="-325438" eaLnBrk="1" hangingPunct="1">
              <a:lnSpc>
                <a:spcPct val="90000"/>
              </a:lnSpc>
            </a:pPr>
            <a:endParaRPr lang="pt-BR" sz="2400" dirty="0">
              <a:solidFill>
                <a:schemeClr val="tx2"/>
              </a:solidFill>
            </a:endParaRPr>
          </a:p>
        </p:txBody>
      </p:sp>
      <p:sp>
        <p:nvSpPr>
          <p:cNvPr id="19460" name="Rectangle 4"/>
          <p:cNvSpPr>
            <a:spLocks noChangeArrowheads="1"/>
          </p:cNvSpPr>
          <p:nvPr/>
        </p:nvSpPr>
        <p:spPr bwMode="auto">
          <a:xfrm>
            <a:off x="1524000" y="6553200"/>
            <a:ext cx="464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400">
                <a:solidFill>
                  <a:schemeClr val="bg1"/>
                </a:solidFill>
                <a:cs typeface="Times New Roman" pitchFamily="18" charset="0"/>
              </a:rPr>
              <a:t>Fonte: </a:t>
            </a:r>
            <a:r>
              <a:rPr lang="pt-BR" sz="1400">
                <a:solidFill>
                  <a:schemeClr val="bg1"/>
                </a:solidFill>
              </a:rPr>
              <a:t>Comissão da OMS – Macroeconomia e Saúde, 2000</a:t>
            </a:r>
            <a:endParaRPr lang="en-US" sz="1400">
              <a:solidFill>
                <a:schemeClr val="bg1"/>
              </a:solidFill>
            </a:endParaRPr>
          </a:p>
        </p:txBody>
      </p:sp>
    </p:spTree>
    <p:extLst>
      <p:ext uri="{BB962C8B-B14F-4D97-AF65-F5344CB8AC3E}">
        <p14:creationId xmlns:p14="http://schemas.microsoft.com/office/powerpoint/2010/main" val="2695586701"/>
      </p:ext>
    </p:extLst>
  </p:cSld>
  <p:clrMapOvr>
    <a:masterClrMapping/>
  </p:clrMapOvr>
  <p:transition spd="med">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39160" y="0"/>
            <a:ext cx="8231065" cy="1143000"/>
          </a:xfrm>
        </p:spPr>
        <p:txBody>
          <a:bodyPr/>
          <a:lstStyle/>
          <a:p>
            <a:pPr eaLnBrk="1" hangingPunct="1"/>
            <a:r>
              <a:rPr lang="pt-BR" sz="3600"/>
              <a:t>Doenças extremamente negligenciadas</a:t>
            </a:r>
          </a:p>
        </p:txBody>
      </p:sp>
      <p:sp>
        <p:nvSpPr>
          <p:cNvPr id="20483" name="Rectangle 3"/>
          <p:cNvSpPr>
            <a:spLocks noGrp="1" noChangeArrowheads="1"/>
          </p:cNvSpPr>
          <p:nvPr>
            <p:ph type="body" idx="1"/>
          </p:nvPr>
        </p:nvSpPr>
        <p:spPr>
          <a:xfrm>
            <a:off x="1847850" y="1484313"/>
            <a:ext cx="8591550" cy="4754562"/>
          </a:xfrm>
        </p:spPr>
        <p:txBody>
          <a:bodyPr/>
          <a:lstStyle/>
          <a:p>
            <a:pPr eaLnBrk="1" hangingPunct="1">
              <a:buClr>
                <a:srgbClr val="FFFF00"/>
              </a:buClr>
              <a:buFont typeface="Wingdings" pitchFamily="2" charset="2"/>
              <a:buChar char="ü"/>
            </a:pPr>
            <a:r>
              <a:rPr lang="pt-BR" dirty="0" smtClean="0"/>
              <a:t>Incidem exclusivamente ou primordialmente nos países em desenvolvimento</a:t>
            </a:r>
          </a:p>
          <a:p>
            <a:pPr marL="669925" lvl="1" indent="-325438" eaLnBrk="1" hangingPunct="1"/>
            <a:r>
              <a:rPr lang="pt-BR" dirty="0" smtClean="0"/>
              <a:t>doença de Chagas, leishmanioses, esquistossomose</a:t>
            </a:r>
          </a:p>
          <a:p>
            <a:pPr marL="669925" lvl="1" indent="-325438" eaLnBrk="1" hangingPunct="1">
              <a:buNone/>
            </a:pPr>
            <a:endParaRPr lang="pt-BR" dirty="0" smtClean="0"/>
          </a:p>
          <a:p>
            <a:pPr eaLnBrk="1" hangingPunct="1">
              <a:buClr>
                <a:srgbClr val="FFFF00"/>
              </a:buClr>
              <a:buFont typeface="Wingdings" pitchFamily="2" charset="2"/>
              <a:buChar char="ü"/>
            </a:pPr>
            <a:r>
              <a:rPr lang="pt-BR" dirty="0" smtClean="0"/>
              <a:t>Quase não existem incentivos para P&amp;D e praticamente não são objeto de pesquisa pelos países desenvolvidos</a:t>
            </a:r>
          </a:p>
        </p:txBody>
      </p:sp>
      <p:sp>
        <p:nvSpPr>
          <p:cNvPr id="20484" name="Rectangle 4"/>
          <p:cNvSpPr>
            <a:spLocks noChangeArrowheads="1"/>
          </p:cNvSpPr>
          <p:nvPr/>
        </p:nvSpPr>
        <p:spPr bwMode="auto">
          <a:xfrm>
            <a:off x="1524000" y="6553200"/>
            <a:ext cx="464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400">
                <a:solidFill>
                  <a:schemeClr val="bg1"/>
                </a:solidFill>
                <a:cs typeface="Times New Roman" pitchFamily="18" charset="0"/>
              </a:rPr>
              <a:t>Fonte: </a:t>
            </a:r>
            <a:r>
              <a:rPr lang="pt-BR" sz="1400">
                <a:solidFill>
                  <a:schemeClr val="bg1"/>
                </a:solidFill>
              </a:rPr>
              <a:t>Comissão da OMS – Macroeconomia e Saúde, 2000</a:t>
            </a:r>
            <a:endParaRPr lang="en-US" sz="1400">
              <a:solidFill>
                <a:schemeClr val="bg1"/>
              </a:solidFill>
            </a:endParaRPr>
          </a:p>
        </p:txBody>
      </p:sp>
    </p:spTree>
    <p:extLst>
      <p:ext uri="{BB962C8B-B14F-4D97-AF65-F5344CB8AC3E}">
        <p14:creationId xmlns:p14="http://schemas.microsoft.com/office/powerpoint/2010/main" val="1337842097"/>
      </p:ext>
    </p:extLst>
  </p:cSld>
  <p:clrMapOvr>
    <a:masterClrMapping/>
  </p:clrMapOvr>
  <p:transition spd="med">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p:txBody>
          <a:bodyPr/>
          <a:lstStyle/>
          <a:p>
            <a:pPr eaLnBrk="1" hangingPunct="1"/>
            <a:endParaRPr lang="pt-BR" smtClean="0"/>
          </a:p>
        </p:txBody>
      </p:sp>
      <p:pic>
        <p:nvPicPr>
          <p:cNvPr id="21507" name="Picture 3" descr="grafico_doencas_negligenci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534" y="1557340"/>
            <a:ext cx="9145466"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aixaDeTexto 1"/>
          <p:cNvSpPr txBox="1">
            <a:spLocks noChangeArrowheads="1"/>
          </p:cNvSpPr>
          <p:nvPr/>
        </p:nvSpPr>
        <p:spPr bwMode="auto">
          <a:xfrm>
            <a:off x="3171093" y="333377"/>
            <a:ext cx="511858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3600"/>
              <a:t>Relação de P&amp;D</a:t>
            </a:r>
          </a:p>
        </p:txBody>
      </p:sp>
    </p:spTree>
    <p:extLst>
      <p:ext uri="{BB962C8B-B14F-4D97-AF65-F5344CB8AC3E}">
        <p14:creationId xmlns:p14="http://schemas.microsoft.com/office/powerpoint/2010/main" val="349015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06566" y="0"/>
            <a:ext cx="7467600" cy="1143000"/>
          </a:xfrm>
        </p:spPr>
        <p:txBody>
          <a:bodyPr/>
          <a:lstStyle/>
          <a:p>
            <a:pPr eaLnBrk="1" hangingPunct="1"/>
            <a:r>
              <a:rPr lang="pt-BR" smtClean="0"/>
              <a:t>Anos 90: Identificação do ‘gap 90/10’</a:t>
            </a:r>
          </a:p>
        </p:txBody>
      </p:sp>
      <p:sp>
        <p:nvSpPr>
          <p:cNvPr id="22531" name="Rectangle 3"/>
          <p:cNvSpPr>
            <a:spLocks noGrp="1" noChangeArrowheads="1"/>
          </p:cNvSpPr>
          <p:nvPr>
            <p:ph type="body" sz="half" idx="1"/>
          </p:nvPr>
        </p:nvSpPr>
        <p:spPr>
          <a:xfrm>
            <a:off x="2590801" y="1905000"/>
            <a:ext cx="4318489" cy="4114800"/>
          </a:xfrm>
        </p:spPr>
        <p:txBody>
          <a:bodyPr/>
          <a:lstStyle/>
          <a:p>
            <a:pPr marL="0" indent="0" eaLnBrk="1" hangingPunct="1">
              <a:buNone/>
            </a:pPr>
            <a:r>
              <a:rPr lang="pt-BR" sz="2400" dirty="0"/>
              <a:t>“Um importante relatório publicado em 1990 pela </a:t>
            </a:r>
            <a:r>
              <a:rPr lang="en-US" sz="2400" i="1" dirty="0"/>
              <a:t>Commission on Health Research for Development</a:t>
            </a:r>
            <a:r>
              <a:rPr lang="pt-BR" sz="2400" dirty="0"/>
              <a:t> apontou o “</a:t>
            </a:r>
            <a:r>
              <a:rPr lang="pt-BR" sz="2400" b="1" dirty="0"/>
              <a:t>desequilíbrio 90/10</a:t>
            </a:r>
            <a:r>
              <a:rPr lang="pt-BR" sz="2400" dirty="0"/>
              <a:t>” – somente 10 % dos investimentos em P&amp;D são direcionados para os problemas de saúde de 90 % da população mundial”</a:t>
            </a:r>
          </a:p>
        </p:txBody>
      </p:sp>
      <p:sp>
        <p:nvSpPr>
          <p:cNvPr id="18436" name="Text Box 4"/>
          <p:cNvSpPr txBox="1">
            <a:spLocks noChangeArrowheads="1"/>
          </p:cNvSpPr>
          <p:nvPr/>
        </p:nvSpPr>
        <p:spPr bwMode="auto">
          <a:xfrm>
            <a:off x="2921236" y="6299200"/>
            <a:ext cx="6295313" cy="400110"/>
          </a:xfrm>
          <a:prstGeom prst="rect">
            <a:avLst/>
          </a:prstGeom>
          <a:solidFill>
            <a:schemeClr val="accent1"/>
          </a:solidFill>
          <a:ln w="9525">
            <a:solidFill>
              <a:schemeClr val="tx1"/>
            </a:solidFill>
            <a:miter lim="800000"/>
            <a:headEnd/>
            <a:tailEnd/>
          </a:ln>
          <a:effectLst/>
        </p:spPr>
        <p:txBody>
          <a:bodyPr wrap="none">
            <a:spAutoFit/>
          </a:bodyPr>
          <a:lstStyle/>
          <a:p>
            <a:pPr algn="ctr" eaLnBrk="0" hangingPunct="0">
              <a:spcBef>
                <a:spcPct val="50000"/>
              </a:spcBef>
              <a:defRPr/>
            </a:pPr>
            <a:r>
              <a:rPr lang="pt-BR" sz="2000" b="1">
                <a:solidFill>
                  <a:schemeClr val="bg1"/>
                </a:solidFill>
                <a:effectLst>
                  <a:outerShdw blurRad="38100" dist="38100" dir="2700000" algn="tl">
                    <a:srgbClr val="000000"/>
                  </a:outerShdw>
                </a:effectLst>
              </a:rPr>
              <a:t>OMS, Comissão de Macroeconomia e Saúde, 2000</a:t>
            </a:r>
          </a:p>
        </p:txBody>
      </p:sp>
      <p:pic>
        <p:nvPicPr>
          <p:cNvPr id="22533" name="Picture 5" descr="Commission ENHR-1990 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47802"/>
            <a:ext cx="3352800" cy="420211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5997"/>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Pontos para discussão </a:t>
            </a:r>
            <a:endParaRPr lang="pt-BR" dirty="0"/>
          </a:p>
        </p:txBody>
      </p:sp>
      <p:sp>
        <p:nvSpPr>
          <p:cNvPr id="3" name="Espaço Reservado para Conteúdo 2"/>
          <p:cNvSpPr>
            <a:spLocks noGrp="1"/>
          </p:cNvSpPr>
          <p:nvPr>
            <p:ph idx="1"/>
          </p:nvPr>
        </p:nvSpPr>
        <p:spPr/>
        <p:txBody>
          <a:bodyPr/>
          <a:lstStyle/>
          <a:p>
            <a:r>
              <a:rPr lang="pt-BR" dirty="0" smtClean="0"/>
              <a:t>O papel da vigilância</a:t>
            </a:r>
          </a:p>
          <a:p>
            <a:r>
              <a:rPr lang="pt-BR" dirty="0"/>
              <a:t>T</a:t>
            </a:r>
            <a:r>
              <a:rPr lang="pt-BR" dirty="0" smtClean="0"/>
              <a:t>ransições </a:t>
            </a:r>
            <a:r>
              <a:rPr lang="pt-BR" dirty="0"/>
              <a:t>epidemiológica e </a:t>
            </a:r>
            <a:r>
              <a:rPr lang="pt-BR" dirty="0" smtClean="0"/>
              <a:t>demográfica</a:t>
            </a:r>
          </a:p>
          <a:p>
            <a:r>
              <a:rPr lang="pt-BR" dirty="0" smtClean="0"/>
              <a:t>Persistência </a:t>
            </a:r>
            <a:r>
              <a:rPr lang="pt-BR" dirty="0"/>
              <a:t>em locais e regiões </a:t>
            </a:r>
            <a:r>
              <a:rPr lang="pt-BR" dirty="0" smtClean="0"/>
              <a:t>de “doenças </a:t>
            </a:r>
            <a:r>
              <a:rPr lang="pt-BR" dirty="0"/>
              <a:t>da </a:t>
            </a:r>
            <a:r>
              <a:rPr lang="pt-BR" dirty="0" smtClean="0"/>
              <a:t>pobreza”</a:t>
            </a:r>
          </a:p>
          <a:p>
            <a:r>
              <a:rPr lang="pt-BR" dirty="0" smtClean="0"/>
              <a:t> exemplos de como a pesquisa pode ajudar a vigilância- o papel da academia</a:t>
            </a:r>
          </a:p>
          <a:p>
            <a:endParaRPr lang="pt-BR" dirty="0" smtClean="0"/>
          </a:p>
          <a:p>
            <a:endParaRPr lang="pt-BR" dirty="0"/>
          </a:p>
        </p:txBody>
      </p:sp>
    </p:spTree>
    <p:extLst>
      <p:ext uri="{BB962C8B-B14F-4D97-AF65-F5344CB8AC3E}">
        <p14:creationId xmlns:p14="http://schemas.microsoft.com/office/powerpoint/2010/main" val="1840177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706566" y="0"/>
            <a:ext cx="7467600" cy="1143000"/>
          </a:xfrm>
        </p:spPr>
        <p:txBody>
          <a:bodyPr/>
          <a:lstStyle/>
          <a:p>
            <a:pPr eaLnBrk="1" hangingPunct="1"/>
            <a:r>
              <a:rPr lang="pt-BR" smtClean="0"/>
              <a:t>Anos 90: Identificação do ‘gap 90/10’</a:t>
            </a:r>
          </a:p>
        </p:txBody>
      </p:sp>
      <p:sp>
        <p:nvSpPr>
          <p:cNvPr id="23555" name="Rectangle 3"/>
          <p:cNvSpPr>
            <a:spLocks noGrp="1" noChangeArrowheads="1"/>
          </p:cNvSpPr>
          <p:nvPr>
            <p:ph type="body" idx="1"/>
          </p:nvPr>
        </p:nvSpPr>
        <p:spPr>
          <a:xfrm>
            <a:off x="2057400" y="1916115"/>
            <a:ext cx="8071338" cy="4332287"/>
          </a:xfrm>
        </p:spPr>
        <p:txBody>
          <a:bodyPr/>
          <a:lstStyle/>
          <a:p>
            <a:pPr eaLnBrk="1" hangingPunct="1"/>
            <a:r>
              <a:rPr lang="pt-BR" sz="2800" dirty="0"/>
              <a:t>“Este relatório levou à criação, em 1996, do Fórum Global para a Pesquisa em Saúde, que continua a documentar a imensa insuficiência de recursos para P&amp;D em doenças da pobreza.</a:t>
            </a:r>
          </a:p>
          <a:p>
            <a:pPr eaLnBrk="1" hangingPunct="1">
              <a:buFontTx/>
              <a:buNone/>
            </a:pPr>
            <a:r>
              <a:rPr lang="pt-BR" sz="2800" dirty="0"/>
              <a:t> </a:t>
            </a:r>
          </a:p>
          <a:p>
            <a:pPr eaLnBrk="1" hangingPunct="1"/>
            <a:r>
              <a:rPr lang="pt-BR" sz="2800" dirty="0"/>
              <a:t>Muitas iniciativas foram implementadas ou financiadas para contrabalançar este desequilíbrio, mas elas permanecem profundamente carentes de recursos.”</a:t>
            </a:r>
          </a:p>
        </p:txBody>
      </p:sp>
      <p:sp>
        <p:nvSpPr>
          <p:cNvPr id="20484" name="Text Box 4"/>
          <p:cNvSpPr txBox="1">
            <a:spLocks noChangeArrowheads="1"/>
          </p:cNvSpPr>
          <p:nvPr/>
        </p:nvSpPr>
        <p:spPr bwMode="auto">
          <a:xfrm>
            <a:off x="2807422" y="6299200"/>
            <a:ext cx="6522940" cy="400110"/>
          </a:xfrm>
          <a:prstGeom prst="rect">
            <a:avLst/>
          </a:prstGeom>
          <a:solidFill>
            <a:schemeClr val="accent1"/>
          </a:solidFill>
          <a:ln w="9525">
            <a:solidFill>
              <a:schemeClr val="tx1"/>
            </a:solidFill>
            <a:miter lim="800000"/>
            <a:headEnd/>
            <a:tailEnd/>
          </a:ln>
          <a:effectLst/>
        </p:spPr>
        <p:txBody>
          <a:bodyPr wrap="none">
            <a:spAutoFit/>
          </a:bodyPr>
          <a:lstStyle/>
          <a:p>
            <a:pPr algn="ctr" eaLnBrk="0" hangingPunct="0">
              <a:spcBef>
                <a:spcPct val="50000"/>
              </a:spcBef>
              <a:defRPr/>
            </a:pPr>
            <a:r>
              <a:rPr lang="pt-BR" sz="2000" b="1">
                <a:solidFill>
                  <a:schemeClr val="bg1"/>
                </a:solidFill>
                <a:effectLst>
                  <a:outerShdw blurRad="38100" dist="38100" dir="2700000" algn="tl">
                    <a:srgbClr val="000000"/>
                  </a:outerShdw>
                </a:effectLst>
              </a:rPr>
              <a:t>OMS, Commissão de Macroeconomia e Saúde, 2000</a:t>
            </a:r>
          </a:p>
        </p:txBody>
      </p:sp>
    </p:spTree>
    <p:extLst>
      <p:ext uri="{BB962C8B-B14F-4D97-AF65-F5344CB8AC3E}">
        <p14:creationId xmlns:p14="http://schemas.microsoft.com/office/powerpoint/2010/main" val="4225485552"/>
      </p:ext>
    </p:extLst>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2057400" y="1196975"/>
            <a:ext cx="7772400" cy="5327650"/>
          </a:xfrm>
        </p:spPr>
        <p:txBody>
          <a:bodyPr/>
          <a:lstStyle/>
          <a:p>
            <a:pPr eaLnBrk="1" hangingPunct="1"/>
            <a:r>
              <a:rPr lang="pt-BR" dirty="0" smtClean="0"/>
              <a:t>Esta crise é o resultado tanto das insuficientes políticas públicas voltadas para P&amp;D de medicamentos de interesse nacional dos países em desenvolvimento, </a:t>
            </a:r>
          </a:p>
          <a:p>
            <a:pPr eaLnBrk="1" hangingPunct="1"/>
            <a:endParaRPr lang="pt-BR" dirty="0" smtClean="0"/>
          </a:p>
          <a:p>
            <a:pPr eaLnBrk="1" hangingPunct="1"/>
            <a:r>
              <a:rPr lang="pt-BR" dirty="0" smtClean="0"/>
              <a:t>quanto da falha de mercado, provocada pelo baixo interesse econômico que esses pacientes representam para a indústria </a:t>
            </a:r>
            <a:endParaRPr lang="en-US" dirty="0" smtClean="0"/>
          </a:p>
        </p:txBody>
      </p:sp>
    </p:spTree>
    <p:extLst>
      <p:ext uri="{BB962C8B-B14F-4D97-AF65-F5344CB8AC3E}">
        <p14:creationId xmlns:p14="http://schemas.microsoft.com/office/powerpoint/2010/main" val="203584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Visualizaç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1"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stra Diagonal 2"/>
          <p:cNvSpPr/>
          <p:nvPr/>
        </p:nvSpPr>
        <p:spPr>
          <a:xfrm>
            <a:off x="4567215" y="2564904"/>
            <a:ext cx="3256976" cy="3096344"/>
          </a:xfrm>
          <a:prstGeom prst="diagStripe">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rgbClr val="FF0000"/>
                </a:solidFill>
              </a:rPr>
              <a:t>Pobreza</a:t>
            </a:r>
          </a:p>
        </p:txBody>
      </p:sp>
    </p:spTree>
    <p:extLst>
      <p:ext uri="{BB962C8B-B14F-4D97-AF65-F5344CB8AC3E}">
        <p14:creationId xmlns:p14="http://schemas.microsoft.com/office/powerpoint/2010/main" val="2709274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a:t>Q</a:t>
            </a:r>
            <a:r>
              <a:rPr lang="pt-BR" sz="4000" dirty="0"/>
              <a:t>uatro estudos </a:t>
            </a:r>
            <a:r>
              <a:rPr lang="pt-BR" sz="4000" dirty="0"/>
              <a:t>nos últimos 4 anos:</a:t>
            </a:r>
            <a:br>
              <a:rPr lang="pt-BR" sz="4000" dirty="0"/>
            </a:br>
            <a:endParaRPr lang="pt-BR" sz="4000" dirty="0"/>
          </a:p>
        </p:txBody>
      </p:sp>
      <p:sp>
        <p:nvSpPr>
          <p:cNvPr id="3" name="Espaço Reservado para Conteúdo 2"/>
          <p:cNvSpPr>
            <a:spLocks noGrp="1"/>
          </p:cNvSpPr>
          <p:nvPr>
            <p:ph idx="1"/>
          </p:nvPr>
        </p:nvSpPr>
        <p:spPr>
          <a:xfrm>
            <a:off x="1981200" y="1143001"/>
            <a:ext cx="8229600" cy="4525963"/>
          </a:xfrm>
        </p:spPr>
        <p:txBody>
          <a:bodyPr/>
          <a:lstStyle/>
          <a:p>
            <a:r>
              <a:rPr lang="en-US" sz="2000" dirty="0" err="1"/>
              <a:t>Extrapulmonary</a:t>
            </a:r>
            <a:r>
              <a:rPr lang="en-US" sz="2000" dirty="0"/>
              <a:t> Tuberculosis: Mycobacterium tuberculosis Strains and Host Risk Factors in a Large Urban Setting in </a:t>
            </a:r>
            <a:r>
              <a:rPr lang="en-US" sz="2000" dirty="0"/>
              <a:t>Brazil- </a:t>
            </a:r>
            <a:r>
              <a:rPr lang="en-US" sz="2000" b="1" dirty="0" err="1"/>
              <a:t>Plos</a:t>
            </a:r>
            <a:r>
              <a:rPr lang="en-US" sz="2000" b="1" dirty="0"/>
              <a:t> one</a:t>
            </a:r>
          </a:p>
          <a:p>
            <a:endParaRPr lang="en-US" sz="2000" b="1" dirty="0"/>
          </a:p>
          <a:p>
            <a:r>
              <a:rPr lang="en-US" sz="2000" dirty="0"/>
              <a:t>Mycobacterium tuberculosis DNA fingerprint clusters and its relationship with RD(Rio) genotype in Brazil</a:t>
            </a:r>
            <a:r>
              <a:rPr lang="en-US" sz="2000" dirty="0"/>
              <a:t>. </a:t>
            </a:r>
            <a:r>
              <a:rPr lang="en-US" sz="2000" b="1" dirty="0"/>
              <a:t>Tuberculosis</a:t>
            </a:r>
          </a:p>
          <a:p>
            <a:endParaRPr lang="en-US" sz="2000" b="1" dirty="0"/>
          </a:p>
          <a:p>
            <a:r>
              <a:rPr lang="en-US" sz="2000" dirty="0"/>
              <a:t>Genotypic and Spatial Analysis of Mycobacterium tuberculosis Transmission in a High-Incidence Urban Setting</a:t>
            </a:r>
            <a:r>
              <a:rPr lang="en-US" sz="2000" dirty="0"/>
              <a:t>. </a:t>
            </a:r>
            <a:r>
              <a:rPr lang="en-US" sz="2000" b="1" dirty="0"/>
              <a:t>CID</a:t>
            </a:r>
          </a:p>
          <a:p>
            <a:endParaRPr lang="en-US" sz="2000" b="1" dirty="0"/>
          </a:p>
          <a:p>
            <a:r>
              <a:rPr lang="en-US" sz="2000" dirty="0"/>
              <a:t>Epidemiological </a:t>
            </a:r>
            <a:r>
              <a:rPr lang="en-US" sz="2000" dirty="0"/>
              <a:t>surveillance of tuberculosis in Brazil: How can more progress be made</a:t>
            </a:r>
            <a:r>
              <a:rPr lang="en-US" sz="2000" dirty="0"/>
              <a:t>? </a:t>
            </a:r>
            <a:r>
              <a:rPr lang="pt-BR" sz="2000" b="1" dirty="0" err="1"/>
              <a:t>Epidemiol</a:t>
            </a:r>
            <a:r>
              <a:rPr lang="pt-BR" sz="2000" b="1" dirty="0"/>
              <a:t>. Serv. Saúde </a:t>
            </a:r>
          </a:p>
          <a:p>
            <a:endParaRPr lang="en-US" sz="2000" i="1" dirty="0"/>
          </a:p>
          <a:p>
            <a:endParaRPr lang="en-US" sz="2000" b="1" i="1" dirty="0"/>
          </a:p>
          <a:p>
            <a:endParaRPr lang="en-US" sz="2000" b="1" i="1" dirty="0"/>
          </a:p>
          <a:p>
            <a:endParaRPr lang="en-US" sz="2000" b="1" i="1" dirty="0"/>
          </a:p>
          <a:p>
            <a:endParaRPr lang="pt-BR" sz="2000" b="1" i="1" dirty="0"/>
          </a:p>
        </p:txBody>
      </p:sp>
    </p:spTree>
    <p:extLst>
      <p:ext uri="{BB962C8B-B14F-4D97-AF65-F5344CB8AC3E}">
        <p14:creationId xmlns:p14="http://schemas.microsoft.com/office/powerpoint/2010/main" val="879390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865681" y="1143001"/>
            <a:ext cx="8383526" cy="3624263"/>
          </a:xfrm>
          <a:prstGeom prst="rect">
            <a:avLst/>
          </a:prstGeom>
        </p:spPr>
      </p:pic>
    </p:spTree>
    <p:extLst>
      <p:ext uri="{BB962C8B-B14F-4D97-AF65-F5344CB8AC3E}">
        <p14:creationId xmlns:p14="http://schemas.microsoft.com/office/powerpoint/2010/main" val="2218509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08187" y="1752601"/>
            <a:ext cx="8229600" cy="4525963"/>
          </a:xfrm>
        </p:spPr>
        <p:txBody>
          <a:bodyPr/>
          <a:lstStyle/>
          <a:p>
            <a:pPr algn="just"/>
            <a:r>
              <a:rPr lang="pt-BR" sz="2200" dirty="0">
                <a:latin typeface="Times New Roman" panose="02020603050405020304" pitchFamily="18" charset="0"/>
                <a:cs typeface="Times New Roman" panose="02020603050405020304" pitchFamily="18" charset="0"/>
              </a:rPr>
              <a:t>Analisar características genéticas de isolados de </a:t>
            </a:r>
            <a:r>
              <a:rPr lang="pt-BR" sz="2200" i="1" dirty="0">
                <a:latin typeface="Times New Roman" panose="02020603050405020304" pitchFamily="18" charset="0"/>
                <a:cs typeface="Times New Roman" panose="02020603050405020304" pitchFamily="18" charset="0"/>
              </a:rPr>
              <a:t>M. </a:t>
            </a:r>
            <a:r>
              <a:rPr lang="pt-BR" sz="2200" i="1" dirty="0" err="1">
                <a:latin typeface="Times New Roman" panose="02020603050405020304" pitchFamily="18" charset="0"/>
                <a:cs typeface="Times New Roman" panose="02020603050405020304" pitchFamily="18" charset="0"/>
              </a:rPr>
              <a:t>tuberculosis</a:t>
            </a:r>
            <a:r>
              <a:rPr lang="pt-BR" sz="2200" i="1"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e verificar a </a:t>
            </a:r>
            <a:r>
              <a:rPr lang="pt-BR" sz="2200" dirty="0">
                <a:latin typeface="Times New Roman" panose="02020603050405020304" pitchFamily="18" charset="0"/>
                <a:cs typeface="Times New Roman" panose="02020603050405020304" pitchFamily="18" charset="0"/>
              </a:rPr>
              <a:t>associação </a:t>
            </a:r>
            <a:r>
              <a:rPr lang="pt-BR" sz="2200" dirty="0">
                <a:latin typeface="Times New Roman" panose="02020603050405020304" pitchFamily="18" charset="0"/>
                <a:cs typeface="Times New Roman" panose="02020603050405020304" pitchFamily="18" charset="0"/>
              </a:rPr>
              <a:t>com a gravidade da doença </a:t>
            </a:r>
            <a:r>
              <a:rPr lang="pt-BR" sz="2200" dirty="0">
                <a:latin typeface="Times New Roman" panose="02020603050405020304" pitchFamily="18" charset="0"/>
                <a:cs typeface="Times New Roman" panose="02020603050405020304" pitchFamily="18" charset="0"/>
              </a:rPr>
              <a:t>pulmonar.</a:t>
            </a:r>
          </a:p>
          <a:p>
            <a:pPr algn="just"/>
            <a:endParaRPr lang="pt-BR"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Analisar </a:t>
            </a:r>
            <a:r>
              <a:rPr lang="pt-BR" sz="2200" dirty="0">
                <a:latin typeface="Times New Roman" panose="02020603050405020304" pitchFamily="18" charset="0"/>
                <a:cs typeface="Times New Roman" panose="02020603050405020304" pitchFamily="18" charset="0"/>
              </a:rPr>
              <a:t>a existência de alterações (inserções e deleções) </a:t>
            </a:r>
            <a:r>
              <a:rPr lang="pt-BR" sz="2200" dirty="0">
                <a:latin typeface="Times New Roman" panose="02020603050405020304" pitchFamily="18" charset="0"/>
                <a:cs typeface="Times New Roman" panose="02020603050405020304" pitchFamily="18" charset="0"/>
              </a:rPr>
              <a:t>em sequências </a:t>
            </a:r>
            <a:r>
              <a:rPr lang="pt-BR" sz="2200" dirty="0">
                <a:latin typeface="Times New Roman" panose="02020603050405020304" pitchFamily="18" charset="0"/>
                <a:cs typeface="Times New Roman" panose="02020603050405020304" pitchFamily="18" charset="0"/>
              </a:rPr>
              <a:t>gênicas definidas dos isolados de </a:t>
            </a:r>
            <a:r>
              <a:rPr lang="pt-BR" sz="2200" i="1" dirty="0">
                <a:latin typeface="Times New Roman" panose="02020603050405020304" pitchFamily="18" charset="0"/>
                <a:cs typeface="Times New Roman" panose="02020603050405020304" pitchFamily="18" charset="0"/>
              </a:rPr>
              <a:t>M. </a:t>
            </a:r>
            <a:r>
              <a:rPr lang="pt-BR" sz="2200" i="1" dirty="0" err="1">
                <a:latin typeface="Times New Roman" panose="02020603050405020304" pitchFamily="18" charset="0"/>
                <a:cs typeface="Times New Roman" panose="02020603050405020304" pitchFamily="18" charset="0"/>
              </a:rPr>
              <a:t>tuberculosis</a:t>
            </a:r>
            <a:r>
              <a:rPr lang="pt-BR" sz="2200" i="1"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(pks15/1 </a:t>
            </a:r>
            <a:r>
              <a:rPr lang="pt-BR" sz="2200" dirty="0">
                <a:latin typeface="Times New Roman" panose="02020603050405020304" pitchFamily="18" charset="0"/>
                <a:cs typeface="Times New Roman" panose="02020603050405020304" pitchFamily="18" charset="0"/>
              </a:rPr>
              <a:t>e RDRio) e associá-las a gravidade da doença.</a:t>
            </a:r>
          </a:p>
        </p:txBody>
      </p:sp>
      <p:grpSp>
        <p:nvGrpSpPr>
          <p:cNvPr id="4" name="Grupo 3"/>
          <p:cNvGrpSpPr>
            <a:grpSpLocks/>
          </p:cNvGrpSpPr>
          <p:nvPr/>
        </p:nvGrpSpPr>
        <p:grpSpPr bwMode="auto">
          <a:xfrm>
            <a:off x="7358614" y="464661"/>
            <a:ext cx="3209483" cy="419100"/>
            <a:chOff x="5275069" y="322118"/>
            <a:chExt cx="3868931" cy="381000"/>
          </a:xfrm>
        </p:grpSpPr>
        <p:sp>
          <p:nvSpPr>
            <p:cNvPr id="5" name="Retângulo 4"/>
            <p:cNvSpPr>
              <a:spLocks noChangeArrowheads="1"/>
            </p:cNvSpPr>
            <p:nvPr/>
          </p:nvSpPr>
          <p:spPr bwMode="auto">
            <a:xfrm>
              <a:off x="5275069" y="322118"/>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a:solidFill>
                    <a:srgbClr val="000000"/>
                  </a:solidFill>
                  <a:latin typeface="Tahoma" panose="020B0604030504040204" pitchFamily="34" charset="0"/>
                </a:defRPr>
              </a:lvl4pPr>
              <a:lvl5pPr marL="2057400" indent="-228600">
                <a:spcBef>
                  <a:spcPct val="20000"/>
                </a:spcBef>
                <a:buChar char="•"/>
                <a:defRPr>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a:solidFill>
                    <a:srgbClr val="000000"/>
                  </a:solidFill>
                  <a:latin typeface="Tahoma" panose="020B0604030504040204" pitchFamily="34" charset="0"/>
                </a:defRPr>
              </a:lvl9pPr>
            </a:lstStyle>
            <a:p>
              <a:pPr algn="r">
                <a:spcBef>
                  <a:spcPct val="0"/>
                </a:spcBef>
                <a:buFontTx/>
                <a:buNone/>
              </a:pPr>
              <a:r>
                <a:rPr lang="pt-BR" altLang="pt-BR" sz="2000" u="sng" dirty="0">
                  <a:solidFill>
                    <a:schemeClr val="tx1"/>
                  </a:solidFill>
                  <a:latin typeface="Monotype Corsiva" panose="03010101010201010101" pitchFamily="66" charset="0"/>
                </a:rPr>
                <a:t>Objetivo</a:t>
              </a:r>
              <a:endParaRPr lang="pt-BR" altLang="pt-BR" sz="2000" u="sng" dirty="0">
                <a:solidFill>
                  <a:schemeClr val="tx1"/>
                </a:solidFill>
                <a:latin typeface="Monotype Corsiva" panose="03010101010201010101" pitchFamily="66" charset="0"/>
              </a:endParaRPr>
            </a:p>
          </p:txBody>
        </p:sp>
        <p:cxnSp>
          <p:nvCxnSpPr>
            <p:cNvPr id="6" name="Conector reto 5"/>
            <p:cNvCxnSpPr>
              <a:cxnSpLocks noChangeShapeType="1"/>
            </p:cNvCxnSpPr>
            <p:nvPr/>
          </p:nvCxnSpPr>
          <p:spPr bwMode="auto">
            <a:xfrm>
              <a:off x="5562600" y="352425"/>
              <a:ext cx="3581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spTree>
    <p:extLst>
      <p:ext uri="{BB962C8B-B14F-4D97-AF65-F5344CB8AC3E}">
        <p14:creationId xmlns:p14="http://schemas.microsoft.com/office/powerpoint/2010/main" val="2949540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7597136" y="188913"/>
            <a:ext cx="2994665" cy="419100"/>
            <a:chOff x="5562600" y="71438"/>
            <a:chExt cx="3609975" cy="381000"/>
          </a:xfrm>
        </p:grpSpPr>
        <p:sp>
          <p:nvSpPr>
            <p:cNvPr id="5" name="Retângulo 4"/>
            <p:cNvSpPr>
              <a:spLocks noChangeArrowheads="1"/>
            </p:cNvSpPr>
            <p:nvPr/>
          </p:nvSpPr>
          <p:spPr bwMode="auto">
            <a:xfrm>
              <a:off x="5667375" y="71438"/>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a:solidFill>
                    <a:srgbClr val="000000"/>
                  </a:solidFill>
                  <a:latin typeface="Tahoma" panose="020B0604030504040204" pitchFamily="34" charset="0"/>
                </a:defRPr>
              </a:lvl4pPr>
              <a:lvl5pPr marL="2057400" indent="-228600">
                <a:spcBef>
                  <a:spcPct val="20000"/>
                </a:spcBef>
                <a:buChar char="•"/>
                <a:defRPr>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a:solidFill>
                    <a:srgbClr val="000000"/>
                  </a:solidFill>
                  <a:latin typeface="Tahoma" panose="020B0604030504040204" pitchFamily="34" charset="0"/>
                </a:defRPr>
              </a:lvl9pPr>
            </a:lstStyle>
            <a:p>
              <a:pPr algn="r">
                <a:spcBef>
                  <a:spcPct val="0"/>
                </a:spcBef>
                <a:buFontTx/>
                <a:buNone/>
              </a:pPr>
              <a:r>
                <a:rPr lang="pt-BR" altLang="pt-BR" sz="2000" u="sng" dirty="0">
                  <a:solidFill>
                    <a:schemeClr val="tx1"/>
                  </a:solidFill>
                  <a:latin typeface="Monotype Corsiva" panose="03010101010201010101" pitchFamily="66" charset="0"/>
                </a:rPr>
                <a:t>Resultados/Discussão</a:t>
              </a:r>
              <a:endParaRPr lang="pt-BR" altLang="pt-BR" sz="2000" u="sng" dirty="0">
                <a:solidFill>
                  <a:schemeClr val="tx1"/>
                </a:solidFill>
                <a:latin typeface="Monotype Corsiva" panose="03010101010201010101" pitchFamily="66" charset="0"/>
              </a:endParaRPr>
            </a:p>
          </p:txBody>
        </p:sp>
        <p:cxnSp>
          <p:nvCxnSpPr>
            <p:cNvPr id="6" name="Conector reto 5"/>
            <p:cNvCxnSpPr>
              <a:cxnSpLocks noChangeShapeType="1"/>
            </p:cNvCxnSpPr>
            <p:nvPr/>
          </p:nvCxnSpPr>
          <p:spPr bwMode="auto">
            <a:xfrm>
              <a:off x="5562600" y="352425"/>
              <a:ext cx="3581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grpSp>
        <p:nvGrpSpPr>
          <p:cNvPr id="9" name="Grupo 8"/>
          <p:cNvGrpSpPr/>
          <p:nvPr/>
        </p:nvGrpSpPr>
        <p:grpSpPr>
          <a:xfrm>
            <a:off x="2590800" y="608014"/>
            <a:ext cx="6858000" cy="4377887"/>
            <a:chOff x="838200" y="779987"/>
            <a:chExt cx="7543800" cy="5352087"/>
          </a:xfrm>
        </p:grpSpPr>
        <p:pic>
          <p:nvPicPr>
            <p:cNvPr id="2" name="Imagem 1"/>
            <p:cNvPicPr>
              <a:picLocks noChangeAspect="1"/>
            </p:cNvPicPr>
            <p:nvPr/>
          </p:nvPicPr>
          <p:blipFill>
            <a:blip r:embed="rId3"/>
            <a:stretch>
              <a:fillRect/>
            </a:stretch>
          </p:blipFill>
          <p:spPr>
            <a:xfrm>
              <a:off x="838200" y="779987"/>
              <a:ext cx="7543800" cy="5352087"/>
            </a:xfrm>
            <a:prstGeom prst="rect">
              <a:avLst/>
            </a:prstGeom>
          </p:spPr>
        </p:pic>
        <p:sp>
          <p:nvSpPr>
            <p:cNvPr id="7" name="Retângulo 6"/>
            <p:cNvSpPr/>
            <p:nvPr/>
          </p:nvSpPr>
          <p:spPr bwMode="auto">
            <a:xfrm>
              <a:off x="1219200" y="5486400"/>
              <a:ext cx="7010400" cy="228600"/>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kumimoji="0" lang="pt-BR" sz="2000" b="1">
                <a:latin typeface="Verdana" pitchFamily="34" charset="0"/>
              </a:endParaRPr>
            </a:p>
          </p:txBody>
        </p:sp>
        <p:sp>
          <p:nvSpPr>
            <p:cNvPr id="8" name="Retângulo 7"/>
            <p:cNvSpPr/>
            <p:nvPr/>
          </p:nvSpPr>
          <p:spPr bwMode="auto">
            <a:xfrm>
              <a:off x="1219200" y="2819400"/>
              <a:ext cx="7010400" cy="228600"/>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kumimoji="0" lang="pt-BR" sz="2000" b="1">
                <a:latin typeface="Verdana" pitchFamily="34" charset="0"/>
              </a:endParaRPr>
            </a:p>
          </p:txBody>
        </p:sp>
      </p:grpSp>
      <p:sp>
        <p:nvSpPr>
          <p:cNvPr id="10" name="Retângulo 9"/>
          <p:cNvSpPr/>
          <p:nvPr/>
        </p:nvSpPr>
        <p:spPr>
          <a:xfrm>
            <a:off x="2019300" y="5103674"/>
            <a:ext cx="8267700" cy="1754326"/>
          </a:xfrm>
          <a:prstGeom prst="rect">
            <a:avLst/>
          </a:prstGeom>
        </p:spPr>
        <p:txBody>
          <a:bodyPr wrap="square">
            <a:spAutoFit/>
          </a:bodyPr>
          <a:lstStyle/>
          <a:p>
            <a:pPr algn="just"/>
            <a:r>
              <a:rPr lang="pt-BR" sz="1800" dirty="0">
                <a:latin typeface="Times New Roman" panose="02020603050405020304" pitchFamily="18" charset="0"/>
                <a:cs typeface="Times New Roman" panose="02020603050405020304" pitchFamily="18" charset="0"/>
              </a:rPr>
              <a:t>Embora os resultados mostrem associação estatisticamente significativa entre as variáveis presença de tosse, produção de escarro, escarro purulento, hemoptise, febre, sudorese, perda de apetite, perda de peso, </a:t>
            </a:r>
            <a:r>
              <a:rPr lang="pt-BR" sz="1800" dirty="0" err="1">
                <a:latin typeface="Times New Roman" panose="02020603050405020304" pitchFamily="18" charset="0"/>
                <a:cs typeface="Times New Roman" panose="02020603050405020304" pitchFamily="18" charset="0"/>
              </a:rPr>
              <a:t>dispnéia</a:t>
            </a:r>
            <a:r>
              <a:rPr lang="pt-BR" sz="1800" dirty="0">
                <a:latin typeface="Times New Roman" panose="02020603050405020304" pitchFamily="18" charset="0"/>
                <a:cs typeface="Times New Roman" panose="02020603050405020304" pitchFamily="18" charset="0"/>
              </a:rPr>
              <a:t>, fraqueza, </a:t>
            </a:r>
            <a:r>
              <a:rPr lang="pt-BR" sz="1800" dirty="0" err="1">
                <a:latin typeface="Times New Roman" panose="02020603050405020304" pitchFamily="18" charset="0"/>
                <a:cs typeface="Times New Roman" panose="02020603050405020304" pitchFamily="18" charset="0"/>
              </a:rPr>
              <a:t>diarréia</a:t>
            </a:r>
            <a:r>
              <a:rPr lang="pt-BR" sz="1800" dirty="0">
                <a:latin typeface="Times New Roman" panose="02020603050405020304" pitchFamily="18" charset="0"/>
                <a:cs typeface="Times New Roman" panose="02020603050405020304" pitchFamily="18" charset="0"/>
              </a:rPr>
              <a:t>, mialgia e </a:t>
            </a:r>
            <a:r>
              <a:rPr lang="pt-BR" sz="1800" dirty="0" err="1">
                <a:latin typeface="Times New Roman" panose="02020603050405020304" pitchFamily="18" charset="0"/>
                <a:cs typeface="Times New Roman" panose="02020603050405020304" pitchFamily="18" charset="0"/>
              </a:rPr>
              <a:t>baciloscopia</a:t>
            </a:r>
            <a:r>
              <a:rPr lang="pt-BR" sz="1800" dirty="0">
                <a:latin typeface="Times New Roman" panose="02020603050405020304" pitchFamily="18" charset="0"/>
                <a:cs typeface="Times New Roman" panose="02020603050405020304" pitchFamily="18" charset="0"/>
              </a:rPr>
              <a:t> positiva, quando realizada a regressão logística, as variáveis que mais contribuíram no modelo explicativo da doença foram </a:t>
            </a:r>
            <a:r>
              <a:rPr lang="pt-BR" sz="1800" dirty="0" err="1">
                <a:latin typeface="Times New Roman" panose="02020603050405020304" pitchFamily="18" charset="0"/>
                <a:cs typeface="Times New Roman" panose="02020603050405020304" pitchFamily="18" charset="0"/>
              </a:rPr>
              <a:t>baciloscopia</a:t>
            </a:r>
            <a:r>
              <a:rPr lang="pt-BR" sz="1800" dirty="0">
                <a:latin typeface="Times New Roman" panose="02020603050405020304" pitchFamily="18" charset="0"/>
                <a:cs typeface="Times New Roman" panose="02020603050405020304" pitchFamily="18" charset="0"/>
              </a:rPr>
              <a:t>) </a:t>
            </a:r>
            <a:r>
              <a:rPr lang="pt-BR" sz="1800" dirty="0">
                <a:latin typeface="Times New Roman" panose="02020603050405020304" pitchFamily="18" charset="0"/>
                <a:cs typeface="Times New Roman" panose="02020603050405020304" pitchFamily="18" charset="0"/>
              </a:rPr>
              <a:t>e produção de </a:t>
            </a:r>
            <a:r>
              <a:rPr lang="pt-BR" sz="1800" dirty="0">
                <a:latin typeface="Times New Roman" panose="02020603050405020304" pitchFamily="18" charset="0"/>
                <a:cs typeface="Times New Roman" panose="02020603050405020304" pitchFamily="18" charset="0"/>
              </a:rPr>
              <a:t>escarro. </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288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05000" y="1109186"/>
            <a:ext cx="8229600" cy="3505200"/>
          </a:xfrm>
        </p:spPr>
        <p:txBody>
          <a:bodyPr/>
          <a:lstStyle/>
          <a:p>
            <a:pPr algn="just"/>
            <a:r>
              <a:rPr lang="pt-BR" sz="2200" dirty="0">
                <a:latin typeface="Times New Roman" panose="02020603050405020304" pitchFamily="18" charset="0"/>
                <a:cs typeface="Times New Roman" panose="02020603050405020304" pitchFamily="18" charset="0"/>
              </a:rPr>
              <a:t>Não houve associação entre os perfis genotípicos com a presença de cavidade. </a:t>
            </a:r>
          </a:p>
          <a:p>
            <a:pPr algn="just"/>
            <a:endParaRPr lang="pt-BR"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Embora </a:t>
            </a:r>
            <a:r>
              <a:rPr lang="pt-BR" sz="2200" dirty="0">
                <a:latin typeface="Times New Roman" panose="02020603050405020304" pitchFamily="18" charset="0"/>
                <a:cs typeface="Times New Roman" panose="02020603050405020304" pitchFamily="18" charset="0"/>
              </a:rPr>
              <a:t>a proporção de padrões de </a:t>
            </a:r>
            <a:r>
              <a:rPr lang="pt-BR" sz="2200" i="1" dirty="0">
                <a:latin typeface="Times New Roman" panose="02020603050405020304" pitchFamily="18" charset="0"/>
                <a:cs typeface="Times New Roman" panose="02020603050405020304" pitchFamily="18" charset="0"/>
              </a:rPr>
              <a:t>clusters</a:t>
            </a:r>
            <a:r>
              <a:rPr lang="pt-BR" sz="2200"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entre </a:t>
            </a:r>
            <a:r>
              <a:rPr lang="pt-BR" sz="2200" dirty="0">
                <a:latin typeface="Times New Roman" panose="02020603050405020304" pitchFamily="18" charset="0"/>
                <a:cs typeface="Times New Roman" panose="02020603050405020304" pitchFamily="18" charset="0"/>
              </a:rPr>
              <a:t>os isolados </a:t>
            </a:r>
            <a:r>
              <a:rPr lang="pt-BR" sz="2200" dirty="0">
                <a:latin typeface="Times New Roman" panose="02020603050405020304" pitchFamily="18" charset="0"/>
                <a:cs typeface="Times New Roman" panose="02020603050405020304" pitchFamily="18" charset="0"/>
              </a:rPr>
              <a:t>RD</a:t>
            </a:r>
            <a:r>
              <a:rPr lang="pt-BR" sz="2200" baseline="30000" dirty="0">
                <a:latin typeface="Times New Roman" panose="02020603050405020304" pitchFamily="18" charset="0"/>
                <a:cs typeface="Times New Roman" panose="02020603050405020304" pitchFamily="18" charset="0"/>
              </a:rPr>
              <a:t>Rio</a:t>
            </a:r>
            <a:r>
              <a:rPr lang="pt-BR" sz="2200" dirty="0">
                <a:latin typeface="Times New Roman" panose="02020603050405020304" pitchFamily="18" charset="0"/>
                <a:cs typeface="Times New Roman" panose="02020603050405020304" pitchFamily="18" charset="0"/>
              </a:rPr>
              <a:t> (48%) tenha sido significativamente maior que </a:t>
            </a:r>
            <a:r>
              <a:rPr lang="pt-BR" sz="2200" dirty="0">
                <a:latin typeface="Times New Roman" panose="02020603050405020304" pitchFamily="18" charset="0"/>
                <a:cs typeface="Times New Roman" panose="02020603050405020304" pitchFamily="18" charset="0"/>
              </a:rPr>
              <a:t>as </a:t>
            </a:r>
            <a:r>
              <a:rPr lang="pt-BR" sz="2200" dirty="0">
                <a:latin typeface="Times New Roman" panose="02020603050405020304" pitchFamily="18" charset="0"/>
                <a:cs typeface="Times New Roman" panose="02020603050405020304" pitchFamily="18" charset="0"/>
              </a:rPr>
              <a:t>não </a:t>
            </a:r>
            <a:r>
              <a:rPr lang="pt-BR" sz="2200" dirty="0">
                <a:latin typeface="Times New Roman" panose="02020603050405020304" pitchFamily="18" charset="0"/>
                <a:cs typeface="Times New Roman" panose="02020603050405020304" pitchFamily="18" charset="0"/>
              </a:rPr>
              <a:t>RD</a:t>
            </a:r>
            <a:r>
              <a:rPr lang="pt-BR" sz="2200" baseline="30000" dirty="0">
                <a:latin typeface="Times New Roman" panose="02020603050405020304" pitchFamily="18" charset="0"/>
                <a:cs typeface="Times New Roman" panose="02020603050405020304" pitchFamily="18" charset="0"/>
              </a:rPr>
              <a:t>Rio</a:t>
            </a:r>
            <a:r>
              <a:rPr lang="pt-BR" sz="2200"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(40%), não é claro se essa diferença pode ser atribuída a uma virulência ou transmissibilidade aumentada das cepas </a:t>
            </a:r>
            <a:r>
              <a:rPr lang="pt-BR" sz="2200" dirty="0">
                <a:latin typeface="Times New Roman" panose="02020603050405020304" pitchFamily="18" charset="0"/>
                <a:cs typeface="Times New Roman" panose="02020603050405020304" pitchFamily="18" charset="0"/>
              </a:rPr>
              <a:t>RD</a:t>
            </a:r>
            <a:r>
              <a:rPr lang="pt-BR" sz="2200" baseline="30000" dirty="0">
                <a:latin typeface="Times New Roman" panose="02020603050405020304" pitchFamily="18" charset="0"/>
                <a:cs typeface="Times New Roman" panose="02020603050405020304" pitchFamily="18" charset="0"/>
              </a:rPr>
              <a:t>Rio</a:t>
            </a:r>
            <a:r>
              <a:rPr lang="pt-BR" sz="2200" dirty="0">
                <a:latin typeface="Times New Roman" panose="02020603050405020304" pitchFamily="18" charset="0"/>
                <a:cs typeface="Times New Roman" panose="02020603050405020304" pitchFamily="18" charset="0"/>
              </a:rPr>
              <a:t>. </a:t>
            </a:r>
          </a:p>
          <a:p>
            <a:pPr algn="just"/>
            <a:endParaRPr lang="pt-BR" sz="2200" dirty="0">
              <a:latin typeface="Times New Roman" panose="02020603050405020304" pitchFamily="18" charset="0"/>
              <a:cs typeface="Times New Roman" panose="02020603050405020304" pitchFamily="18" charset="0"/>
            </a:endParaRPr>
          </a:p>
          <a:p>
            <a:pPr algn="just"/>
            <a:r>
              <a:rPr lang="pt-BR" sz="2200" dirty="0">
                <a:latin typeface="Times New Roman" panose="02020603050405020304" pitchFamily="18" charset="0"/>
                <a:cs typeface="Times New Roman" panose="02020603050405020304" pitchFamily="18" charset="0"/>
              </a:rPr>
              <a:t>Os </a:t>
            </a:r>
            <a:r>
              <a:rPr lang="pt-BR" sz="2200" dirty="0">
                <a:latin typeface="Times New Roman" panose="02020603050405020304" pitchFamily="18" charset="0"/>
                <a:cs typeface="Times New Roman" panose="02020603050405020304" pitchFamily="18" charset="0"/>
              </a:rPr>
              <a:t>genótipos de RFLP mostraram um alto nível de diversidade tanto no </a:t>
            </a:r>
            <a:r>
              <a:rPr lang="pt-BR" sz="2200" dirty="0">
                <a:latin typeface="Times New Roman" panose="02020603050405020304" pitchFamily="18" charset="0"/>
                <a:cs typeface="Times New Roman" panose="02020603050405020304" pitchFamily="18" charset="0"/>
              </a:rPr>
              <a:t>RD</a:t>
            </a:r>
            <a:r>
              <a:rPr lang="pt-BR" sz="2200" baseline="30000" dirty="0">
                <a:latin typeface="Times New Roman" panose="02020603050405020304" pitchFamily="18" charset="0"/>
                <a:cs typeface="Times New Roman" panose="02020603050405020304" pitchFamily="18" charset="0"/>
              </a:rPr>
              <a:t>Rio</a:t>
            </a:r>
            <a:r>
              <a:rPr lang="pt-BR" sz="2200"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(índice de diversidade de Simpson = 0,96) quanto nas </a:t>
            </a:r>
            <a:r>
              <a:rPr lang="pt-BR" sz="2200" dirty="0">
                <a:latin typeface="Times New Roman" panose="02020603050405020304" pitchFamily="18" charset="0"/>
                <a:cs typeface="Times New Roman" panose="02020603050405020304" pitchFamily="18" charset="0"/>
              </a:rPr>
              <a:t>não-RD</a:t>
            </a:r>
            <a:r>
              <a:rPr lang="pt-BR" sz="2200" baseline="30000" dirty="0">
                <a:latin typeface="Times New Roman" panose="02020603050405020304" pitchFamily="18" charset="0"/>
                <a:cs typeface="Times New Roman" panose="02020603050405020304" pitchFamily="18" charset="0"/>
              </a:rPr>
              <a:t>Rio</a:t>
            </a:r>
            <a:r>
              <a:rPr lang="pt-BR" sz="2200" dirty="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(índice de diversidade de Simpson = 0,98), indicando que ambos os grupos </a:t>
            </a:r>
            <a:r>
              <a:rPr lang="pt-BR" sz="2200" dirty="0">
                <a:latin typeface="Times New Roman" panose="02020603050405020304" pitchFamily="18" charset="0"/>
                <a:cs typeface="Times New Roman" panose="02020603050405020304" pitchFamily="18" charset="0"/>
              </a:rPr>
              <a:t>eram </a:t>
            </a:r>
            <a:r>
              <a:rPr lang="pt-BR" sz="2200" dirty="0">
                <a:latin typeface="Times New Roman" panose="02020603050405020304" pitchFamily="18" charset="0"/>
                <a:cs typeface="Times New Roman" panose="02020603050405020304" pitchFamily="18" charset="0"/>
              </a:rPr>
              <a:t>altamente </a:t>
            </a:r>
            <a:r>
              <a:rPr lang="pt-BR" sz="2200" dirty="0">
                <a:latin typeface="Times New Roman" panose="02020603050405020304" pitchFamily="18" charset="0"/>
                <a:cs typeface="Times New Roman" panose="02020603050405020304" pitchFamily="18" charset="0"/>
              </a:rPr>
              <a:t>heterogêneos.</a:t>
            </a:r>
            <a:endParaRPr lang="pt-BR" sz="2200" dirty="0">
              <a:latin typeface="Times New Roman" panose="02020603050405020304" pitchFamily="18" charset="0"/>
              <a:cs typeface="Times New Roman" panose="02020603050405020304" pitchFamily="18" charset="0"/>
            </a:endParaRPr>
          </a:p>
        </p:txBody>
      </p:sp>
      <p:grpSp>
        <p:nvGrpSpPr>
          <p:cNvPr id="4" name="Grupo 5"/>
          <p:cNvGrpSpPr>
            <a:grpSpLocks/>
          </p:cNvGrpSpPr>
          <p:nvPr/>
        </p:nvGrpSpPr>
        <p:grpSpPr bwMode="auto">
          <a:xfrm>
            <a:off x="7315201" y="381000"/>
            <a:ext cx="2994665" cy="419100"/>
            <a:chOff x="5562600" y="71438"/>
            <a:chExt cx="3609975" cy="381000"/>
          </a:xfrm>
        </p:grpSpPr>
        <p:sp>
          <p:nvSpPr>
            <p:cNvPr id="5" name="Retângulo 6"/>
            <p:cNvSpPr>
              <a:spLocks noChangeArrowheads="1"/>
            </p:cNvSpPr>
            <p:nvPr/>
          </p:nvSpPr>
          <p:spPr bwMode="auto">
            <a:xfrm>
              <a:off x="5667375" y="71438"/>
              <a:ext cx="3505200" cy="38100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a:solidFill>
                    <a:srgbClr val="000000"/>
                  </a:solidFill>
                  <a:latin typeface="Tahoma" panose="020B0604030504040204" pitchFamily="34" charset="0"/>
                </a:defRPr>
              </a:lvl4pPr>
              <a:lvl5pPr marL="2057400" indent="-228600">
                <a:spcBef>
                  <a:spcPct val="20000"/>
                </a:spcBef>
                <a:buChar char="•"/>
                <a:defRPr>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a:solidFill>
                    <a:srgbClr val="000000"/>
                  </a:solidFill>
                  <a:latin typeface="Tahoma" panose="020B0604030504040204" pitchFamily="34" charset="0"/>
                </a:defRPr>
              </a:lvl9pPr>
            </a:lstStyle>
            <a:p>
              <a:pPr algn="r">
                <a:spcBef>
                  <a:spcPct val="0"/>
                </a:spcBef>
                <a:buFontTx/>
                <a:buNone/>
              </a:pPr>
              <a:r>
                <a:rPr lang="pt-BR" altLang="pt-BR" sz="2000" dirty="0">
                  <a:solidFill>
                    <a:schemeClr val="tx1"/>
                  </a:solidFill>
                  <a:latin typeface="Monotype Corsiva" panose="03010101010201010101" pitchFamily="66" charset="0"/>
                </a:rPr>
                <a:t>Conclusões</a:t>
              </a:r>
              <a:endParaRPr lang="pt-BR" altLang="pt-BR" sz="2000" dirty="0">
                <a:solidFill>
                  <a:schemeClr val="tx1"/>
                </a:solidFill>
                <a:latin typeface="Monotype Corsiva" panose="03010101010201010101" pitchFamily="66" charset="0"/>
              </a:endParaRPr>
            </a:p>
          </p:txBody>
        </p:sp>
        <p:cxnSp>
          <p:nvCxnSpPr>
            <p:cNvPr id="6" name="Conector reto 7"/>
            <p:cNvCxnSpPr>
              <a:cxnSpLocks noChangeShapeType="1"/>
            </p:cNvCxnSpPr>
            <p:nvPr/>
          </p:nvCxnSpPr>
          <p:spPr bwMode="auto">
            <a:xfrm>
              <a:off x="5562600" y="352425"/>
              <a:ext cx="358140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 name="Conector reto 9"/>
            <p:cNvCxnSpPr>
              <a:cxnSpLocks noChangeShapeType="1"/>
            </p:cNvCxnSpPr>
            <p:nvPr/>
          </p:nvCxnSpPr>
          <p:spPr bwMode="auto">
            <a:xfrm>
              <a:off x="7566331" y="452438"/>
              <a:ext cx="1513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7723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81" y="1524000"/>
            <a:ext cx="8573693"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789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81200" y="1143001"/>
            <a:ext cx="8305800" cy="4983163"/>
          </a:xfrm>
        </p:spPr>
        <p:txBody>
          <a:bodyPr/>
          <a:lstStyle/>
          <a:p>
            <a:r>
              <a:rPr lang="pt-BR" sz="2000" dirty="0"/>
              <a:t>Um resultado que merece atenção é a grande proporção de casos de EPTB em clusters, uma vez que os clusters são sugestivos de transmissão recente</a:t>
            </a:r>
            <a:r>
              <a:rPr lang="pt-BR" sz="2000" dirty="0"/>
              <a:t>.</a:t>
            </a:r>
          </a:p>
          <a:p>
            <a:endParaRPr lang="pt-BR" sz="2000" dirty="0"/>
          </a:p>
          <a:p>
            <a:r>
              <a:rPr lang="pt-BR" sz="2000" dirty="0"/>
              <a:t>Estes resultados sugerem que os fatores de risco para EPTB estão relacionados mais com os fatores do hospedeiro do que com as características da linhagem de cepa MTB.</a:t>
            </a:r>
          </a:p>
          <a:p>
            <a:endParaRPr lang="pt-BR" sz="2000" dirty="0"/>
          </a:p>
          <a:p>
            <a:r>
              <a:rPr lang="pt-BR" sz="2000" dirty="0"/>
              <a:t>A grande proporção de cepas de MTB em agrupamento nos casos PTB e EPTB evidencia as altas taxas de transmissão recentes atualmente ocorrendo no </a:t>
            </a:r>
            <a:r>
              <a:rPr lang="pt-BR" sz="2000" dirty="0"/>
              <a:t>ES. </a:t>
            </a:r>
            <a:r>
              <a:rPr lang="pt-BR" sz="2000" dirty="0"/>
              <a:t>Este estudo sugere que o fortalecimento dos esforços para interromper novas transmissões deve ter um impacto semelhante no controle de PTB e EPTB.</a:t>
            </a:r>
          </a:p>
        </p:txBody>
      </p:sp>
    </p:spTree>
    <p:extLst>
      <p:ext uri="{BB962C8B-B14F-4D97-AF65-F5344CB8AC3E}">
        <p14:creationId xmlns:p14="http://schemas.microsoft.com/office/powerpoint/2010/main" val="100422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A Vigilância em Saúde é responsável pela informação para a </a:t>
            </a:r>
            <a:r>
              <a:rPr lang="pt-BR" dirty="0" smtClean="0"/>
              <a:t>AÇÃO </a:t>
            </a:r>
            <a:r>
              <a:rPr lang="pt-BR" dirty="0"/>
              <a:t>e </a:t>
            </a:r>
            <a:r>
              <a:rPr lang="pt-BR" dirty="0" smtClean="0"/>
              <a:t>INTERVENÇÃO, que </a:t>
            </a:r>
            <a:r>
              <a:rPr lang="pt-BR" dirty="0"/>
              <a:t>reduzam riscos e promovam a saúde nos territórios, articulando-se às Redes </a:t>
            </a:r>
            <a:r>
              <a:rPr lang="pt-BR" dirty="0" smtClean="0"/>
              <a:t>de Atenção </a:t>
            </a:r>
            <a:r>
              <a:rPr lang="pt-BR" dirty="0"/>
              <a:t>à Saúde</a:t>
            </a:r>
          </a:p>
        </p:txBody>
      </p:sp>
    </p:spTree>
    <p:extLst>
      <p:ext uri="{BB962C8B-B14F-4D97-AF65-F5344CB8AC3E}">
        <p14:creationId xmlns:p14="http://schemas.microsoft.com/office/powerpoint/2010/main" val="1497040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97392"/>
            <a:ext cx="8686800" cy="406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39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1774825" y="390525"/>
            <a:ext cx="8070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pt-BR" altLang="pt-BR" b="1" i="1" dirty="0">
                <a:solidFill>
                  <a:srgbClr val="FFFF00"/>
                </a:solidFill>
              </a:rPr>
              <a:t>Resultados</a:t>
            </a:r>
            <a:endParaRPr lang="pt-BR" altLang="pt-BR" b="1" i="1" dirty="0">
              <a:solidFill>
                <a:srgbClr val="FFFF00"/>
              </a:solidFill>
            </a:endParaRPr>
          </a:p>
        </p:txBody>
      </p:sp>
      <p:sp>
        <p:nvSpPr>
          <p:cNvPr id="59395" name="Retângulo 2"/>
          <p:cNvSpPr>
            <a:spLocks noChangeArrowheads="1"/>
          </p:cNvSpPr>
          <p:nvPr/>
        </p:nvSpPr>
        <p:spPr bwMode="auto">
          <a:xfrm>
            <a:off x="1846581" y="1219200"/>
            <a:ext cx="8424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342900" indent="-342900" algn="just" eaLnBrk="1" hangingPunct="1">
              <a:buFont typeface="Wingdings" panose="05000000000000000000" pitchFamily="2" charset="2"/>
              <a:buChar char="§"/>
              <a:defRPr/>
            </a:pPr>
            <a:endParaRPr lang="en-US" sz="2400" dirty="0">
              <a:latin typeface="Times New Roman" panose="02020603050405020304" pitchFamily="18" charset="0"/>
              <a:cs typeface="Times New Roman" panose="02020603050405020304" pitchFamily="18" charset="0"/>
            </a:endParaRPr>
          </a:p>
          <a:p>
            <a:pPr algn="just" eaLnBrk="1" hangingPunct="1">
              <a:defRPr/>
            </a:pPr>
            <a:r>
              <a:rPr lang="pt-BR" sz="2400" dirty="0">
                <a:latin typeface="Times New Roman" panose="02020603050405020304" pitchFamily="18" charset="0"/>
                <a:cs typeface="Times New Roman" panose="02020603050405020304" pitchFamily="18" charset="0"/>
              </a:rPr>
              <a:t>Os </a:t>
            </a:r>
            <a:r>
              <a:rPr lang="pt-BR" sz="2400" dirty="0">
                <a:latin typeface="Times New Roman" panose="02020603050405020304" pitchFamily="18" charset="0"/>
                <a:cs typeface="Times New Roman" panose="02020603050405020304" pitchFamily="18" charset="0"/>
              </a:rPr>
              <a:t>resultados </a:t>
            </a:r>
            <a:r>
              <a:rPr lang="pt-BR" sz="2400" dirty="0">
                <a:latin typeface="Times New Roman" panose="02020603050405020304" pitchFamily="18" charset="0"/>
                <a:cs typeface="Times New Roman" panose="02020603050405020304" pitchFamily="18" charset="0"/>
              </a:rPr>
              <a:t>mostraram </a:t>
            </a:r>
            <a:r>
              <a:rPr lang="pt-BR" sz="2400" dirty="0">
                <a:latin typeface="Times New Roman" panose="02020603050405020304" pitchFamily="18" charset="0"/>
                <a:cs typeface="Times New Roman" panose="02020603050405020304" pitchFamily="18" charset="0"/>
              </a:rPr>
              <a:t>que, embora as cepas </a:t>
            </a:r>
            <a:r>
              <a:rPr lang="pt-BR" sz="2400" dirty="0">
                <a:latin typeface="Times New Roman" panose="02020603050405020304" pitchFamily="18" charset="0"/>
                <a:cs typeface="Times New Roman" panose="02020603050405020304" pitchFamily="18" charset="0"/>
              </a:rPr>
              <a:t>idênticas tendem </a:t>
            </a:r>
            <a:r>
              <a:rPr lang="pt-BR" sz="2400" dirty="0">
                <a:latin typeface="Times New Roman" panose="02020603050405020304" pitchFamily="18" charset="0"/>
                <a:cs typeface="Times New Roman" panose="02020603050405020304" pitchFamily="18" charset="0"/>
              </a:rPr>
              <a:t>a se agrupar no espaço, as cepas não </a:t>
            </a:r>
            <a:r>
              <a:rPr lang="pt-BR" sz="2400" dirty="0">
                <a:latin typeface="Times New Roman" panose="02020603050405020304" pitchFamily="18" charset="0"/>
                <a:cs typeface="Times New Roman" panose="02020603050405020304" pitchFamily="18" charset="0"/>
              </a:rPr>
              <a:t>com padrões únicos </a:t>
            </a:r>
            <a:r>
              <a:rPr lang="pt-BR" sz="2400" dirty="0">
                <a:latin typeface="Times New Roman" panose="02020603050405020304" pitchFamily="18" charset="0"/>
                <a:cs typeface="Times New Roman" panose="02020603050405020304" pitchFamily="18" charset="0"/>
              </a:rPr>
              <a:t>(possível reativação TB) não ocorrem nos mesmos locais geográficos</a:t>
            </a:r>
            <a:endParaRPr lang="pt-BR" altLang="pt-BR" sz="2400" dirty="0">
              <a:latin typeface="Times New Roman" panose="02020603050405020304" pitchFamily="18" charset="0"/>
              <a:cs typeface="Times New Roman" panose="02020603050405020304" pitchFamily="18" charset="0"/>
            </a:endParaRPr>
          </a:p>
        </p:txBody>
      </p:sp>
      <p:sp>
        <p:nvSpPr>
          <p:cNvPr id="2" name="CaixaDeTexto 1"/>
          <p:cNvSpPr txBox="1">
            <a:spLocks noChangeArrowheads="1"/>
          </p:cNvSpPr>
          <p:nvPr/>
        </p:nvSpPr>
        <p:spPr bwMode="auto">
          <a:xfrm>
            <a:off x="1739265" y="3276600"/>
            <a:ext cx="8424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sz="2400" dirty="0">
                <a:latin typeface="Times New Roman" pitchFamily="18" charset="0"/>
                <a:cs typeface="Times New Roman" pitchFamily="18" charset="0"/>
              </a:rPr>
              <a:t>Há uma </a:t>
            </a:r>
            <a:r>
              <a:rPr lang="pt-BR" sz="2400" dirty="0">
                <a:latin typeface="Times New Roman" pitchFamily="18" charset="0"/>
                <a:cs typeface="Times New Roman" pitchFamily="18" charset="0"/>
              </a:rPr>
              <a:t>distância média de aproximadamente 2000 metros entre os casos, </a:t>
            </a:r>
            <a:r>
              <a:rPr lang="pt-BR" sz="2400" dirty="0">
                <a:latin typeface="Times New Roman" pitchFamily="18" charset="0"/>
                <a:cs typeface="Times New Roman" pitchFamily="18" charset="0"/>
              </a:rPr>
              <a:t>sugerindo </a:t>
            </a:r>
            <a:r>
              <a:rPr lang="pt-BR" sz="2400" dirty="0">
                <a:latin typeface="Times New Roman" pitchFamily="18" charset="0"/>
                <a:cs typeface="Times New Roman" pitchFamily="18" charset="0"/>
              </a:rPr>
              <a:t>que, embora a maioria das vezes a transmissão não ocorra no domicílio, ocorre em uma área maior, mas ainda </a:t>
            </a:r>
            <a:r>
              <a:rPr lang="pt-BR" sz="2400" dirty="0">
                <a:latin typeface="Times New Roman" pitchFamily="18" charset="0"/>
                <a:cs typeface="Times New Roman" pitchFamily="18" charset="0"/>
              </a:rPr>
              <a:t>delimitada no espaço.</a:t>
            </a:r>
            <a:endParaRPr lang="pt-BR" sz="2400" dirty="0"/>
          </a:p>
        </p:txBody>
      </p:sp>
    </p:spTree>
    <p:extLst>
      <p:ext uri="{BB962C8B-B14F-4D97-AF65-F5344CB8AC3E}">
        <p14:creationId xmlns:p14="http://schemas.microsoft.com/office/powerpoint/2010/main" val="328711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59395"/>
                                        </p:tgtEl>
                                        <p:attrNameLst>
                                          <p:attrName>ppt_x</p:attrName>
                                        </p:attrNameLst>
                                      </p:cBhvr>
                                      <p:tavLst>
                                        <p:tav tm="0">
                                          <p:val>
                                            <p:strVal val="ppt_x"/>
                                          </p:val>
                                        </p:tav>
                                        <p:tav tm="100000">
                                          <p:val>
                                            <p:strVal val="ppt_x"/>
                                          </p:val>
                                        </p:tav>
                                      </p:tavLst>
                                    </p:anim>
                                    <p:anim calcmode="lin" valueType="num">
                                      <p:cBhvr additive="base">
                                        <p:cTn id="7" dur="500"/>
                                        <p:tgtEl>
                                          <p:spTgt spid="59395"/>
                                        </p:tgtEl>
                                        <p:attrNameLst>
                                          <p:attrName>ppt_y</p:attrName>
                                        </p:attrNameLst>
                                      </p:cBhvr>
                                      <p:tavLst>
                                        <p:tav tm="0">
                                          <p:val>
                                            <p:strVal val="ppt_y"/>
                                          </p:val>
                                        </p:tav>
                                        <p:tav tm="100000">
                                          <p:val>
                                            <p:strVal val="1+ppt_h/2"/>
                                          </p:val>
                                        </p:tav>
                                      </p:tavLst>
                                    </p:anim>
                                    <p:set>
                                      <p:cBhvr>
                                        <p:cTn id="8" dur="1" fill="hold">
                                          <p:stCondLst>
                                            <p:cond delay="499"/>
                                          </p:stCondLst>
                                        </p:cTn>
                                        <p:tgtEl>
                                          <p:spTgt spid="5939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774825" y="390525"/>
            <a:ext cx="8070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pt-BR" altLang="pt-BR" b="1" i="1" dirty="0">
                <a:solidFill>
                  <a:srgbClr val="FFFF00"/>
                </a:solidFill>
              </a:rPr>
              <a:t>Resultados</a:t>
            </a:r>
            <a:endParaRPr lang="pt-BR" altLang="pt-BR" b="1" i="1" dirty="0">
              <a:solidFill>
                <a:srgbClr val="FFFF00"/>
              </a:solidFill>
            </a:endParaRPr>
          </a:p>
        </p:txBody>
      </p:sp>
      <p:sp>
        <p:nvSpPr>
          <p:cNvPr id="15363" name="Retângulo 1"/>
          <p:cNvSpPr>
            <a:spLocks noChangeArrowheads="1"/>
          </p:cNvSpPr>
          <p:nvPr/>
        </p:nvSpPr>
        <p:spPr bwMode="auto">
          <a:xfrm>
            <a:off x="2063750" y="1628775"/>
            <a:ext cx="784860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
            </a:pPr>
            <a:r>
              <a:rPr lang="pt-BR" sz="2400" dirty="0">
                <a:latin typeface="Times New Roman" pitchFamily="18" charset="0"/>
                <a:cs typeface="Times New Roman" pitchFamily="18" charset="0"/>
              </a:rPr>
              <a:t>O modelo </a:t>
            </a:r>
            <a:r>
              <a:rPr lang="pt-BR" sz="2400" dirty="0" err="1">
                <a:latin typeface="Times New Roman" pitchFamily="18" charset="0"/>
                <a:cs typeface="Times New Roman" pitchFamily="18" charset="0"/>
              </a:rPr>
              <a:t>multivariável</a:t>
            </a:r>
            <a:r>
              <a:rPr lang="pt-BR" sz="2400" dirty="0">
                <a:latin typeface="Times New Roman" pitchFamily="18" charset="0"/>
                <a:cs typeface="Times New Roman" pitchFamily="18" charset="0"/>
              </a:rPr>
              <a:t> final identificou três variáveis a serem mais associadas a estar em um cluster: idade jovem (10-19 e 20-34 anos); Teste positivo de microscopia de escarro e menor Índice de Qualidade do Município Urbano (IQU)</a:t>
            </a:r>
            <a:endParaRPr lang="en-US" altLang="pt-BR" sz="2400" i="1" dirty="0">
              <a:latin typeface="Times New Roman" pitchFamily="18" charset="0"/>
              <a:cs typeface="Times New Roman" pitchFamily="18" charset="0"/>
            </a:endParaRPr>
          </a:p>
          <a:p>
            <a:pPr marL="457200" indent="-457200" algn="just">
              <a:buFont typeface="Wingdings" pitchFamily="2" charset="2"/>
              <a:buChar char="§"/>
            </a:pPr>
            <a:endParaRPr lang="en-US" altLang="pt-BR" sz="2400" i="1" dirty="0">
              <a:latin typeface="Times New Roman" pitchFamily="18" charset="0"/>
              <a:cs typeface="Times New Roman" pitchFamily="18" charset="0"/>
            </a:endParaRPr>
          </a:p>
          <a:p>
            <a:pPr marL="457200" indent="-457200">
              <a:spcBef>
                <a:spcPct val="20000"/>
              </a:spcBef>
              <a:buClr>
                <a:schemeClr val="hlink"/>
              </a:buClr>
              <a:buSzPct val="70000"/>
              <a:buFont typeface="Wingdings" pitchFamily="2" charset="2"/>
              <a:buChar char="n"/>
            </a:pPr>
            <a:r>
              <a:rPr lang="pt-BR" sz="2400" dirty="0">
                <a:latin typeface="Times New Roman" pitchFamily="18" charset="0"/>
                <a:cs typeface="Times New Roman" pitchFamily="18" charset="0"/>
              </a:rPr>
              <a:t>As estimativas de log-</a:t>
            </a:r>
            <a:r>
              <a:rPr lang="pt-BR" sz="2400" dirty="0" err="1">
                <a:latin typeface="Times New Roman" pitchFamily="18" charset="0"/>
                <a:cs typeface="Times New Roman" pitchFamily="18" charset="0"/>
              </a:rPr>
              <a:t>odds</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logit</a:t>
            </a:r>
            <a:r>
              <a:rPr lang="pt-BR" sz="2400" dirty="0">
                <a:latin typeface="Times New Roman" pitchFamily="18" charset="0"/>
                <a:cs typeface="Times New Roman" pitchFamily="18" charset="0"/>
              </a:rPr>
              <a:t>) de estar em um cluster foram convertidas para probabilidades previstas para cada bairro e mapeadas para demonstrar a variabilidade no </a:t>
            </a:r>
            <a:r>
              <a:rPr lang="pt-BR" sz="2400" dirty="0">
                <a:latin typeface="Times New Roman" pitchFamily="18" charset="0"/>
                <a:cs typeface="Times New Roman" pitchFamily="18" charset="0"/>
              </a:rPr>
              <a:t>risco</a:t>
            </a:r>
            <a:endParaRPr lang="pt-BR" altLang="pt-BR"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04961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774825" y="88900"/>
            <a:ext cx="8070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pt-BR" altLang="pt-BR" b="1" i="1" dirty="0">
                <a:solidFill>
                  <a:srgbClr val="FFFF00"/>
                </a:solidFill>
              </a:rPr>
              <a:t>Resultados</a:t>
            </a:r>
            <a:endParaRPr lang="pt-BR" altLang="pt-BR" b="1" i="1" dirty="0">
              <a:solidFill>
                <a:srgbClr val="FFFF00"/>
              </a:solidFill>
            </a:endParaRPr>
          </a:p>
        </p:txBody>
      </p:sp>
      <p:pic>
        <p:nvPicPr>
          <p:cNvPr id="16387" name="Picture 5" descr="C:\Users\fabiola\Desktop\doutorado\revisao paper\Figure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92151"/>
            <a:ext cx="850265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tângulo 1"/>
          <p:cNvSpPr>
            <a:spLocks noChangeArrowheads="1"/>
          </p:cNvSpPr>
          <p:nvPr/>
        </p:nvSpPr>
        <p:spPr bwMode="auto">
          <a:xfrm>
            <a:off x="1841500" y="5622926"/>
            <a:ext cx="850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latin typeface="Times New Roman" pitchFamily="18" charset="0"/>
                <a:cs typeface="Times New Roman" pitchFamily="18" charset="0"/>
              </a:rPr>
              <a:t>Estimated predicted probabilities of TB recent transmission per neighborhood.  In most of the neighborhoods where the predicted probability of clustering is higher than 0.55, the largest RFLP families (ES19, ES14, ES1 and ES8) represent the majority of cases.</a:t>
            </a:r>
            <a:endParaRPr lang="pt-BR" sz="1600">
              <a:latin typeface="Times New Roman" pitchFamily="18" charset="0"/>
              <a:cs typeface="Times New Roman" pitchFamily="18" charset="0"/>
            </a:endParaRPr>
          </a:p>
        </p:txBody>
      </p:sp>
    </p:spTree>
    <p:extLst>
      <p:ext uri="{BB962C8B-B14F-4D97-AF65-F5344CB8AC3E}">
        <p14:creationId xmlns:p14="http://schemas.microsoft.com/office/powerpoint/2010/main" val="3690590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774825" y="88900"/>
            <a:ext cx="8070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pt-BR" altLang="pt-BR" i="1" dirty="0">
                <a:solidFill>
                  <a:srgbClr val="FFFF00"/>
                </a:solidFill>
              </a:rPr>
              <a:t>Conclusões</a:t>
            </a:r>
            <a:endParaRPr lang="pt-BR" altLang="pt-BR" i="1" dirty="0">
              <a:solidFill>
                <a:srgbClr val="FFFF00"/>
              </a:solidFill>
            </a:endParaRPr>
          </a:p>
        </p:txBody>
      </p:sp>
      <p:sp>
        <p:nvSpPr>
          <p:cNvPr id="17411" name="Retângulo 1"/>
          <p:cNvSpPr>
            <a:spLocks noChangeArrowheads="1"/>
          </p:cNvSpPr>
          <p:nvPr/>
        </p:nvSpPr>
        <p:spPr bwMode="auto">
          <a:xfrm>
            <a:off x="1703388" y="841118"/>
            <a:ext cx="864076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
            </a:pPr>
            <a:r>
              <a:rPr lang="pt-BR" sz="2400" dirty="0">
                <a:latin typeface="Times New Roman" pitchFamily="18" charset="0"/>
                <a:cs typeface="Times New Roman" pitchFamily="18" charset="0"/>
              </a:rPr>
              <a:t>Nossos </a:t>
            </a:r>
            <a:r>
              <a:rPr lang="pt-BR" sz="2400" dirty="0">
                <a:latin typeface="Times New Roman" pitchFamily="18" charset="0"/>
                <a:cs typeface="Times New Roman" pitchFamily="18" charset="0"/>
              </a:rPr>
              <a:t>dados demonstram que a transmissão da tuberculose em Vitoria está determinada espacialmente e que a transmissão recente ocorre com mais </a:t>
            </a:r>
            <a:r>
              <a:rPr lang="pt-BR" sz="2400" dirty="0">
                <a:latin typeface="Times New Roman" pitchFamily="18" charset="0"/>
                <a:cs typeface="Times New Roman" pitchFamily="18" charset="0"/>
              </a:rPr>
              <a:t>frequência </a:t>
            </a:r>
            <a:r>
              <a:rPr lang="pt-BR" sz="2400" dirty="0">
                <a:latin typeface="Times New Roman" pitchFamily="18" charset="0"/>
                <a:cs typeface="Times New Roman" pitchFamily="18" charset="0"/>
              </a:rPr>
              <a:t>entre adultos de idade jovem, naqueles com teste positivo de microscopia de escarro e </a:t>
            </a:r>
            <a:r>
              <a:rPr lang="pt-BR" sz="2400" dirty="0">
                <a:latin typeface="Times New Roman" pitchFamily="18" charset="0"/>
                <a:cs typeface="Times New Roman" pitchFamily="18" charset="0"/>
              </a:rPr>
              <a:t>nos locais com baixo </a:t>
            </a:r>
            <a:r>
              <a:rPr lang="pt-BR" sz="2400" dirty="0">
                <a:latin typeface="Times New Roman" pitchFamily="18" charset="0"/>
                <a:cs typeface="Times New Roman" pitchFamily="18" charset="0"/>
              </a:rPr>
              <a:t>IQU. </a:t>
            </a:r>
            <a:endParaRPr lang="pt-BR" sz="2400" dirty="0">
              <a:latin typeface="Times New Roman" pitchFamily="18" charset="0"/>
              <a:cs typeface="Times New Roman" pitchFamily="18" charset="0"/>
            </a:endParaRPr>
          </a:p>
          <a:p>
            <a:pPr marL="457200" indent="-457200" algn="just">
              <a:buFont typeface="Wingdings" pitchFamily="2" charset="2"/>
              <a:buChar char="§"/>
            </a:pPr>
            <a:endParaRPr lang="pt-BR" sz="2400" dirty="0">
              <a:latin typeface="Times New Roman" pitchFamily="18" charset="0"/>
              <a:cs typeface="Times New Roman" pitchFamily="18" charset="0"/>
            </a:endParaRPr>
          </a:p>
          <a:p>
            <a:pPr marL="457200" indent="-457200" algn="just">
              <a:buFont typeface="Wingdings" pitchFamily="2" charset="2"/>
              <a:buChar char="§"/>
            </a:pPr>
            <a:r>
              <a:rPr lang="pt-BR" sz="2400" dirty="0">
                <a:latin typeface="Times New Roman" pitchFamily="18" charset="0"/>
                <a:cs typeface="Times New Roman" pitchFamily="18" charset="0"/>
              </a:rPr>
              <a:t>Além </a:t>
            </a:r>
            <a:r>
              <a:rPr lang="pt-BR" sz="2400" dirty="0">
                <a:latin typeface="Times New Roman" pitchFamily="18" charset="0"/>
                <a:cs typeface="Times New Roman" pitchFamily="18" charset="0"/>
              </a:rPr>
              <a:t>disso, nosso estudo mostra que os novos casos de TB não se agrupam apenas no espaço, mas que certas linhagens de </a:t>
            </a:r>
            <a:r>
              <a:rPr lang="pt-BR" sz="2400" i="1" dirty="0">
                <a:latin typeface="Times New Roman" pitchFamily="18" charset="0"/>
                <a:cs typeface="Times New Roman" pitchFamily="18" charset="0"/>
              </a:rPr>
              <a:t>M. </a:t>
            </a:r>
            <a:r>
              <a:rPr lang="pt-BR" sz="2400" i="1" dirty="0" err="1">
                <a:latin typeface="Times New Roman" pitchFamily="18" charset="0"/>
                <a:cs typeface="Times New Roman" pitchFamily="18" charset="0"/>
              </a:rPr>
              <a:t>tuberculosis</a:t>
            </a:r>
            <a:r>
              <a:rPr lang="pt-BR" sz="2400" dirty="0">
                <a:latin typeface="Times New Roman" pitchFamily="18" charset="0"/>
                <a:cs typeface="Times New Roman" pitchFamily="18" charset="0"/>
              </a:rPr>
              <a:t> tendem a se agrupar, mesmo depois de controlar fatores conhecidos de indivíduos e socioeconômicos que podem influenciar a transmissão.</a:t>
            </a:r>
          </a:p>
          <a:p>
            <a:pPr marL="457200" indent="-457200" algn="just">
              <a:buFont typeface="Wingdings" pitchFamily="2" charset="2"/>
              <a:buChar char="§"/>
            </a:pPr>
            <a:endParaRPr lang="pt-BR" sz="2400" dirty="0">
              <a:latin typeface="Times New Roman" pitchFamily="18" charset="0"/>
              <a:cs typeface="Times New Roman" pitchFamily="18" charset="0"/>
            </a:endParaRPr>
          </a:p>
          <a:p>
            <a:pPr marL="457200" indent="-457200" algn="just">
              <a:buFont typeface="Wingdings" pitchFamily="2" charset="2"/>
              <a:buChar char="§"/>
            </a:pPr>
            <a:r>
              <a:rPr lang="pt-BR" sz="2400" dirty="0">
                <a:latin typeface="Times New Roman" pitchFamily="18" charset="0"/>
                <a:cs typeface="Times New Roman" pitchFamily="18" charset="0"/>
              </a:rPr>
              <a:t>Nossos dados podem fornecer um instrumento útil para estruturar um sistema de vigilância baseado em território que possa auxiliar o </a:t>
            </a:r>
            <a:r>
              <a:rPr lang="pt-BR" sz="2400" dirty="0">
                <a:latin typeface="Times New Roman" pitchFamily="18" charset="0"/>
                <a:cs typeface="Times New Roman" pitchFamily="18" charset="0"/>
              </a:rPr>
              <a:t>PNCT </a:t>
            </a:r>
            <a:r>
              <a:rPr lang="pt-BR" sz="2400" dirty="0">
                <a:latin typeface="Times New Roman" pitchFamily="18" charset="0"/>
                <a:cs typeface="Times New Roman" pitchFamily="18" charset="0"/>
              </a:rPr>
              <a:t>a direcionar intervenções específicas para as áreas de maior risco</a:t>
            </a:r>
            <a:r>
              <a:rPr lang="en-US" sz="2400" dirty="0">
                <a:latin typeface="Times New Roman" pitchFamily="18" charset="0"/>
                <a:cs typeface="Times New Roman" pitchFamily="18" charset="0"/>
              </a:rPr>
              <a:t>. </a:t>
            </a:r>
            <a:endParaRPr lang="pt-BR" altLang="pt-BR"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073340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
            <a:ext cx="7615238" cy="652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945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10360" y="5943601"/>
            <a:ext cx="9018968" cy="307777"/>
          </a:xfrm>
          <a:prstGeom prst="rect">
            <a:avLst/>
          </a:prstGeom>
          <a:noFill/>
        </p:spPr>
        <p:txBody>
          <a:bodyPr wrap="square" rtlCol="0">
            <a:spAutoFit/>
          </a:bodyPr>
          <a:lstStyle/>
          <a:p>
            <a:r>
              <a:rPr lang="en-US" sz="1400" dirty="0"/>
              <a:t>Figure 1 - Flowchart of territorial surveillance to search contacts of tuberculosis cases in Primary Health Care </a:t>
            </a:r>
            <a:endParaRPr lang="pt-BR" sz="1400" dirty="0"/>
          </a:p>
        </p:txBody>
      </p:sp>
      <p:pic>
        <p:nvPicPr>
          <p:cNvPr id="2050" name="Picture 2" descr="http://www.scielo.br/img/revistas/ress/v25n1/2237-9622-ress-25-01-00175-g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520" y="228600"/>
            <a:ext cx="896033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09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842" y="35561"/>
            <a:ext cx="7005639" cy="612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057400" y="6324601"/>
            <a:ext cx="7010400" cy="276999"/>
          </a:xfrm>
          <a:prstGeom prst="rect">
            <a:avLst/>
          </a:prstGeom>
          <a:noFill/>
        </p:spPr>
        <p:txBody>
          <a:bodyPr wrap="square" rtlCol="0">
            <a:spAutoFit/>
          </a:bodyPr>
          <a:lstStyle/>
          <a:p>
            <a:r>
              <a:rPr lang="pt-BR" sz="1200" dirty="0"/>
              <a:t>http://www.hc.ufu.br/sites/default/files/tmp//volume_2_guia_de_vigilancia_em_saude_2017.pdf</a:t>
            </a:r>
          </a:p>
        </p:txBody>
      </p:sp>
    </p:spTree>
    <p:extLst>
      <p:ext uri="{BB962C8B-B14F-4D97-AF65-F5344CB8AC3E}">
        <p14:creationId xmlns:p14="http://schemas.microsoft.com/office/powerpoint/2010/main" val="1020925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ubtítulo 1"/>
          <p:cNvSpPr txBox="1">
            <a:spLocks noGrp="1"/>
          </p:cNvSpPr>
          <p:nvPr>
            <p:ph type="subTitle" idx="1"/>
          </p:nvPr>
        </p:nvSpPr>
        <p:spPr>
          <a:xfrm>
            <a:off x="4016376" y="5094288"/>
            <a:ext cx="6194425" cy="925512"/>
          </a:xfrm>
        </p:spPr>
        <p:txBody>
          <a:bodyPr/>
          <a:lstStyle>
            <a:lvl1pPr algn="ctr">
              <a:defRPr sz="2800">
                <a:solidFill>
                  <a:srgbClr val="000000"/>
                </a:solidFill>
                <a:latin typeface="Corbel" pitchFamily="34" charset="0"/>
              </a:defRPr>
            </a:lvl1pPr>
            <a:lvl2pPr algn="ctr">
              <a:defRPr sz="2400">
                <a:solidFill>
                  <a:srgbClr val="000000"/>
                </a:solidFill>
                <a:latin typeface="Corbel" pitchFamily="34" charset="0"/>
              </a:defRPr>
            </a:lvl2pPr>
            <a:lvl3pPr algn="ctr">
              <a:defRPr sz="2400">
                <a:solidFill>
                  <a:srgbClr val="000000"/>
                </a:solidFill>
                <a:latin typeface="Corbel" pitchFamily="34" charset="0"/>
              </a:defRPr>
            </a:lvl3pPr>
            <a:lvl4pPr algn="ctr">
              <a:defRPr sz="2000">
                <a:solidFill>
                  <a:srgbClr val="000000"/>
                </a:solidFill>
                <a:latin typeface="Corbel" pitchFamily="34" charset="0"/>
              </a:defRPr>
            </a:lvl4pPr>
            <a:lvl5pPr algn="ctr">
              <a:defRPr sz="2000">
                <a:solidFill>
                  <a:srgbClr val="000000"/>
                </a:solidFill>
                <a:latin typeface="Corbel" pitchFamily="34" charset="0"/>
              </a:defRPr>
            </a:lvl5pPr>
            <a:lvl6pPr algn="ctr" hangingPunct="0">
              <a:defRPr sz="2000">
                <a:solidFill>
                  <a:srgbClr val="000000"/>
                </a:solidFill>
                <a:latin typeface="Corbel" pitchFamily="34" charset="0"/>
              </a:defRPr>
            </a:lvl6pPr>
            <a:lvl7pPr algn="ctr" hangingPunct="0">
              <a:defRPr sz="2000">
                <a:solidFill>
                  <a:srgbClr val="000000"/>
                </a:solidFill>
                <a:latin typeface="Corbel" pitchFamily="34" charset="0"/>
              </a:defRPr>
            </a:lvl7pPr>
            <a:lvl8pPr algn="ctr" hangingPunct="0">
              <a:defRPr sz="2000">
                <a:solidFill>
                  <a:srgbClr val="000000"/>
                </a:solidFill>
                <a:latin typeface="Corbel" pitchFamily="34" charset="0"/>
              </a:defRPr>
            </a:lvl8pPr>
            <a:lvl9pPr algn="ctr" hangingPunct="0">
              <a:defRPr sz="2000">
                <a:solidFill>
                  <a:srgbClr val="000000"/>
                </a:solidFill>
                <a:latin typeface="Corbel" pitchFamily="34" charset="0"/>
              </a:defRPr>
            </a:lvl9pPr>
          </a:lstStyle>
          <a:p>
            <a:pPr algn="r"/>
            <a:endParaRPr smtClean="0"/>
          </a:p>
        </p:txBody>
      </p:sp>
      <p:sp>
        <p:nvSpPr>
          <p:cNvPr id="47107" name="Título 2"/>
          <p:cNvSpPr txBox="1">
            <a:spLocks noGrp="1"/>
          </p:cNvSpPr>
          <p:nvPr>
            <p:ph type="ctrTitle"/>
          </p:nvPr>
        </p:nvSpPr>
        <p:spPr>
          <a:xfrm>
            <a:off x="2633664" y="3606801"/>
            <a:ext cx="7577137" cy="1470025"/>
          </a:xfrm>
        </p:spPr>
        <p:txBody>
          <a:bodyPr/>
          <a:lstStyle/>
          <a:p>
            <a:r>
              <a:rPr lang="pt-BR" dirty="0">
                <a:latin typeface="Corbel" pitchFamily="34" charset="0"/>
              </a:rPr>
              <a:t>P</a:t>
            </a:r>
            <a:r>
              <a:rPr dirty="0" err="1" smtClean="0">
                <a:latin typeface="Corbel" pitchFamily="34" charset="0"/>
              </a:rPr>
              <a:t>ropostas</a:t>
            </a:r>
            <a:r>
              <a:rPr dirty="0" smtClean="0">
                <a:latin typeface="Corbel" pitchFamily="34" charset="0"/>
              </a:rPr>
              <a:t> de </a:t>
            </a:r>
            <a:r>
              <a:rPr dirty="0" err="1" smtClean="0">
                <a:latin typeface="Corbel" pitchFamily="34" charset="0"/>
              </a:rPr>
              <a:t>pesquisa</a:t>
            </a:r>
            <a:r>
              <a:rPr lang="pt-BR" dirty="0" smtClean="0">
                <a:latin typeface="Corbel" pitchFamily="34" charset="0"/>
              </a:rPr>
              <a:t> em andamento</a:t>
            </a:r>
            <a:endParaRPr dirty="0" smtClean="0">
              <a:latin typeface="Corbel" pitchFamily="34" charset="0"/>
            </a:endParaRPr>
          </a:p>
        </p:txBody>
      </p:sp>
    </p:spTree>
    <p:extLst>
      <p:ext uri="{BB962C8B-B14F-4D97-AF65-F5344CB8AC3E}">
        <p14:creationId xmlns:p14="http://schemas.microsoft.com/office/powerpoint/2010/main" val="241985557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txBox="1">
            <a:spLocks noGrp="1"/>
          </p:cNvSpPr>
          <p:nvPr>
            <p:ph type="subTitle" idx="1"/>
          </p:nvPr>
        </p:nvSpPr>
        <p:spPr>
          <a:xfrm>
            <a:off x="1905000" y="609600"/>
            <a:ext cx="8424862" cy="5618162"/>
          </a:xfrm>
        </p:spPr>
        <p:txBody>
          <a:bodyPr/>
          <a:lstStyle>
            <a:lvl1pPr algn="ctr">
              <a:defRPr sz="2800">
                <a:solidFill>
                  <a:srgbClr val="000000"/>
                </a:solidFill>
                <a:latin typeface="Corbel" pitchFamily="34" charset="0"/>
              </a:defRPr>
            </a:lvl1pPr>
            <a:lvl2pPr algn="ctr">
              <a:defRPr sz="2400">
                <a:solidFill>
                  <a:srgbClr val="000000"/>
                </a:solidFill>
                <a:latin typeface="Corbel" pitchFamily="34" charset="0"/>
              </a:defRPr>
            </a:lvl2pPr>
            <a:lvl3pPr algn="ctr">
              <a:defRPr sz="2400">
                <a:solidFill>
                  <a:srgbClr val="000000"/>
                </a:solidFill>
                <a:latin typeface="Corbel" pitchFamily="34" charset="0"/>
              </a:defRPr>
            </a:lvl3pPr>
            <a:lvl4pPr algn="ctr">
              <a:defRPr sz="2000">
                <a:solidFill>
                  <a:srgbClr val="000000"/>
                </a:solidFill>
                <a:latin typeface="Corbel" pitchFamily="34" charset="0"/>
              </a:defRPr>
            </a:lvl4pPr>
            <a:lvl5pPr algn="ctr">
              <a:defRPr sz="2000">
                <a:solidFill>
                  <a:srgbClr val="000000"/>
                </a:solidFill>
                <a:latin typeface="Corbel" pitchFamily="34" charset="0"/>
              </a:defRPr>
            </a:lvl5pPr>
            <a:lvl6pPr algn="ctr" hangingPunct="0">
              <a:defRPr sz="2000">
                <a:solidFill>
                  <a:srgbClr val="000000"/>
                </a:solidFill>
                <a:latin typeface="Corbel" pitchFamily="34" charset="0"/>
              </a:defRPr>
            </a:lvl6pPr>
            <a:lvl7pPr algn="ctr" hangingPunct="0">
              <a:defRPr sz="2000">
                <a:solidFill>
                  <a:srgbClr val="000000"/>
                </a:solidFill>
                <a:latin typeface="Corbel" pitchFamily="34" charset="0"/>
              </a:defRPr>
            </a:lvl7pPr>
            <a:lvl8pPr algn="ctr" hangingPunct="0">
              <a:defRPr sz="2000">
                <a:solidFill>
                  <a:srgbClr val="000000"/>
                </a:solidFill>
                <a:latin typeface="Corbel" pitchFamily="34" charset="0"/>
              </a:defRPr>
            </a:lvl8pPr>
            <a:lvl9pPr algn="ctr" hangingPunct="0">
              <a:defRPr sz="2000">
                <a:solidFill>
                  <a:srgbClr val="000000"/>
                </a:solidFill>
                <a:latin typeface="Corbel" pitchFamily="34" charset="0"/>
              </a:defRPr>
            </a:lvl9pPr>
          </a:lstStyle>
          <a:p>
            <a:pPr algn="l"/>
            <a:r>
              <a:rPr sz="2400" dirty="0"/>
              <a:t>(</a:t>
            </a:r>
            <a:r>
              <a:rPr sz="2400" dirty="0">
                <a:solidFill>
                  <a:schemeClr val="tx2"/>
                </a:solidFill>
              </a:rPr>
              <a:t>1) </a:t>
            </a:r>
            <a:r>
              <a:rPr sz="2400" dirty="0" err="1">
                <a:solidFill>
                  <a:schemeClr val="tx2"/>
                </a:solidFill>
              </a:rPr>
              <a:t>Estudo</a:t>
            </a:r>
            <a:r>
              <a:rPr sz="2400" dirty="0">
                <a:solidFill>
                  <a:schemeClr val="tx2"/>
                </a:solidFill>
              </a:rPr>
              <a:t>- de </a:t>
            </a:r>
            <a:r>
              <a:rPr sz="2400" dirty="0" err="1">
                <a:solidFill>
                  <a:schemeClr val="tx2"/>
                </a:solidFill>
              </a:rPr>
              <a:t>relacionamento</a:t>
            </a:r>
            <a:r>
              <a:rPr sz="2400" dirty="0">
                <a:solidFill>
                  <a:schemeClr val="tx2"/>
                </a:solidFill>
              </a:rPr>
              <a:t> (linkage) dos </a:t>
            </a:r>
            <a:r>
              <a:rPr sz="2400" dirty="0" err="1">
                <a:solidFill>
                  <a:schemeClr val="tx2"/>
                </a:solidFill>
              </a:rPr>
              <a:t>bancos</a:t>
            </a:r>
            <a:r>
              <a:rPr sz="2400" dirty="0">
                <a:solidFill>
                  <a:schemeClr val="tx2"/>
                </a:solidFill>
              </a:rPr>
              <a:t> de dados SINAN-TB e </a:t>
            </a:r>
            <a:r>
              <a:rPr sz="2400" dirty="0" err="1">
                <a:solidFill>
                  <a:schemeClr val="tx2"/>
                </a:solidFill>
              </a:rPr>
              <a:t>cadastro</a:t>
            </a:r>
            <a:r>
              <a:rPr sz="2400" dirty="0">
                <a:solidFill>
                  <a:schemeClr val="tx2"/>
                </a:solidFill>
              </a:rPr>
              <a:t> </a:t>
            </a:r>
            <a:r>
              <a:rPr sz="2400" dirty="0" err="1">
                <a:solidFill>
                  <a:schemeClr val="tx2"/>
                </a:solidFill>
              </a:rPr>
              <a:t>único</a:t>
            </a:r>
            <a:r>
              <a:rPr sz="2400" dirty="0">
                <a:solidFill>
                  <a:schemeClr val="tx2"/>
                </a:solidFill>
              </a:rPr>
              <a:t> do </a:t>
            </a:r>
            <a:r>
              <a:rPr sz="2400" dirty="0" err="1">
                <a:solidFill>
                  <a:schemeClr val="tx2"/>
                </a:solidFill>
              </a:rPr>
              <a:t>Ministério</a:t>
            </a:r>
            <a:r>
              <a:rPr sz="2400" dirty="0">
                <a:solidFill>
                  <a:schemeClr val="tx2"/>
                </a:solidFill>
              </a:rPr>
              <a:t> de </a:t>
            </a:r>
            <a:r>
              <a:rPr sz="2400" dirty="0" err="1">
                <a:solidFill>
                  <a:schemeClr val="tx2"/>
                </a:solidFill>
              </a:rPr>
              <a:t>Desenvolvimento</a:t>
            </a:r>
            <a:r>
              <a:rPr sz="2400" dirty="0">
                <a:solidFill>
                  <a:schemeClr val="tx2"/>
                </a:solidFill>
              </a:rPr>
              <a:t> Social</a:t>
            </a:r>
            <a:r>
              <a:rPr lang="pt-BR" sz="2400" dirty="0">
                <a:solidFill>
                  <a:schemeClr val="tx2"/>
                </a:solidFill>
              </a:rPr>
              <a:t> do ano de 2015, com a introdução da nova variável</a:t>
            </a:r>
            <a:r>
              <a:rPr sz="2400" dirty="0">
                <a:solidFill>
                  <a:schemeClr val="tx2"/>
                </a:solidFill>
              </a:rPr>
              <a:t>.</a:t>
            </a:r>
            <a:endParaRPr lang="pt-BR" sz="2400" dirty="0">
              <a:solidFill>
                <a:schemeClr val="tx2"/>
              </a:solidFill>
            </a:endParaRPr>
          </a:p>
          <a:p>
            <a:pPr algn="l"/>
            <a:endParaRPr sz="2400" dirty="0">
              <a:solidFill>
                <a:schemeClr val="tx2"/>
              </a:solidFill>
            </a:endParaRPr>
          </a:p>
          <a:p>
            <a:pPr algn="l"/>
            <a:r>
              <a:rPr sz="2400" dirty="0">
                <a:solidFill>
                  <a:schemeClr val="tx2"/>
                </a:solidFill>
              </a:rPr>
              <a:t> (2) </a:t>
            </a:r>
            <a:r>
              <a:rPr lang="pt-BR" sz="2400" dirty="0">
                <a:solidFill>
                  <a:schemeClr val="tx2"/>
                </a:solidFill>
              </a:rPr>
              <a:t>Analise dos dados do </a:t>
            </a:r>
            <a:r>
              <a:rPr sz="2400" dirty="0" err="1">
                <a:solidFill>
                  <a:schemeClr val="tx2"/>
                </a:solidFill>
              </a:rPr>
              <a:t>estudo</a:t>
            </a:r>
            <a:r>
              <a:rPr sz="2400" dirty="0">
                <a:solidFill>
                  <a:schemeClr val="tx2"/>
                </a:solidFill>
              </a:rPr>
              <a:t> </a:t>
            </a:r>
            <a:r>
              <a:rPr sz="2400" dirty="0" err="1">
                <a:solidFill>
                  <a:schemeClr val="tx2"/>
                </a:solidFill>
              </a:rPr>
              <a:t>observacional</a:t>
            </a:r>
            <a:r>
              <a:rPr sz="2400" dirty="0">
                <a:solidFill>
                  <a:schemeClr val="tx2"/>
                </a:solidFill>
              </a:rPr>
              <a:t> de </a:t>
            </a:r>
            <a:r>
              <a:rPr sz="2400" dirty="0" err="1">
                <a:solidFill>
                  <a:schemeClr val="tx2"/>
                </a:solidFill>
              </a:rPr>
              <a:t>coorte</a:t>
            </a:r>
            <a:r>
              <a:rPr sz="2400" dirty="0">
                <a:solidFill>
                  <a:schemeClr val="tx2"/>
                </a:solidFill>
              </a:rPr>
              <a:t> </a:t>
            </a:r>
            <a:r>
              <a:rPr sz="2400" dirty="0" err="1">
                <a:solidFill>
                  <a:schemeClr val="tx2"/>
                </a:solidFill>
              </a:rPr>
              <a:t>prospectiva</a:t>
            </a:r>
            <a:r>
              <a:rPr sz="2400" dirty="0">
                <a:solidFill>
                  <a:schemeClr val="tx2"/>
                </a:solidFill>
              </a:rPr>
              <a:t> </a:t>
            </a:r>
            <a:r>
              <a:rPr sz="2400" dirty="0" err="1">
                <a:solidFill>
                  <a:schemeClr val="tx2"/>
                </a:solidFill>
              </a:rPr>
              <a:t>em</a:t>
            </a:r>
            <a:r>
              <a:rPr sz="2400" dirty="0">
                <a:solidFill>
                  <a:schemeClr val="tx2"/>
                </a:solidFill>
              </a:rPr>
              <a:t> 8 </a:t>
            </a:r>
            <a:r>
              <a:rPr sz="2400" dirty="0" err="1">
                <a:solidFill>
                  <a:schemeClr val="tx2"/>
                </a:solidFill>
              </a:rPr>
              <a:t>capitais</a:t>
            </a:r>
            <a:r>
              <a:rPr sz="2400" dirty="0">
                <a:solidFill>
                  <a:schemeClr val="tx2"/>
                </a:solidFill>
              </a:rPr>
              <a:t> com o </a:t>
            </a:r>
            <a:r>
              <a:rPr sz="2400" dirty="0" err="1">
                <a:solidFill>
                  <a:schemeClr val="tx2"/>
                </a:solidFill>
              </a:rPr>
              <a:t>objetivo</a:t>
            </a:r>
            <a:r>
              <a:rPr sz="2400" dirty="0">
                <a:solidFill>
                  <a:schemeClr val="tx2"/>
                </a:solidFill>
              </a:rPr>
              <a:t> de </a:t>
            </a:r>
            <a:r>
              <a:rPr sz="2400" dirty="0" err="1">
                <a:solidFill>
                  <a:schemeClr val="tx2"/>
                </a:solidFill>
              </a:rPr>
              <a:t>avaliar</a:t>
            </a:r>
            <a:r>
              <a:rPr sz="2400" dirty="0">
                <a:solidFill>
                  <a:schemeClr val="tx2"/>
                </a:solidFill>
              </a:rPr>
              <a:t> </a:t>
            </a:r>
            <a:r>
              <a:rPr sz="2400" dirty="0" err="1">
                <a:solidFill>
                  <a:schemeClr val="tx2"/>
                </a:solidFill>
              </a:rPr>
              <a:t>pacientes</a:t>
            </a:r>
            <a:r>
              <a:rPr sz="2400" dirty="0">
                <a:solidFill>
                  <a:schemeClr val="tx2"/>
                </a:solidFill>
              </a:rPr>
              <a:t> com TB e com </a:t>
            </a:r>
            <a:r>
              <a:rPr sz="2400" dirty="0" err="1">
                <a:solidFill>
                  <a:schemeClr val="tx2"/>
                </a:solidFill>
              </a:rPr>
              <a:t>acesso</a:t>
            </a:r>
            <a:r>
              <a:rPr sz="2400" dirty="0">
                <a:solidFill>
                  <a:schemeClr val="tx2"/>
                </a:solidFill>
              </a:rPr>
              <a:t> a </a:t>
            </a:r>
            <a:r>
              <a:rPr sz="2400" dirty="0" err="1">
                <a:solidFill>
                  <a:schemeClr val="tx2"/>
                </a:solidFill>
              </a:rPr>
              <a:t>programas</a:t>
            </a:r>
            <a:r>
              <a:rPr sz="2400" dirty="0">
                <a:solidFill>
                  <a:schemeClr val="tx2"/>
                </a:solidFill>
              </a:rPr>
              <a:t> social e </a:t>
            </a:r>
            <a:r>
              <a:rPr sz="2400" dirty="0" err="1">
                <a:solidFill>
                  <a:schemeClr val="tx2"/>
                </a:solidFill>
              </a:rPr>
              <a:t>aqueles</a:t>
            </a:r>
            <a:r>
              <a:rPr sz="2400" dirty="0">
                <a:solidFill>
                  <a:schemeClr val="tx2"/>
                </a:solidFill>
              </a:rPr>
              <a:t> </a:t>
            </a:r>
            <a:r>
              <a:rPr sz="2400" dirty="0" err="1">
                <a:solidFill>
                  <a:schemeClr val="tx2"/>
                </a:solidFill>
              </a:rPr>
              <a:t>sem</a:t>
            </a:r>
            <a:r>
              <a:rPr sz="2400" dirty="0">
                <a:solidFill>
                  <a:schemeClr val="tx2"/>
                </a:solidFill>
              </a:rPr>
              <a:t> </a:t>
            </a:r>
            <a:r>
              <a:rPr sz="2400" dirty="0" err="1">
                <a:solidFill>
                  <a:schemeClr val="tx2"/>
                </a:solidFill>
              </a:rPr>
              <a:t>acesso</a:t>
            </a:r>
            <a:endParaRPr lang="pt-BR" sz="2400" dirty="0">
              <a:solidFill>
                <a:schemeClr val="tx2"/>
              </a:solidFill>
            </a:endParaRPr>
          </a:p>
          <a:p>
            <a:pPr algn="l"/>
            <a:endParaRPr lang="pt-BR" sz="2400" dirty="0">
              <a:solidFill>
                <a:schemeClr val="tx2"/>
              </a:solidFill>
            </a:endParaRPr>
          </a:p>
          <a:p>
            <a:pPr algn="l"/>
            <a:r>
              <a:rPr lang="pt-BR" sz="2400" dirty="0">
                <a:solidFill>
                  <a:schemeClr val="tx2"/>
                </a:solidFill>
              </a:rPr>
              <a:t>(3) Estudo de custos catastróficos de pacientes com TB</a:t>
            </a:r>
          </a:p>
          <a:p>
            <a:pPr algn="l"/>
            <a:endParaRPr lang="pt-BR" sz="2400" dirty="0">
              <a:solidFill>
                <a:schemeClr val="tx2"/>
              </a:solidFill>
            </a:endParaRPr>
          </a:p>
          <a:p>
            <a:pPr algn="l"/>
            <a:r>
              <a:rPr sz="2400" dirty="0">
                <a:solidFill>
                  <a:schemeClr val="tx2"/>
                </a:solidFill>
              </a:rPr>
              <a:t>(</a:t>
            </a:r>
            <a:r>
              <a:rPr lang="pt-BR" sz="2400" dirty="0">
                <a:solidFill>
                  <a:schemeClr val="tx2"/>
                </a:solidFill>
              </a:rPr>
              <a:t>4</a:t>
            </a:r>
            <a:r>
              <a:rPr sz="2400" dirty="0">
                <a:solidFill>
                  <a:schemeClr val="tx2"/>
                </a:solidFill>
              </a:rPr>
              <a:t>) </a:t>
            </a:r>
            <a:r>
              <a:rPr lang="pt-BR" sz="2400" dirty="0">
                <a:solidFill>
                  <a:schemeClr val="tx2"/>
                </a:solidFill>
              </a:rPr>
              <a:t>Analise dados de </a:t>
            </a:r>
            <a:r>
              <a:rPr sz="2400" dirty="0">
                <a:solidFill>
                  <a:schemeClr val="tx2"/>
                </a:solidFill>
              </a:rPr>
              <a:t>um </a:t>
            </a:r>
            <a:r>
              <a:rPr sz="2400" dirty="0" err="1">
                <a:solidFill>
                  <a:schemeClr val="tx2"/>
                </a:solidFill>
              </a:rPr>
              <a:t>ensaio</a:t>
            </a:r>
            <a:r>
              <a:rPr sz="2400" dirty="0">
                <a:solidFill>
                  <a:schemeClr val="tx2"/>
                </a:solidFill>
              </a:rPr>
              <a:t> </a:t>
            </a:r>
            <a:r>
              <a:rPr sz="2400" dirty="0" err="1">
                <a:solidFill>
                  <a:schemeClr val="tx2"/>
                </a:solidFill>
              </a:rPr>
              <a:t>randomizado</a:t>
            </a:r>
            <a:r>
              <a:rPr sz="2400" dirty="0">
                <a:solidFill>
                  <a:schemeClr val="tx2"/>
                </a:solidFill>
              </a:rPr>
              <a:t> </a:t>
            </a:r>
            <a:r>
              <a:rPr sz="2400" dirty="0" err="1">
                <a:solidFill>
                  <a:schemeClr val="tx2"/>
                </a:solidFill>
              </a:rPr>
              <a:t>por</a:t>
            </a:r>
            <a:r>
              <a:rPr sz="2400" dirty="0">
                <a:solidFill>
                  <a:schemeClr val="tx2"/>
                </a:solidFill>
              </a:rPr>
              <a:t> </a:t>
            </a:r>
            <a:r>
              <a:rPr sz="2400" dirty="0" err="1">
                <a:solidFill>
                  <a:schemeClr val="tx2"/>
                </a:solidFill>
              </a:rPr>
              <a:t>aglomerados</a:t>
            </a:r>
            <a:r>
              <a:rPr sz="2400" dirty="0">
                <a:solidFill>
                  <a:schemeClr val="tx2"/>
                </a:solidFill>
              </a:rPr>
              <a:t> (clusters), </a:t>
            </a:r>
            <a:r>
              <a:rPr sz="2400" dirty="0" err="1">
                <a:solidFill>
                  <a:schemeClr val="tx2"/>
                </a:solidFill>
              </a:rPr>
              <a:t>conduzido</a:t>
            </a:r>
            <a:r>
              <a:rPr sz="2400" dirty="0">
                <a:solidFill>
                  <a:schemeClr val="tx2"/>
                </a:solidFill>
              </a:rPr>
              <a:t> de forma </a:t>
            </a:r>
            <a:r>
              <a:rPr sz="2400" dirty="0" err="1">
                <a:solidFill>
                  <a:schemeClr val="tx2"/>
                </a:solidFill>
              </a:rPr>
              <a:t>não</a:t>
            </a:r>
            <a:r>
              <a:rPr sz="2400" dirty="0">
                <a:solidFill>
                  <a:schemeClr val="tx2"/>
                </a:solidFill>
              </a:rPr>
              <a:t> </a:t>
            </a:r>
            <a:r>
              <a:rPr sz="2400" dirty="0" err="1">
                <a:solidFill>
                  <a:schemeClr val="tx2"/>
                </a:solidFill>
              </a:rPr>
              <a:t>cega</a:t>
            </a:r>
            <a:r>
              <a:rPr sz="2400" dirty="0">
                <a:solidFill>
                  <a:schemeClr val="tx2"/>
                </a:solidFill>
              </a:rPr>
              <a:t>, </a:t>
            </a:r>
            <a:r>
              <a:rPr sz="2400" dirty="0" err="1">
                <a:solidFill>
                  <a:schemeClr val="tx2"/>
                </a:solidFill>
              </a:rPr>
              <a:t>onde</a:t>
            </a:r>
            <a:r>
              <a:rPr sz="2400" dirty="0">
                <a:solidFill>
                  <a:schemeClr val="tx2"/>
                </a:solidFill>
              </a:rPr>
              <a:t> </a:t>
            </a:r>
            <a:r>
              <a:rPr lang="pt-BR" sz="2400" dirty="0">
                <a:solidFill>
                  <a:schemeClr val="tx2"/>
                </a:solidFill>
              </a:rPr>
              <a:t>foram</a:t>
            </a:r>
            <a:endParaRPr sz="2400" dirty="0">
              <a:solidFill>
                <a:schemeClr val="tx2"/>
              </a:solidFill>
            </a:endParaRPr>
          </a:p>
          <a:p>
            <a:pPr algn="l"/>
            <a:r>
              <a:rPr sz="2400" dirty="0" err="1">
                <a:solidFill>
                  <a:schemeClr val="tx2"/>
                </a:solidFill>
              </a:rPr>
              <a:t>avaliados</a:t>
            </a:r>
            <a:r>
              <a:rPr sz="2400" dirty="0">
                <a:solidFill>
                  <a:schemeClr val="tx2"/>
                </a:solidFill>
              </a:rPr>
              <a:t> </a:t>
            </a:r>
            <a:r>
              <a:rPr sz="2400" dirty="0" err="1">
                <a:solidFill>
                  <a:schemeClr val="tx2"/>
                </a:solidFill>
              </a:rPr>
              <a:t>os</a:t>
            </a:r>
            <a:r>
              <a:rPr sz="2400" dirty="0">
                <a:solidFill>
                  <a:schemeClr val="tx2"/>
                </a:solidFill>
              </a:rPr>
              <a:t> </a:t>
            </a:r>
            <a:r>
              <a:rPr sz="2400" dirty="0" err="1">
                <a:solidFill>
                  <a:schemeClr val="tx2"/>
                </a:solidFill>
              </a:rPr>
              <a:t>desfechos</a:t>
            </a:r>
            <a:r>
              <a:rPr sz="2400" dirty="0">
                <a:solidFill>
                  <a:schemeClr val="tx2"/>
                </a:solidFill>
              </a:rPr>
              <a:t> do </a:t>
            </a:r>
            <a:r>
              <a:rPr sz="2400" dirty="0" err="1">
                <a:solidFill>
                  <a:schemeClr val="tx2"/>
                </a:solidFill>
              </a:rPr>
              <a:t>suporte</a:t>
            </a:r>
            <a:r>
              <a:rPr sz="2400" dirty="0">
                <a:solidFill>
                  <a:schemeClr val="tx2"/>
                </a:solidFill>
              </a:rPr>
              <a:t> social </a:t>
            </a:r>
            <a:r>
              <a:rPr sz="2400" dirty="0" err="1">
                <a:solidFill>
                  <a:schemeClr val="tx2"/>
                </a:solidFill>
              </a:rPr>
              <a:t>através</a:t>
            </a:r>
            <a:r>
              <a:rPr sz="2400" dirty="0">
                <a:solidFill>
                  <a:schemeClr val="tx2"/>
                </a:solidFill>
              </a:rPr>
              <a:t> da </a:t>
            </a:r>
            <a:r>
              <a:rPr sz="2400" dirty="0" err="1">
                <a:solidFill>
                  <a:schemeClr val="tx2"/>
                </a:solidFill>
              </a:rPr>
              <a:t>cesta</a:t>
            </a:r>
            <a:r>
              <a:rPr sz="2400" dirty="0">
                <a:solidFill>
                  <a:schemeClr val="tx2"/>
                </a:solidFill>
              </a:rPr>
              <a:t> </a:t>
            </a:r>
            <a:r>
              <a:rPr sz="2400" dirty="0" err="1">
                <a:solidFill>
                  <a:schemeClr val="tx2"/>
                </a:solidFill>
              </a:rPr>
              <a:t>básica</a:t>
            </a:r>
            <a:r>
              <a:rPr sz="2400" dirty="0">
                <a:solidFill>
                  <a:schemeClr val="tx2"/>
                </a:solidFill>
              </a:rPr>
              <a:t> </a:t>
            </a:r>
            <a:r>
              <a:rPr sz="2400" dirty="0" err="1">
                <a:solidFill>
                  <a:schemeClr val="tx2"/>
                </a:solidFill>
              </a:rPr>
              <a:t>em</a:t>
            </a:r>
            <a:r>
              <a:rPr sz="2400" dirty="0">
                <a:solidFill>
                  <a:schemeClr val="tx2"/>
                </a:solidFill>
              </a:rPr>
              <a:t> </a:t>
            </a:r>
            <a:r>
              <a:rPr sz="2400" dirty="0" err="1">
                <a:solidFill>
                  <a:schemeClr val="tx2"/>
                </a:solidFill>
              </a:rPr>
              <a:t>indivíduos</a:t>
            </a:r>
            <a:r>
              <a:rPr sz="2400" dirty="0">
                <a:solidFill>
                  <a:schemeClr val="tx2"/>
                </a:solidFill>
              </a:rPr>
              <a:t> </a:t>
            </a:r>
            <a:r>
              <a:rPr sz="2400" dirty="0" err="1">
                <a:solidFill>
                  <a:schemeClr val="tx2"/>
                </a:solidFill>
              </a:rPr>
              <a:t>adultos</a:t>
            </a:r>
            <a:r>
              <a:rPr sz="2400" dirty="0">
                <a:solidFill>
                  <a:schemeClr val="tx2"/>
                </a:solidFill>
              </a:rPr>
              <a:t> com TB, </a:t>
            </a:r>
            <a:r>
              <a:rPr sz="2400" dirty="0" err="1">
                <a:solidFill>
                  <a:schemeClr val="tx2"/>
                </a:solidFill>
              </a:rPr>
              <a:t>tratados</a:t>
            </a:r>
            <a:r>
              <a:rPr sz="2400" dirty="0">
                <a:solidFill>
                  <a:schemeClr val="tx2"/>
                </a:solidFill>
              </a:rPr>
              <a:t> </a:t>
            </a:r>
            <a:r>
              <a:rPr sz="2400" dirty="0" err="1">
                <a:solidFill>
                  <a:schemeClr val="tx2"/>
                </a:solidFill>
              </a:rPr>
              <a:t>em</a:t>
            </a:r>
            <a:r>
              <a:rPr sz="2400" dirty="0">
                <a:solidFill>
                  <a:schemeClr val="tx2"/>
                </a:solidFill>
              </a:rPr>
              <a:t> </a:t>
            </a:r>
            <a:r>
              <a:rPr sz="2400" dirty="0" err="1">
                <a:solidFill>
                  <a:schemeClr val="tx2"/>
                </a:solidFill>
              </a:rPr>
              <a:t>unidades</a:t>
            </a:r>
            <a:r>
              <a:rPr sz="2400" dirty="0">
                <a:solidFill>
                  <a:schemeClr val="tx2"/>
                </a:solidFill>
              </a:rPr>
              <a:t> de </a:t>
            </a:r>
            <a:r>
              <a:rPr sz="2400" dirty="0" err="1">
                <a:solidFill>
                  <a:schemeClr val="tx2"/>
                </a:solidFill>
              </a:rPr>
              <a:t>saúde</a:t>
            </a:r>
            <a:r>
              <a:rPr sz="2400" dirty="0">
                <a:solidFill>
                  <a:schemeClr val="tx2"/>
                </a:solidFill>
              </a:rPr>
              <a:t> </a:t>
            </a:r>
            <a:r>
              <a:rPr sz="2400" dirty="0" err="1">
                <a:solidFill>
                  <a:schemeClr val="tx2"/>
                </a:solidFill>
              </a:rPr>
              <a:t>em</a:t>
            </a:r>
            <a:r>
              <a:rPr sz="2400" dirty="0">
                <a:solidFill>
                  <a:schemeClr val="tx2"/>
                </a:solidFill>
              </a:rPr>
              <a:t> </a:t>
            </a:r>
            <a:r>
              <a:rPr sz="2400" dirty="0" err="1">
                <a:solidFill>
                  <a:schemeClr val="tx2"/>
                </a:solidFill>
              </a:rPr>
              <a:t>capitais</a:t>
            </a:r>
            <a:r>
              <a:rPr sz="2400" dirty="0">
                <a:solidFill>
                  <a:schemeClr val="tx2"/>
                </a:solidFill>
              </a:rPr>
              <a:t> </a:t>
            </a:r>
            <a:r>
              <a:rPr sz="2400" dirty="0" err="1">
                <a:solidFill>
                  <a:schemeClr val="tx2"/>
                </a:solidFill>
              </a:rPr>
              <a:t>brasileiras</a:t>
            </a:r>
            <a:r>
              <a:rPr sz="2400" dirty="0">
                <a:solidFill>
                  <a:schemeClr val="tx2"/>
                </a:solidFill>
              </a:rPr>
              <a:t>.</a:t>
            </a:r>
            <a:endParaRPr sz="2400" dirty="0">
              <a:solidFill>
                <a:schemeClr val="tx2"/>
              </a:solidFill>
              <a:latin typeface="Arial" charset="0"/>
              <a:cs typeface="Arial" charset="0"/>
            </a:endParaRPr>
          </a:p>
        </p:txBody>
      </p:sp>
    </p:spTree>
    <p:extLst>
      <p:ext uri="{BB962C8B-B14F-4D97-AF65-F5344CB8AC3E}">
        <p14:creationId xmlns:p14="http://schemas.microsoft.com/office/powerpoint/2010/main" val="2546803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anim calcmode="lin" valueType="num">
                                      <p:cBhvr additive="base">
                                        <p:cTn id="13"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8">
                                            <p:txEl>
                                              <p:pRg st="4" end="4"/>
                                            </p:txEl>
                                          </p:spTgt>
                                        </p:tgtEl>
                                        <p:attrNameLst>
                                          <p:attrName>style.visibility</p:attrName>
                                        </p:attrNameLst>
                                      </p:cBhvr>
                                      <p:to>
                                        <p:strVal val="visible"/>
                                      </p:to>
                                    </p:set>
                                    <p:anim calcmode="lin" valueType="num">
                                      <p:cBhvr additive="base">
                                        <p:cTn id="19"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8">
                                            <p:txEl>
                                              <p:pRg st="6" end="6"/>
                                            </p:txEl>
                                          </p:spTgt>
                                        </p:tgtEl>
                                        <p:attrNameLst>
                                          <p:attrName>style.visibility</p:attrName>
                                        </p:attrNameLst>
                                      </p:cBhvr>
                                      <p:to>
                                        <p:strVal val="visible"/>
                                      </p:to>
                                    </p:set>
                                    <p:anim calcmode="lin" valueType="num">
                                      <p:cBhvr additive="base">
                                        <p:cTn id="25"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8">
                                            <p:txEl>
                                              <p:pRg st="7" end="7"/>
                                            </p:txEl>
                                          </p:spTgt>
                                        </p:tgtEl>
                                        <p:attrNameLst>
                                          <p:attrName>style.visibility</p:attrName>
                                        </p:attrNameLst>
                                      </p:cBhvr>
                                      <p:to>
                                        <p:strVal val="visible"/>
                                      </p:to>
                                    </p:set>
                                    <p:anim calcmode="lin" valueType="num">
                                      <p:cBhvr additive="base">
                                        <p:cTn id="31" dur="500" fill="hold"/>
                                        <p:tgtEl>
                                          <p:spTgt spid="409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1828800" y="1066800"/>
            <a:ext cx="8458200" cy="1143000"/>
          </a:xfrm>
        </p:spPr>
        <p:txBody>
          <a:bodyPr/>
          <a:lstStyle/>
          <a:p>
            <a:pPr>
              <a:defRPr/>
            </a:pPr>
            <a:r>
              <a:rPr lang="en-US" sz="3600" dirty="0" err="1">
                <a:solidFill>
                  <a:schemeClr val="tx1"/>
                </a:solidFill>
              </a:rPr>
              <a:t>Teoria</a:t>
            </a:r>
            <a:r>
              <a:rPr lang="en-US" sz="3600" dirty="0">
                <a:solidFill>
                  <a:schemeClr val="tx1"/>
                </a:solidFill>
              </a:rPr>
              <a:t> da </a:t>
            </a:r>
            <a:r>
              <a:rPr lang="en-US" sz="3600" dirty="0" err="1">
                <a:solidFill>
                  <a:schemeClr val="tx1"/>
                </a:solidFill>
              </a:rPr>
              <a:t>transição</a:t>
            </a:r>
            <a:r>
              <a:rPr lang="en-US" sz="3600" dirty="0">
                <a:solidFill>
                  <a:schemeClr val="tx1"/>
                </a:solidFill>
              </a:rPr>
              <a:t> </a:t>
            </a:r>
            <a:r>
              <a:rPr lang="en-US" sz="3600" dirty="0" err="1">
                <a:solidFill>
                  <a:schemeClr val="tx1"/>
                </a:solidFill>
              </a:rPr>
              <a:t>Epidemiológica</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pt-BR" dirty="0" smtClean="0">
              <a:solidFill>
                <a:schemeClr val="tx1"/>
              </a:solidFill>
            </a:endParaRPr>
          </a:p>
        </p:txBody>
      </p:sp>
      <p:sp>
        <p:nvSpPr>
          <p:cNvPr id="3" name="Espaço Reservado para Conteúdo 2"/>
          <p:cNvSpPr>
            <a:spLocks noGrp="1"/>
          </p:cNvSpPr>
          <p:nvPr>
            <p:ph idx="1"/>
          </p:nvPr>
        </p:nvSpPr>
        <p:spPr>
          <a:xfrm>
            <a:off x="1981201" y="2286001"/>
            <a:ext cx="7970227" cy="4525963"/>
          </a:xfrm>
        </p:spPr>
        <p:txBody>
          <a:bodyPr/>
          <a:lstStyle/>
          <a:p>
            <a:pPr marL="36512" indent="0" algn="ctr">
              <a:buNone/>
              <a:defRPr/>
            </a:pPr>
            <a:r>
              <a:rPr lang="pt-BR" sz="2800" dirty="0">
                <a:solidFill>
                  <a:srgbClr val="00B0F0"/>
                </a:solidFill>
              </a:rPr>
              <a:t>As doenças degenerativas e decorrentes do estilo de vida teriam deslocado as doenças infecciosas do lugar de principais causas de mortalidade.</a:t>
            </a:r>
            <a:endParaRPr lang="pt-BR" sz="2800" dirty="0">
              <a:solidFill>
                <a:srgbClr val="00B0F0"/>
              </a:solidFill>
            </a:endParaRPr>
          </a:p>
        </p:txBody>
      </p:sp>
      <p:sp>
        <p:nvSpPr>
          <p:cNvPr id="2" name="CaixaDeTexto 1"/>
          <p:cNvSpPr txBox="1"/>
          <p:nvPr/>
        </p:nvSpPr>
        <p:spPr>
          <a:xfrm>
            <a:off x="1981200" y="5867401"/>
            <a:ext cx="7848600" cy="830997"/>
          </a:xfrm>
          <a:prstGeom prst="rect">
            <a:avLst/>
          </a:prstGeom>
          <a:noFill/>
        </p:spPr>
        <p:txBody>
          <a:bodyPr wrap="square" rtlCol="0">
            <a:spAutoFit/>
          </a:bodyPr>
          <a:lstStyle/>
          <a:p>
            <a:r>
              <a:rPr lang="en-US" sz="1600" dirty="0"/>
              <a:t>OMRAN Abdel R., 1971. – The epidemiologic transition : a theory of the epidemiology of population change, Milbank Memorial Fund Quarterly, vol. 49, n° 4, p. 509-538.</a:t>
            </a:r>
            <a:endParaRPr lang="pt-BR" sz="1600" dirty="0"/>
          </a:p>
        </p:txBody>
      </p:sp>
    </p:spTree>
    <p:extLst>
      <p:ext uri="{BB962C8B-B14F-4D97-AF65-F5344CB8AC3E}">
        <p14:creationId xmlns:p14="http://schemas.microsoft.com/office/powerpoint/2010/main" val="2983858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a:t>
            </a:r>
            <a:r>
              <a:rPr lang="pt-BR" dirty="0" smtClean="0"/>
              <a:t>esultados preliminares</a:t>
            </a:r>
            <a:endParaRPr lang="pt-BR" dirty="0"/>
          </a:p>
        </p:txBody>
      </p:sp>
      <p:sp>
        <p:nvSpPr>
          <p:cNvPr id="3" name="Espaço Reservado para Conteúdo 2"/>
          <p:cNvSpPr>
            <a:spLocks noGrp="1"/>
          </p:cNvSpPr>
          <p:nvPr>
            <p:ph idx="1"/>
          </p:nvPr>
        </p:nvSpPr>
        <p:spPr/>
        <p:txBody>
          <a:bodyPr/>
          <a:lstStyle/>
          <a:p>
            <a:r>
              <a:rPr lang="pt-BR" sz="2800" dirty="0"/>
              <a:t>Cerca de 32% dos pacientes do estudo enfrentam gastos superiores a 20% da renda familiar anual. Durante o tratamento o gasto chega a um salario mínimo durante os seis meses</a:t>
            </a:r>
          </a:p>
          <a:p>
            <a:r>
              <a:rPr lang="pt-BR" sz="2800" dirty="0"/>
              <a:t>Pacientes beneficiários de programas de renda, apesar de piores determinantes conseguem ter melhores desfechos</a:t>
            </a:r>
          </a:p>
          <a:p>
            <a:r>
              <a:rPr lang="pt-BR" sz="2800" dirty="0"/>
              <a:t>Pacientes que recebem cesta básica durante o tratamento tem melhores taxas de cura.</a:t>
            </a:r>
          </a:p>
          <a:p>
            <a:endParaRPr lang="pt-BR" sz="2800" dirty="0"/>
          </a:p>
          <a:p>
            <a:endParaRPr lang="pt-BR" dirty="0"/>
          </a:p>
        </p:txBody>
      </p:sp>
    </p:spTree>
    <p:extLst>
      <p:ext uri="{BB962C8B-B14F-4D97-AF65-F5344CB8AC3E}">
        <p14:creationId xmlns:p14="http://schemas.microsoft.com/office/powerpoint/2010/main" val="1205636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SUS e a academia</a:t>
            </a:r>
            <a:endParaRPr lang="pt-BR" dirty="0"/>
          </a:p>
        </p:txBody>
      </p:sp>
      <p:sp>
        <p:nvSpPr>
          <p:cNvPr id="3" name="Espaço Reservado para Conteúdo 2"/>
          <p:cNvSpPr>
            <a:spLocks noGrp="1"/>
          </p:cNvSpPr>
          <p:nvPr>
            <p:ph idx="1"/>
          </p:nvPr>
        </p:nvSpPr>
        <p:spPr>
          <a:xfrm>
            <a:off x="1981200" y="1447801"/>
            <a:ext cx="8229600" cy="4678363"/>
          </a:xfrm>
        </p:spPr>
        <p:txBody>
          <a:bodyPr/>
          <a:lstStyle/>
          <a:p>
            <a:r>
              <a:rPr lang="pt-BR" sz="1400" dirty="0"/>
              <a:t>Art. 200. Ao sistema único de saúde compete, além de outras atribuições, nos termos da lei</a:t>
            </a:r>
            <a:r>
              <a:rPr lang="pt-BR" sz="1400" dirty="0"/>
              <a:t>:</a:t>
            </a:r>
          </a:p>
          <a:p>
            <a:endParaRPr lang="pt-BR" sz="1400" dirty="0"/>
          </a:p>
          <a:p>
            <a:r>
              <a:rPr lang="pt-BR" sz="1400" dirty="0"/>
              <a:t>I - controlar e fiscalizar procedimentos, produtos e substâncias de interesse para a saúde e participar da produção de medicamentos, equipamentos, </a:t>
            </a:r>
            <a:r>
              <a:rPr lang="pt-BR" sz="1400" dirty="0" err="1"/>
              <a:t>imunobiológicos</a:t>
            </a:r>
            <a:r>
              <a:rPr lang="pt-BR" sz="1400" dirty="0"/>
              <a:t>, hemoderivados e outros insumos</a:t>
            </a:r>
            <a:r>
              <a:rPr lang="pt-BR" sz="1400" dirty="0"/>
              <a:t>;</a:t>
            </a:r>
            <a:endParaRPr lang="pt-BR" sz="1400" dirty="0"/>
          </a:p>
          <a:p>
            <a:r>
              <a:rPr lang="pt-BR" sz="1400" dirty="0"/>
              <a:t>II - executar as ações de vigilância sanitária e epidemiológica, bem como as de saúde do trabalhador;</a:t>
            </a:r>
          </a:p>
          <a:p>
            <a:endParaRPr lang="pt-BR" sz="1400" dirty="0"/>
          </a:p>
          <a:p>
            <a:r>
              <a:rPr lang="pt-BR" sz="1400" dirty="0"/>
              <a:t>III - ordenar a formação de recursos humanos na área de saúde;</a:t>
            </a:r>
          </a:p>
          <a:p>
            <a:endParaRPr lang="pt-BR" sz="1400" dirty="0"/>
          </a:p>
          <a:p>
            <a:r>
              <a:rPr lang="pt-BR" sz="1400" dirty="0"/>
              <a:t>IV - participar da formulação da política e da execução das ações de saneamento básico;</a:t>
            </a:r>
          </a:p>
          <a:p>
            <a:endParaRPr lang="pt-BR" sz="1400" dirty="0"/>
          </a:p>
          <a:p>
            <a:r>
              <a:rPr lang="pt-BR" sz="1400" dirty="0"/>
              <a:t>V - incrementar em sua área de atuação o desenvolvimento científico e tecnológico;</a:t>
            </a:r>
          </a:p>
          <a:p>
            <a:endParaRPr lang="pt-BR" sz="1400" dirty="0"/>
          </a:p>
          <a:p>
            <a:r>
              <a:rPr lang="pt-BR" sz="1600" b="1" dirty="0"/>
              <a:t>* V - incrementar, em sua área de atuação, o desenvolvimento científico e tecnológico e a inovação;  </a:t>
            </a:r>
            <a:endParaRPr lang="pt-BR" sz="1600" b="1" dirty="0"/>
          </a:p>
          <a:p>
            <a:endParaRPr lang="pt-BR" sz="1600" b="1" dirty="0"/>
          </a:p>
          <a:p>
            <a:endParaRPr lang="pt-BR" sz="1400" dirty="0"/>
          </a:p>
          <a:p>
            <a:pPr marL="0" indent="0">
              <a:buNone/>
            </a:pPr>
            <a:r>
              <a:rPr lang="pt-BR" sz="1400" dirty="0"/>
              <a:t>* Redação dada pela Emenda Constitucional nº 85, de 2015)</a:t>
            </a:r>
          </a:p>
        </p:txBody>
      </p:sp>
    </p:spTree>
    <p:extLst>
      <p:ext uri="{BB962C8B-B14F-4D97-AF65-F5344CB8AC3E}">
        <p14:creationId xmlns:p14="http://schemas.microsoft.com/office/powerpoint/2010/main" val="166724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027">
            <a:hlinkClick r: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Grupo 2"/>
          <p:cNvGrpSpPr>
            <a:grpSpLocks/>
          </p:cNvGrpSpPr>
          <p:nvPr/>
        </p:nvGrpSpPr>
        <p:grpSpPr bwMode="auto">
          <a:xfrm>
            <a:off x="2362201" y="1219200"/>
            <a:ext cx="6930151" cy="3924302"/>
            <a:chOff x="838173" y="1219184"/>
            <a:chExt cx="6930200" cy="3924329"/>
          </a:xfrm>
        </p:grpSpPr>
        <p:sp>
          <p:nvSpPr>
            <p:cNvPr id="4" name="Rectangle 3"/>
            <p:cNvSpPr txBox="1">
              <a:spLocks noChangeArrowheads="1"/>
            </p:cNvSpPr>
            <p:nvPr/>
          </p:nvSpPr>
          <p:spPr>
            <a:xfrm>
              <a:off x="2100006" y="1219184"/>
              <a:ext cx="5391188" cy="609604"/>
            </a:xfrm>
            <a:prstGeom prst="rect">
              <a:avLst/>
            </a:prstGeom>
          </p:spPr>
          <p:txBody>
            <a:bodyPr anchor="ctr">
              <a:normAutofit fontScale="25000" lnSpcReduction="20000"/>
            </a:bodyPr>
            <a:lstStyle/>
            <a:p>
              <a:pPr algn="ctr" eaLnBrk="1" fontAlgn="auto" hangingPunct="1">
                <a:spcAft>
                  <a:spcPts val="0"/>
                </a:spcAft>
                <a:buClr>
                  <a:srgbClr val="99FFC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rgbClr val="FF0000"/>
                  </a:solidFill>
                  <a:latin typeface="Arabic Typesetting" pitchFamily="66" charset="-78"/>
                  <a:ea typeface="+mj-ea"/>
                  <a:cs typeface="Arabic Typesetting" pitchFamily="66" charset="-78"/>
                </a:rPr>
                <a:t/>
              </a:r>
              <a:br>
                <a:rPr lang="en-GB" sz="4400" dirty="0">
                  <a:solidFill>
                    <a:srgbClr val="FF0000"/>
                  </a:solidFill>
                  <a:latin typeface="Arabic Typesetting" pitchFamily="66" charset="-78"/>
                  <a:ea typeface="+mj-ea"/>
                  <a:cs typeface="Arabic Typesetting" pitchFamily="66" charset="-78"/>
                </a:rPr>
              </a:br>
              <a:r>
                <a:rPr lang="en-GB" sz="14400" b="1" dirty="0" err="1">
                  <a:solidFill>
                    <a:srgbClr val="FF0000"/>
                  </a:solidFill>
                  <a:latin typeface="Arabic Typesetting" pitchFamily="66" charset="-78"/>
                  <a:ea typeface="+mj-ea"/>
                  <a:cs typeface="Arabic Typesetting" pitchFamily="66" charset="-78"/>
                </a:rPr>
                <a:t>Agradecimentos</a:t>
              </a:r>
              <a:r>
                <a:rPr lang="en-GB" sz="14400" b="1" dirty="0">
                  <a:solidFill>
                    <a:srgbClr val="FF0000"/>
                  </a:solidFill>
                  <a:latin typeface="Arabic Typesetting" pitchFamily="66" charset="-78"/>
                  <a:ea typeface="+mj-ea"/>
                  <a:cs typeface="Arabic Typesetting" pitchFamily="66" charset="-78"/>
                </a:rPr>
                <a:t/>
              </a:r>
              <a:br>
                <a:rPr lang="en-GB" sz="14400" b="1" dirty="0">
                  <a:solidFill>
                    <a:srgbClr val="FF0000"/>
                  </a:solidFill>
                  <a:latin typeface="Arabic Typesetting" pitchFamily="66" charset="-78"/>
                  <a:ea typeface="+mj-ea"/>
                  <a:cs typeface="Arabic Typesetting" pitchFamily="66" charset="-78"/>
                </a:rPr>
              </a:br>
              <a:endParaRPr lang="en-GB" sz="14400" b="1" dirty="0">
                <a:solidFill>
                  <a:srgbClr val="FF0000"/>
                </a:solidFill>
                <a:latin typeface="Arabic Typesetting" pitchFamily="66" charset="-78"/>
                <a:ea typeface="+mj-ea"/>
                <a:cs typeface="Arabic Typesetting" pitchFamily="66" charset="-78"/>
              </a:endParaRPr>
            </a:p>
          </p:txBody>
        </p:sp>
        <p:sp>
          <p:nvSpPr>
            <p:cNvPr id="40966" name="Text Box 6"/>
            <p:cNvSpPr txBox="1">
              <a:spLocks noChangeArrowheads="1"/>
            </p:cNvSpPr>
            <p:nvPr/>
          </p:nvSpPr>
          <p:spPr bwMode="auto">
            <a:xfrm>
              <a:off x="838173" y="2057390"/>
              <a:ext cx="6930200" cy="308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Tahoma" panose="020B060403050404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panose="020B060403050404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panose="020B060403050404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panose="020B060403050404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panose="020B060403050404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panose="020B060403050404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panose="020B0604030504040204" pitchFamily="34" charset="0"/>
                </a:defRPr>
              </a:lvl9pPr>
            </a:lstStyle>
            <a:p>
              <a:pPr algn="just" eaLnBrk="1" hangingPunct="1">
                <a:lnSpc>
                  <a:spcPct val="120000"/>
                </a:lnSpc>
                <a:spcBef>
                  <a:spcPct val="0"/>
                </a:spcBef>
                <a:buClr>
                  <a:srgbClr val="000000"/>
                </a:buClr>
                <a:buFontTx/>
                <a:buNone/>
              </a:pPr>
              <a:r>
                <a:rPr lang="en-GB" altLang="pt-BR" sz="1800" b="1" dirty="0" err="1">
                  <a:solidFill>
                    <a:srgbClr val="FFFF00"/>
                  </a:solidFill>
                  <a:latin typeface="Arial" panose="020B0604020202020204" pitchFamily="34" charset="0"/>
                </a:rPr>
                <a:t>Equipe</a:t>
              </a:r>
              <a:r>
                <a:rPr lang="en-GB" altLang="pt-BR" sz="1800" b="1" dirty="0">
                  <a:solidFill>
                    <a:srgbClr val="FFFF00"/>
                  </a:solidFill>
                  <a:latin typeface="Arial" panose="020B0604020202020204" pitchFamily="34" charset="0"/>
                </a:rPr>
                <a:t> </a:t>
              </a:r>
              <a:r>
                <a:rPr lang="en-GB" altLang="pt-BR" sz="1800" b="1" dirty="0">
                  <a:solidFill>
                    <a:srgbClr val="FFFF00"/>
                  </a:solidFill>
                  <a:latin typeface="Arial" panose="020B0604020202020204" pitchFamily="34" charset="0"/>
                </a:rPr>
                <a:t>do </a:t>
              </a:r>
              <a:r>
                <a:rPr lang="en-GB" altLang="pt-BR" sz="1800" b="1" dirty="0" err="1">
                  <a:solidFill>
                    <a:srgbClr val="FFFF00"/>
                  </a:solidFill>
                  <a:latin typeface="Arial" panose="020B0604020202020204" pitchFamily="34" charset="0"/>
                </a:rPr>
                <a:t>Laboratório</a:t>
              </a:r>
              <a:r>
                <a:rPr lang="en-GB" altLang="pt-BR" sz="1800" b="1" dirty="0">
                  <a:solidFill>
                    <a:srgbClr val="FFFF00"/>
                  </a:solidFill>
                  <a:latin typeface="Arial" panose="020B0604020202020204" pitchFamily="34" charset="0"/>
                </a:rPr>
                <a:t> de </a:t>
              </a:r>
              <a:r>
                <a:rPr lang="en-GB" altLang="pt-BR" sz="1800" b="1" dirty="0" err="1">
                  <a:solidFill>
                    <a:srgbClr val="FFFF00"/>
                  </a:solidFill>
                  <a:latin typeface="Arial" panose="020B0604020202020204" pitchFamily="34" charset="0"/>
                </a:rPr>
                <a:t>Epidemiologia</a:t>
              </a:r>
              <a:r>
                <a:rPr lang="en-GB" altLang="pt-BR" sz="1800" b="1" dirty="0">
                  <a:solidFill>
                    <a:srgbClr val="FFFF00"/>
                  </a:solidFill>
                  <a:latin typeface="Arial" panose="020B0604020202020204" pitchFamily="34" charset="0"/>
                </a:rPr>
                <a:t> – </a:t>
              </a:r>
              <a:r>
                <a:rPr lang="en-GB" altLang="pt-BR" sz="1800" b="1" dirty="0" err="1">
                  <a:solidFill>
                    <a:srgbClr val="FFFF00"/>
                  </a:solidFill>
                  <a:latin typeface="Arial" panose="020B0604020202020204" pitchFamily="34" charset="0"/>
                </a:rPr>
                <a:t>LabEpi</a:t>
              </a:r>
              <a:r>
                <a:rPr lang="en-GB" altLang="pt-BR" sz="1800" b="1" dirty="0">
                  <a:solidFill>
                    <a:srgbClr val="FFFF00"/>
                  </a:solidFill>
                  <a:latin typeface="Arial" panose="020B0604020202020204" pitchFamily="34" charset="0"/>
                </a:rPr>
                <a:t> </a:t>
              </a:r>
              <a:r>
                <a:rPr lang="en-GB" altLang="pt-BR" sz="1800" b="1" dirty="0">
                  <a:solidFill>
                    <a:srgbClr val="FFFF00"/>
                  </a:solidFill>
                  <a:latin typeface="Arial" panose="020B0604020202020204" pitchFamily="34" charset="0"/>
                </a:rPr>
                <a:t>– UFES</a:t>
              </a:r>
            </a:p>
            <a:p>
              <a:pPr algn="just" eaLnBrk="1" hangingPunct="1">
                <a:lnSpc>
                  <a:spcPct val="120000"/>
                </a:lnSpc>
                <a:spcBef>
                  <a:spcPct val="0"/>
                </a:spcBef>
                <a:buClr>
                  <a:srgbClr val="000000"/>
                </a:buClr>
                <a:buFontTx/>
                <a:buNone/>
              </a:pPr>
              <a:endParaRPr lang="en-GB" altLang="pt-BR" sz="1800" b="1" dirty="0">
                <a:solidFill>
                  <a:srgbClr val="FFFF00"/>
                </a:solidFill>
                <a:latin typeface="Arial" panose="020B0604020202020204" pitchFamily="34" charset="0"/>
              </a:endParaRPr>
            </a:p>
            <a:p>
              <a:pPr algn="just" eaLnBrk="1" hangingPunct="1">
                <a:lnSpc>
                  <a:spcPct val="120000"/>
                </a:lnSpc>
                <a:spcBef>
                  <a:spcPct val="0"/>
                </a:spcBef>
                <a:buClr>
                  <a:srgbClr val="000000"/>
                </a:buClr>
                <a:buFontTx/>
                <a:buNone/>
              </a:pPr>
              <a:endParaRPr lang="en-GB" altLang="pt-BR" sz="1800" b="1" dirty="0">
                <a:solidFill>
                  <a:srgbClr val="FFFF00"/>
                </a:solidFill>
                <a:latin typeface="Arial" panose="020B0604020202020204" pitchFamily="34" charset="0"/>
              </a:endParaRPr>
            </a:p>
            <a:p>
              <a:pPr algn="just" eaLnBrk="1" hangingPunct="1">
                <a:lnSpc>
                  <a:spcPct val="120000"/>
                </a:lnSpc>
                <a:spcBef>
                  <a:spcPct val="0"/>
                </a:spcBef>
                <a:buClr>
                  <a:srgbClr val="000000"/>
                </a:buClr>
                <a:buFontTx/>
                <a:buNone/>
              </a:pPr>
              <a:endParaRPr lang="en-GB" altLang="pt-BR" sz="1800" b="1" dirty="0">
                <a:solidFill>
                  <a:srgbClr val="FFFF00"/>
                </a:solidFill>
                <a:latin typeface="Arial" panose="020B0604020202020204" pitchFamily="34" charset="0"/>
              </a:endParaRPr>
            </a:p>
            <a:p>
              <a:pPr algn="just" eaLnBrk="1" hangingPunct="1">
                <a:lnSpc>
                  <a:spcPct val="120000"/>
                </a:lnSpc>
                <a:spcBef>
                  <a:spcPct val="0"/>
                </a:spcBef>
                <a:buClr>
                  <a:srgbClr val="000000"/>
                </a:buClr>
                <a:buFontTx/>
                <a:buNone/>
              </a:pPr>
              <a:endParaRPr lang="en-GB" altLang="pt-BR" sz="1800" b="1" dirty="0">
                <a:solidFill>
                  <a:srgbClr val="FFFF00"/>
                </a:solidFill>
                <a:latin typeface="Arial" panose="020B0604020202020204" pitchFamily="34" charset="0"/>
              </a:endParaRPr>
            </a:p>
            <a:p>
              <a:pPr algn="just" eaLnBrk="1" hangingPunct="1">
                <a:lnSpc>
                  <a:spcPct val="120000"/>
                </a:lnSpc>
                <a:spcBef>
                  <a:spcPct val="0"/>
                </a:spcBef>
                <a:buClr>
                  <a:srgbClr val="000000"/>
                </a:buClr>
                <a:buFontTx/>
                <a:buNone/>
              </a:pPr>
              <a:r>
                <a:rPr lang="en-GB" altLang="pt-BR" sz="4800" b="1" dirty="0" err="1">
                  <a:solidFill>
                    <a:srgbClr val="FFFF00"/>
                  </a:solidFill>
                  <a:latin typeface="Arial" panose="020B0604020202020204" pitchFamily="34" charset="0"/>
                </a:rPr>
                <a:t>Obrigada</a:t>
              </a:r>
              <a:r>
                <a:rPr lang="en-GB" altLang="pt-BR" sz="4800" b="1" dirty="0">
                  <a:solidFill>
                    <a:srgbClr val="FFFF00"/>
                  </a:solidFill>
                  <a:latin typeface="Arial" panose="020B0604020202020204" pitchFamily="34" charset="0"/>
                </a:rPr>
                <a:t>!</a:t>
              </a:r>
            </a:p>
            <a:p>
              <a:pPr algn="just" eaLnBrk="1" hangingPunct="1">
                <a:lnSpc>
                  <a:spcPct val="120000"/>
                </a:lnSpc>
                <a:spcBef>
                  <a:spcPct val="0"/>
                </a:spcBef>
                <a:buClr>
                  <a:srgbClr val="000000"/>
                </a:buClr>
                <a:buFontTx/>
                <a:buNone/>
              </a:pPr>
              <a:r>
                <a:rPr lang="en-GB" altLang="pt-BR" b="1" dirty="0">
                  <a:solidFill>
                    <a:srgbClr val="FFFF00"/>
                  </a:solidFill>
                  <a:latin typeface="Arial" panose="020B0604020202020204" pitchFamily="34" charset="0"/>
                </a:rPr>
                <a:t>e</a:t>
              </a:r>
              <a:r>
                <a:rPr lang="en-GB" altLang="pt-BR" b="1" dirty="0">
                  <a:solidFill>
                    <a:srgbClr val="FFFF00"/>
                  </a:solidFill>
                  <a:latin typeface="Arial" panose="020B0604020202020204" pitchFamily="34" charset="0"/>
                </a:rPr>
                <a:t>thel.maciel@gmail.com </a:t>
              </a:r>
              <a:endParaRPr lang="en-GB" altLang="pt-BR" b="1" dirty="0">
                <a:solidFill>
                  <a:srgbClr val="FFFF00"/>
                </a:solidFill>
                <a:latin typeface="Arial" panose="020B0604020202020204" pitchFamily="34" charset="0"/>
              </a:endParaRPr>
            </a:p>
          </p:txBody>
        </p:sp>
      </p:grpSp>
    </p:spTree>
    <p:extLst>
      <p:ext uri="{BB962C8B-B14F-4D97-AF65-F5344CB8AC3E}">
        <p14:creationId xmlns:p14="http://schemas.microsoft.com/office/powerpoint/2010/main" val="1611541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2639158" y="115888"/>
            <a:ext cx="7467600" cy="1143000"/>
          </a:xfrm>
        </p:spPr>
        <p:txBody>
          <a:bodyPr/>
          <a:lstStyle/>
          <a:p>
            <a:r>
              <a:rPr lang="pt-BR" smtClean="0"/>
              <a:t>Transição epidemiológica</a:t>
            </a:r>
          </a:p>
        </p:txBody>
      </p:sp>
      <p:sp>
        <p:nvSpPr>
          <p:cNvPr id="8195" name="Espaço Reservado para Conteúdo 2"/>
          <p:cNvSpPr>
            <a:spLocks noGrp="1"/>
          </p:cNvSpPr>
          <p:nvPr>
            <p:ph idx="1"/>
          </p:nvPr>
        </p:nvSpPr>
        <p:spPr/>
        <p:txBody>
          <a:bodyPr/>
          <a:lstStyle/>
          <a:p>
            <a:pPr marL="34925" indent="0" algn="ctr">
              <a:buNone/>
            </a:pPr>
            <a:r>
              <a:rPr lang="pt-BR" smtClean="0">
                <a:solidFill>
                  <a:srgbClr val="0070C0"/>
                </a:solidFill>
              </a:rPr>
              <a:t> </a:t>
            </a:r>
          </a:p>
        </p:txBody>
      </p:sp>
      <p:sp>
        <p:nvSpPr>
          <p:cNvPr id="4" name="Retângulo 3"/>
          <p:cNvSpPr/>
          <p:nvPr/>
        </p:nvSpPr>
        <p:spPr>
          <a:xfrm>
            <a:off x="2240804" y="1676400"/>
            <a:ext cx="3124039" cy="4776936"/>
          </a:xfrm>
          <a:prstGeom prst="rect">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dirty="0">
                <a:solidFill>
                  <a:srgbClr val="0070C0"/>
                </a:solidFill>
              </a:rPr>
              <a:t>transição demográfica, representada pela queda da mortalidade e natalidade e aumento da expectativa de vida das populações humanas</a:t>
            </a: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
        <p:nvSpPr>
          <p:cNvPr id="5" name="Retângulo 4"/>
          <p:cNvSpPr/>
          <p:nvPr/>
        </p:nvSpPr>
        <p:spPr>
          <a:xfrm>
            <a:off x="6827158" y="1752600"/>
            <a:ext cx="3155042" cy="4876800"/>
          </a:xfrm>
          <a:prstGeom prst="rect">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dirty="0">
                <a:solidFill>
                  <a:srgbClr val="0070C0"/>
                </a:solidFill>
              </a:rPr>
              <a:t>estaria ocorrendo também um processo de mudança nos padrões de adoecimento e morte das populações</a:t>
            </a:r>
          </a:p>
          <a:p>
            <a:pPr algn="ctr">
              <a:defRPr/>
            </a:pP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
        <p:nvSpPr>
          <p:cNvPr id="6" name="Seta para a direita 5"/>
          <p:cNvSpPr/>
          <p:nvPr/>
        </p:nvSpPr>
        <p:spPr>
          <a:xfrm>
            <a:off x="5630717" y="3140968"/>
            <a:ext cx="997034" cy="324036"/>
          </a:xfrm>
          <a:prstGeom prst="rightArrow">
            <a:avLst/>
          </a:prstGeom>
          <a:gradFill>
            <a:gsLst>
              <a:gs pos="0">
                <a:schemeClr val="tx2">
                  <a:lumMod val="50000"/>
                </a:schemeClr>
              </a:gs>
              <a:gs pos="68000">
                <a:schemeClr val="accent3">
                  <a:tint val="77000"/>
                </a:schemeClr>
              </a:gs>
              <a:gs pos="81000">
                <a:schemeClr val="accent3">
                  <a:tint val="79000"/>
                </a:schemeClr>
              </a:gs>
              <a:gs pos="86000">
                <a:schemeClr val="accent3">
                  <a:tint val="73000"/>
                </a:schemeClr>
              </a:gs>
              <a:gs pos="100000">
                <a:schemeClr val="accent3">
                  <a:tint val="35000"/>
                </a:schemeClr>
              </a:gs>
            </a:gsLst>
          </a:gradFill>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
        <p:nvSpPr>
          <p:cNvPr id="7" name="Seta para a direita 6"/>
          <p:cNvSpPr/>
          <p:nvPr/>
        </p:nvSpPr>
        <p:spPr>
          <a:xfrm>
            <a:off x="5630717" y="3933056"/>
            <a:ext cx="997034" cy="324036"/>
          </a:xfrm>
          <a:prstGeom prst="rightArrow">
            <a:avLst/>
          </a:prstGeom>
          <a:gradFill>
            <a:gsLst>
              <a:gs pos="0">
                <a:schemeClr val="tx2">
                  <a:lumMod val="50000"/>
                </a:schemeClr>
              </a:gs>
              <a:gs pos="68000">
                <a:schemeClr val="accent3">
                  <a:tint val="77000"/>
                </a:schemeClr>
              </a:gs>
              <a:gs pos="81000">
                <a:schemeClr val="accent3">
                  <a:tint val="79000"/>
                </a:schemeClr>
              </a:gs>
              <a:gs pos="86000">
                <a:schemeClr val="accent3">
                  <a:tint val="73000"/>
                </a:schemeClr>
              </a:gs>
              <a:gs pos="100000">
                <a:schemeClr val="accent3">
                  <a:tint val="35000"/>
                </a:schemeClr>
              </a:gs>
            </a:gsLst>
          </a:gradFill>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Tree>
    <p:extLst>
      <p:ext uri="{BB962C8B-B14F-4D97-AF65-F5344CB8AC3E}">
        <p14:creationId xmlns:p14="http://schemas.microsoft.com/office/powerpoint/2010/main" val="34786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72507" y="115888"/>
            <a:ext cx="7244862" cy="1143000"/>
          </a:xfrm>
        </p:spPr>
        <p:txBody>
          <a:bodyPr/>
          <a:lstStyle/>
          <a:p>
            <a:pPr eaLnBrk="1" hangingPunct="1"/>
            <a:r>
              <a:rPr lang="en-US" sz="4000"/>
              <a:t>Teoria da transição Epidemiológica</a:t>
            </a:r>
          </a:p>
        </p:txBody>
      </p:sp>
      <p:sp>
        <p:nvSpPr>
          <p:cNvPr id="9219" name="Rectangle 3"/>
          <p:cNvSpPr>
            <a:spLocks noGrp="1" noChangeArrowheads="1"/>
          </p:cNvSpPr>
          <p:nvPr>
            <p:ph type="body" idx="1"/>
          </p:nvPr>
        </p:nvSpPr>
        <p:spPr>
          <a:xfrm>
            <a:off x="2057400" y="1960246"/>
            <a:ext cx="8229600" cy="4525963"/>
          </a:xfrm>
        </p:spPr>
        <p:txBody>
          <a:bodyPr/>
          <a:lstStyle/>
          <a:p>
            <a:pPr eaLnBrk="1" hangingPunct="1"/>
            <a:r>
              <a:rPr lang="pt-BR" dirty="0" smtClean="0"/>
              <a:t>“idade das pestilências e fome”, </a:t>
            </a:r>
          </a:p>
          <a:p>
            <a:pPr eaLnBrk="1" hangingPunct="1"/>
            <a:r>
              <a:rPr lang="pt-BR" dirty="0" smtClean="0"/>
              <a:t> “idade das pandemias reincidentes”</a:t>
            </a:r>
          </a:p>
          <a:p>
            <a:pPr eaLnBrk="1" hangingPunct="1"/>
            <a:r>
              <a:rPr lang="pt-BR" dirty="0" smtClean="0"/>
              <a:t> “idade das doenças degenerativas”;</a:t>
            </a:r>
            <a:endParaRPr lang="en-US" dirty="0" smtClean="0"/>
          </a:p>
        </p:txBody>
      </p:sp>
      <p:sp>
        <p:nvSpPr>
          <p:cNvPr id="9220" name="Text Box 4"/>
          <p:cNvSpPr txBox="1">
            <a:spLocks noChangeArrowheads="1"/>
          </p:cNvSpPr>
          <p:nvPr/>
        </p:nvSpPr>
        <p:spPr bwMode="auto">
          <a:xfrm>
            <a:off x="3733800" y="6491288"/>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pt-BR">
              <a:latin typeface="Times New Roman" pitchFamily="18" charset="0"/>
            </a:endParaRPr>
          </a:p>
        </p:txBody>
      </p:sp>
      <p:sp>
        <p:nvSpPr>
          <p:cNvPr id="9221" name="Rectangle 5"/>
          <p:cNvSpPr>
            <a:spLocks noChangeArrowheads="1"/>
          </p:cNvSpPr>
          <p:nvPr/>
        </p:nvSpPr>
        <p:spPr bwMode="auto">
          <a:xfrm>
            <a:off x="2057400" y="5940366"/>
            <a:ext cx="8229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dirty="0"/>
              <a:t> </a:t>
            </a:r>
            <a:r>
              <a:rPr lang="en-US" sz="1800" dirty="0" err="1"/>
              <a:t>Omran</a:t>
            </a:r>
            <a:r>
              <a:rPr lang="en-US" sz="1800" dirty="0"/>
              <a:t> AR. The epidemiologic transition: a theory of the epidemiology of population change. Milbank </a:t>
            </a:r>
            <a:r>
              <a:rPr lang="en-US" sz="1800" dirty="0" err="1"/>
              <a:t>Mem</a:t>
            </a:r>
            <a:r>
              <a:rPr lang="en-US" sz="1800" dirty="0"/>
              <a:t> Fund 1971; Q 49(4): 509-38.</a:t>
            </a:r>
            <a:r>
              <a:rPr lang="pt-BR" sz="1800" dirty="0"/>
              <a:t> </a:t>
            </a:r>
          </a:p>
        </p:txBody>
      </p:sp>
      <p:sp>
        <p:nvSpPr>
          <p:cNvPr id="2" name="Retângulo 1"/>
          <p:cNvSpPr/>
          <p:nvPr/>
        </p:nvSpPr>
        <p:spPr>
          <a:xfrm>
            <a:off x="1981201" y="1808197"/>
            <a:ext cx="7598729" cy="4137248"/>
          </a:xfrm>
          <a:prstGeom prst="rect">
            <a:avLst/>
          </a:prstGeom>
          <a:gradFill>
            <a:gsLst>
              <a:gs pos="0">
                <a:schemeClr val="accent3">
                  <a:tint val="50000"/>
                  <a:satMod val="300000"/>
                </a:schemeClr>
              </a:gs>
              <a:gs pos="38000">
                <a:schemeClr val="accent3">
                  <a:tint val="37000"/>
                  <a:satMod val="300000"/>
                </a:schemeClr>
              </a:gs>
              <a:gs pos="100000">
                <a:schemeClr val="accent3">
                  <a:tint val="15000"/>
                  <a:satMod val="350000"/>
                </a:schemeClr>
              </a:gs>
            </a:gsLst>
          </a:gradFill>
          <a:ln>
            <a:solidFill>
              <a:srgbClr val="0070C0"/>
            </a:solidFill>
          </a:ln>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dirty="0">
                <a:solidFill>
                  <a:srgbClr val="C00000"/>
                </a:solidFill>
              </a:rPr>
              <a:t>Sequência linear e “natural” de etapas, e substituição das doenças infecciosas e parasitárias pelas doenças crônicas degenerativas e causas externas como causas de mortalidade e morbidade das populações humanas.</a:t>
            </a:r>
          </a:p>
        </p:txBody>
      </p:sp>
    </p:spTree>
    <p:extLst>
      <p:ext uri="{BB962C8B-B14F-4D97-AF65-F5344CB8AC3E}">
        <p14:creationId xmlns:p14="http://schemas.microsoft.com/office/powerpoint/2010/main" val="3202914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endParaRPr lang="pt-BR" smtClean="0"/>
          </a:p>
        </p:txBody>
      </p:sp>
      <p:sp>
        <p:nvSpPr>
          <p:cNvPr id="10243" name="Espaço Reservado para Conteúdo 2"/>
          <p:cNvSpPr>
            <a:spLocks noGrp="1"/>
          </p:cNvSpPr>
          <p:nvPr>
            <p:ph idx="1"/>
          </p:nvPr>
        </p:nvSpPr>
        <p:spPr>
          <a:xfrm>
            <a:off x="1975338" y="2060577"/>
            <a:ext cx="7467600" cy="4525963"/>
          </a:xfrm>
        </p:spPr>
        <p:txBody>
          <a:bodyPr/>
          <a:lstStyle/>
          <a:p>
            <a:pPr marL="34925" indent="0" algn="ctr">
              <a:buNone/>
            </a:pPr>
            <a:r>
              <a:rPr lang="pt-BR" smtClean="0">
                <a:solidFill>
                  <a:srgbClr val="00B0F0"/>
                </a:solidFill>
              </a:rPr>
              <a:t>A repercussão desta teoria para muito além dos muros acadêmicos teve um grande poder de indução para pesquisa e desenvolvimento na área da saúde.</a:t>
            </a:r>
          </a:p>
          <a:p>
            <a:pPr marL="34925" indent="0">
              <a:buNone/>
            </a:pPr>
            <a:endParaRPr lang="pt-BR" smtClean="0"/>
          </a:p>
        </p:txBody>
      </p:sp>
    </p:spTree>
    <p:extLst>
      <p:ext uri="{BB962C8B-B14F-4D97-AF65-F5344CB8AC3E}">
        <p14:creationId xmlns:p14="http://schemas.microsoft.com/office/powerpoint/2010/main" val="3652258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pt-BR" smtClean="0"/>
          </a:p>
        </p:txBody>
      </p:sp>
      <p:sp>
        <p:nvSpPr>
          <p:cNvPr id="11267" name="Espaço Reservado para Conteúdo 2"/>
          <p:cNvSpPr>
            <a:spLocks noGrp="1"/>
          </p:cNvSpPr>
          <p:nvPr>
            <p:ph idx="1"/>
          </p:nvPr>
        </p:nvSpPr>
        <p:spPr>
          <a:xfrm>
            <a:off x="1981200" y="2349502"/>
            <a:ext cx="7467600" cy="3776663"/>
          </a:xfrm>
        </p:spPr>
        <p:txBody>
          <a:bodyPr/>
          <a:lstStyle/>
          <a:p>
            <a:pPr marL="34925" indent="0" algn="ctr">
              <a:buNone/>
            </a:pPr>
            <a:r>
              <a:rPr lang="pt-BR" dirty="0" smtClean="0"/>
              <a:t>A emergência do HIV nos países desenvolvidos é considerada como o fato mais importante no questionamento das bases e na superação da teoria da transição epidemiológica.</a:t>
            </a:r>
          </a:p>
          <a:p>
            <a:pPr marL="34925" indent="0">
              <a:buNone/>
            </a:pPr>
            <a:endParaRPr lang="pt-BR" dirty="0" smtClean="0"/>
          </a:p>
        </p:txBody>
      </p:sp>
    </p:spTree>
    <p:extLst>
      <p:ext uri="{BB962C8B-B14F-4D97-AF65-F5344CB8AC3E}">
        <p14:creationId xmlns:p14="http://schemas.microsoft.com/office/powerpoint/2010/main" val="49287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2838451" y="73025"/>
            <a:ext cx="6714392" cy="1143000"/>
          </a:xfrm>
        </p:spPr>
        <p:txBody>
          <a:bodyPr/>
          <a:lstStyle/>
          <a:p>
            <a:r>
              <a:rPr lang="pt-BR" sz="4000"/>
              <a:t>Processo de “surgimento” de DI</a:t>
            </a:r>
          </a:p>
        </p:txBody>
      </p:sp>
      <p:sp>
        <p:nvSpPr>
          <p:cNvPr id="4" name="Retângulo 3"/>
          <p:cNvSpPr/>
          <p:nvPr/>
        </p:nvSpPr>
        <p:spPr>
          <a:xfrm>
            <a:off x="2463611" y="1764559"/>
            <a:ext cx="2435948" cy="1823646"/>
          </a:xfrm>
          <a:prstGeom prst="rect">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dirty="0"/>
              <a:t>as “doenças da modernidade”</a:t>
            </a:r>
          </a:p>
        </p:txBody>
      </p:sp>
      <p:sp>
        <p:nvSpPr>
          <p:cNvPr id="10" name="Triângulo isósceles 9"/>
          <p:cNvSpPr/>
          <p:nvPr/>
        </p:nvSpPr>
        <p:spPr>
          <a:xfrm>
            <a:off x="2674207" y="3277218"/>
            <a:ext cx="6447486" cy="2808312"/>
          </a:xfrm>
          <a:prstGeom prst="triangle">
            <a:avLst>
              <a:gd name="adj" fmla="val 47925"/>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dirty="0"/>
              <a:t>surgimento de velhas e novas doenças infecciosas.</a:t>
            </a:r>
          </a:p>
        </p:txBody>
      </p:sp>
      <p:sp>
        <p:nvSpPr>
          <p:cNvPr id="13" name="Retângulo 12"/>
          <p:cNvSpPr/>
          <p:nvPr/>
        </p:nvSpPr>
        <p:spPr>
          <a:xfrm>
            <a:off x="6361876" y="1768172"/>
            <a:ext cx="2435948" cy="1823646"/>
          </a:xfrm>
          <a:prstGeom prst="rect">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dirty="0"/>
              <a:t>a organização social</a:t>
            </a:r>
          </a:p>
        </p:txBody>
      </p:sp>
      <p:sp>
        <p:nvSpPr>
          <p:cNvPr id="2" name="Seta para baixo 1"/>
          <p:cNvSpPr/>
          <p:nvPr/>
        </p:nvSpPr>
        <p:spPr>
          <a:xfrm>
            <a:off x="4434277" y="3591818"/>
            <a:ext cx="265876" cy="485254"/>
          </a:xfrm>
          <a:prstGeom prst="downArrow">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
        <p:nvSpPr>
          <p:cNvPr id="3" name="Seta para baixo 2"/>
          <p:cNvSpPr/>
          <p:nvPr/>
        </p:nvSpPr>
        <p:spPr>
          <a:xfrm>
            <a:off x="7292440" y="3501008"/>
            <a:ext cx="398814" cy="720080"/>
          </a:xfrm>
          <a:prstGeom prst="downArrow">
            <a:avLst/>
          </a:prstGeom>
          <a:scene3d>
            <a:camera prst="orthographicFront">
              <a:rot lat="20729789" lon="21561521" rev="46402"/>
            </a:camera>
            <a:lightRig rig="threePt" dir="t"/>
          </a:scene3d>
        </p:spPr>
        <p:style>
          <a:lnRef idx="1">
            <a:schemeClr val="accent3"/>
          </a:lnRef>
          <a:fillRef idx="2">
            <a:schemeClr val="accent3"/>
          </a:fillRef>
          <a:effectRef idx="1">
            <a:schemeClr val="accent3"/>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Tree>
    <p:extLst>
      <p:ext uri="{BB962C8B-B14F-4D97-AF65-F5344CB8AC3E}">
        <p14:creationId xmlns:p14="http://schemas.microsoft.com/office/powerpoint/2010/main" val="247580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sign padrão">
  <a:themeElements>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sign padrão">
  <a:themeElements>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Impact of the culture for reduction of transmission of TB</Template>
  <TotalTime>11744</TotalTime>
  <Words>2036</Words>
  <Application>Microsoft Office PowerPoint</Application>
  <PresentationFormat>Widescreen</PresentationFormat>
  <Paragraphs>172</Paragraphs>
  <Slides>42</Slides>
  <Notes>8</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42</vt:i4>
      </vt:variant>
    </vt:vector>
  </HeadingPairs>
  <TitlesOfParts>
    <vt:vector size="53" baseType="lpstr">
      <vt:lpstr>Arabic Typesetting</vt:lpstr>
      <vt:lpstr>Arial</vt:lpstr>
      <vt:lpstr>Corbel</vt:lpstr>
      <vt:lpstr>Garamond</vt:lpstr>
      <vt:lpstr>Monotype Corsiva</vt:lpstr>
      <vt:lpstr>Tahoma</vt:lpstr>
      <vt:lpstr>Times New Roman</vt:lpstr>
      <vt:lpstr>Verdana</vt:lpstr>
      <vt:lpstr>Wingdings</vt:lpstr>
      <vt:lpstr>1_Design padrão</vt:lpstr>
      <vt:lpstr>2_Design padrão</vt:lpstr>
      <vt:lpstr> O lugar da Vigilância em Saúde no SUS</vt:lpstr>
      <vt:lpstr>Pontos para discussão </vt:lpstr>
      <vt:lpstr>Apresentação do PowerPoint</vt:lpstr>
      <vt:lpstr>Teoria da transição Epidemiológica  </vt:lpstr>
      <vt:lpstr>Transição epidemiológica</vt:lpstr>
      <vt:lpstr>Teoria da transição Epidemiológica</vt:lpstr>
      <vt:lpstr>Apresentação do PowerPoint</vt:lpstr>
      <vt:lpstr>Apresentação do PowerPoint</vt:lpstr>
      <vt:lpstr>Processo de “surgimento” de DI</vt:lpstr>
      <vt:lpstr>Doenças emergentes e reemergentes e a superação da teoria da transição epidemiológica</vt:lpstr>
      <vt:lpstr>Doenças Emergentes</vt:lpstr>
      <vt:lpstr>Doenças Reemergentes</vt:lpstr>
      <vt:lpstr>Problemas da nomenclatura </vt:lpstr>
      <vt:lpstr>Organização Mundial da Saúde (OMS) e os Médicos Sem Fronteiras (MSF) propuseram a nova classificação das doenças (2000)   Propuseram uma nova classificação das doenças que representou em avanço global por incluir no seu escopo uma divisão baseada em critérios políticos e econômicos.</vt:lpstr>
      <vt:lpstr>Doenças globais</vt:lpstr>
      <vt:lpstr>Doenças negligenciadas</vt:lpstr>
      <vt:lpstr>Doenças extremamente negligenciadas</vt:lpstr>
      <vt:lpstr>Apresentação do PowerPoint</vt:lpstr>
      <vt:lpstr>Anos 90: Identificação do ‘gap 90/10’</vt:lpstr>
      <vt:lpstr>Anos 90: Identificação do ‘gap 90/10’</vt:lpstr>
      <vt:lpstr>Apresentação do PowerPoint</vt:lpstr>
      <vt:lpstr>Apresentação do PowerPoint</vt:lpstr>
      <vt:lpstr>Quatro estudos nos últimos 4 anos: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Propostas de pesquisa em andamento</vt:lpstr>
      <vt:lpstr>Apresentação do PowerPoint</vt:lpstr>
      <vt:lpstr>Resultados preliminares</vt:lpstr>
      <vt:lpstr>SUS e a academia</vt:lpstr>
      <vt:lpstr>Apresentação do PowerPoint</vt:lpstr>
    </vt:vector>
  </TitlesOfParts>
  <Company>EpidemioLab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AVALIAÇÃO DO EXAME DE BACILOSCOPIA DE ESCARRO APÓS CONCENTRAÇÃO PELO SISTEMA DE FILTRAÇÃO COM MEMBRANAS</dc:title>
  <dc:creator>Rafael Vieira</dc:creator>
  <cp:lastModifiedBy>24hlocacoes</cp:lastModifiedBy>
  <cp:revision>952</cp:revision>
  <cp:lastPrinted>2015-02-24T14:01:28Z</cp:lastPrinted>
  <dcterms:created xsi:type="dcterms:W3CDTF">2007-03-08T16:28:26Z</dcterms:created>
  <dcterms:modified xsi:type="dcterms:W3CDTF">2017-09-26T11:58:21Z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TC010178121033</vt:lpwstr>
  </property>
</Properties>
</file>