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37"/>
  </p:notesMasterIdLst>
  <p:sldIdLst>
    <p:sldId id="256" r:id="rId3"/>
    <p:sldId id="341" r:id="rId4"/>
    <p:sldId id="338" r:id="rId5"/>
    <p:sldId id="348" r:id="rId6"/>
    <p:sldId id="349" r:id="rId7"/>
    <p:sldId id="345" r:id="rId8"/>
    <p:sldId id="358" r:id="rId9"/>
    <p:sldId id="314" r:id="rId10"/>
    <p:sldId id="380" r:id="rId11"/>
    <p:sldId id="317" r:id="rId12"/>
    <p:sldId id="319" r:id="rId13"/>
    <p:sldId id="335" r:id="rId14"/>
    <p:sldId id="385" r:id="rId15"/>
    <p:sldId id="386" r:id="rId16"/>
    <p:sldId id="387" r:id="rId17"/>
    <p:sldId id="389" r:id="rId18"/>
    <p:sldId id="402" r:id="rId19"/>
    <p:sldId id="359" r:id="rId20"/>
    <p:sldId id="383" r:id="rId21"/>
    <p:sldId id="401" r:id="rId22"/>
    <p:sldId id="400" r:id="rId23"/>
    <p:sldId id="382" r:id="rId24"/>
    <p:sldId id="384" r:id="rId25"/>
    <p:sldId id="397" r:id="rId26"/>
    <p:sldId id="399" r:id="rId27"/>
    <p:sldId id="398" r:id="rId28"/>
    <p:sldId id="396" r:id="rId29"/>
    <p:sldId id="395" r:id="rId30"/>
    <p:sldId id="394" r:id="rId31"/>
    <p:sldId id="393" r:id="rId32"/>
    <p:sldId id="392" r:id="rId33"/>
    <p:sldId id="391" r:id="rId34"/>
    <p:sldId id="388" r:id="rId35"/>
    <p:sldId id="259" r:id="rId3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33" autoAdjust="0"/>
    <p:restoredTop sz="94689" autoAdjust="0"/>
  </p:normalViewPr>
  <p:slideViewPr>
    <p:cSldViewPr snapToGrid="0">
      <p:cViewPr varScale="1">
        <p:scale>
          <a:sx n="69" d="100"/>
          <a:sy n="69" d="100"/>
        </p:scale>
        <p:origin x="-66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8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2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51A2F-C9EE-4FA3-84AD-36781F8C5A3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7486ADA-68A4-45FF-8DC7-80A089DEE09C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Epidemiológica</a:t>
          </a:r>
        </a:p>
      </dgm:t>
    </dgm:pt>
    <dgm:pt modelId="{3FE46514-6870-4E1C-8D0A-5CAA64C07901}" type="parTrans" cxnId="{21811676-AA27-48F3-8E32-347797062400}">
      <dgm:prSet/>
      <dgm:spPr/>
      <dgm:t>
        <a:bodyPr/>
        <a:lstStyle/>
        <a:p>
          <a:endParaRPr lang="pt-BR"/>
        </a:p>
      </dgm:t>
    </dgm:pt>
    <dgm:pt modelId="{001A927F-2423-4326-B014-AF3C61F1130C}" type="sibTrans" cxnId="{21811676-AA27-48F3-8E32-347797062400}">
      <dgm:prSet/>
      <dgm:spPr/>
      <dgm:t>
        <a:bodyPr/>
        <a:lstStyle/>
        <a:p>
          <a:endParaRPr lang="pt-BR"/>
        </a:p>
      </dgm:t>
    </dgm:pt>
    <dgm:pt modelId="{4F84A10D-0CA7-4CE6-9F9A-3CC1D040B332}">
      <dgm:prSet phldrT="[Texto]" custT="1"/>
      <dgm:spPr/>
      <dgm:t>
        <a:bodyPr/>
        <a:lstStyle/>
        <a:p>
          <a:r>
            <a:rPr lang="pt-BR" sz="2400" dirty="0"/>
            <a:t>Ocorrência de doenças nas populações</a:t>
          </a:r>
        </a:p>
      </dgm:t>
    </dgm:pt>
    <dgm:pt modelId="{3B2955DA-2876-4EDE-ACC5-859349F9089C}" type="parTrans" cxnId="{375FEC9D-59C2-46F2-93E2-89DEE1C43284}">
      <dgm:prSet/>
      <dgm:spPr/>
      <dgm:t>
        <a:bodyPr/>
        <a:lstStyle/>
        <a:p>
          <a:endParaRPr lang="pt-BR"/>
        </a:p>
      </dgm:t>
    </dgm:pt>
    <dgm:pt modelId="{1F35ECBC-AF12-45F8-A256-EC4C3F6C3CE9}" type="sibTrans" cxnId="{375FEC9D-59C2-46F2-93E2-89DEE1C43284}">
      <dgm:prSet/>
      <dgm:spPr/>
      <dgm:t>
        <a:bodyPr/>
        <a:lstStyle/>
        <a:p>
          <a:endParaRPr lang="pt-BR"/>
        </a:p>
      </dgm:t>
    </dgm:pt>
    <dgm:pt modelId="{CC22155B-FE4F-4B55-8349-9BFCEB207A46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Sanitária</a:t>
          </a:r>
        </a:p>
      </dgm:t>
    </dgm:pt>
    <dgm:pt modelId="{C472011D-B9C8-4036-9229-14B6329D878A}" type="parTrans" cxnId="{22B7675D-C325-4784-BFCD-B6D7AC9C6481}">
      <dgm:prSet/>
      <dgm:spPr/>
      <dgm:t>
        <a:bodyPr/>
        <a:lstStyle/>
        <a:p>
          <a:endParaRPr lang="pt-BR"/>
        </a:p>
      </dgm:t>
    </dgm:pt>
    <dgm:pt modelId="{6B2038D3-89A9-442F-A40F-A6F9921E1050}" type="sibTrans" cxnId="{22B7675D-C325-4784-BFCD-B6D7AC9C6481}">
      <dgm:prSet/>
      <dgm:spPr/>
      <dgm:t>
        <a:bodyPr/>
        <a:lstStyle/>
        <a:p>
          <a:endParaRPr lang="pt-BR"/>
        </a:p>
      </dgm:t>
    </dgm:pt>
    <dgm:pt modelId="{56ABFCCE-A511-4505-9257-F69DA7630D93}">
      <dgm:prSet phldrT="[Texto]"/>
      <dgm:spPr/>
      <dgm:t>
        <a:bodyPr/>
        <a:lstStyle/>
        <a:p>
          <a:r>
            <a:rPr lang="pt-BR" dirty="0"/>
            <a:t>Interferência do ambiente na saúde humana</a:t>
          </a:r>
        </a:p>
      </dgm:t>
    </dgm:pt>
    <dgm:pt modelId="{427F8564-1756-4662-B154-A3AD15CC7874}" type="parTrans" cxnId="{564E8070-FA8A-4929-B7F9-9381F245623B}">
      <dgm:prSet/>
      <dgm:spPr/>
      <dgm:t>
        <a:bodyPr/>
        <a:lstStyle/>
        <a:p>
          <a:endParaRPr lang="pt-BR"/>
        </a:p>
      </dgm:t>
    </dgm:pt>
    <dgm:pt modelId="{DEA8E952-A354-49AF-A8CF-5304FF156F10}" type="sibTrans" cxnId="{564E8070-FA8A-4929-B7F9-9381F245623B}">
      <dgm:prSet/>
      <dgm:spPr/>
      <dgm:t>
        <a:bodyPr/>
        <a:lstStyle/>
        <a:p>
          <a:endParaRPr lang="pt-BR"/>
        </a:p>
      </dgm:t>
    </dgm:pt>
    <dgm:pt modelId="{D36D2307-B889-4816-A38E-38A9D18B70F9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Saúde do trabalhador</a:t>
          </a:r>
        </a:p>
      </dgm:t>
    </dgm:pt>
    <dgm:pt modelId="{291879BF-6686-4816-A233-61FA59430830}" type="parTrans" cxnId="{DE6612C0-E80E-4953-93CD-A176B2E18014}">
      <dgm:prSet/>
      <dgm:spPr/>
      <dgm:t>
        <a:bodyPr/>
        <a:lstStyle/>
        <a:p>
          <a:endParaRPr lang="pt-BR"/>
        </a:p>
      </dgm:t>
    </dgm:pt>
    <dgm:pt modelId="{3784143B-F35C-4CD0-9CCA-704C098FCF97}" type="sibTrans" cxnId="{DE6612C0-E80E-4953-93CD-A176B2E18014}">
      <dgm:prSet/>
      <dgm:spPr/>
      <dgm:t>
        <a:bodyPr/>
        <a:lstStyle/>
        <a:p>
          <a:endParaRPr lang="pt-BR"/>
        </a:p>
      </dgm:t>
    </dgm:pt>
    <dgm:pt modelId="{6CFA5C6C-5598-458C-9CA1-55F9AFD75476}">
      <dgm:prSet phldrT="[Texto]"/>
      <dgm:spPr/>
      <dgm:t>
        <a:bodyPr/>
        <a:lstStyle/>
        <a:p>
          <a:r>
            <a:rPr lang="pt-BR" dirty="0"/>
            <a:t>Relação do trabalho com a saúde humana</a:t>
          </a:r>
        </a:p>
      </dgm:t>
    </dgm:pt>
    <dgm:pt modelId="{2D1BF26F-F776-49D4-896F-C3196393B09C}" type="parTrans" cxnId="{9E2107A5-397D-4E3F-ADF8-B0F7C4CECCDA}">
      <dgm:prSet/>
      <dgm:spPr/>
      <dgm:t>
        <a:bodyPr/>
        <a:lstStyle/>
        <a:p>
          <a:endParaRPr lang="pt-BR"/>
        </a:p>
      </dgm:t>
    </dgm:pt>
    <dgm:pt modelId="{CDF5A627-601C-489E-983B-799E1BDF37D6}" type="sibTrans" cxnId="{9E2107A5-397D-4E3F-ADF8-B0F7C4CECCDA}">
      <dgm:prSet/>
      <dgm:spPr/>
      <dgm:t>
        <a:bodyPr/>
        <a:lstStyle/>
        <a:p>
          <a:endParaRPr lang="pt-BR"/>
        </a:p>
      </dgm:t>
    </dgm:pt>
    <dgm:pt modelId="{EAC270F8-FCF7-4997-841E-A5B67193DCE1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Ambiental</a:t>
          </a:r>
        </a:p>
      </dgm:t>
    </dgm:pt>
    <dgm:pt modelId="{9E008044-932A-4C97-97B3-3E9315F5923A}" type="parTrans" cxnId="{31422358-EED4-451C-959F-3A91C042728C}">
      <dgm:prSet/>
      <dgm:spPr/>
      <dgm:t>
        <a:bodyPr/>
        <a:lstStyle/>
        <a:p>
          <a:endParaRPr lang="pt-BR"/>
        </a:p>
      </dgm:t>
    </dgm:pt>
    <dgm:pt modelId="{DA9138C7-7977-47E8-B862-3294CFA4AD21}" type="sibTrans" cxnId="{31422358-EED4-451C-959F-3A91C042728C}">
      <dgm:prSet/>
      <dgm:spPr/>
      <dgm:t>
        <a:bodyPr/>
        <a:lstStyle/>
        <a:p>
          <a:endParaRPr lang="pt-BR"/>
        </a:p>
      </dgm:t>
    </dgm:pt>
    <dgm:pt modelId="{86F3A765-BADB-4A12-8C2F-5E41D7E068BC}">
      <dgm:prSet phldrT="[Texto]" custT="1"/>
      <dgm:spPr/>
      <dgm:t>
        <a:bodyPr/>
        <a:lstStyle/>
        <a:p>
          <a:endParaRPr lang="pt-BR" sz="2400" dirty="0"/>
        </a:p>
      </dgm:t>
    </dgm:pt>
    <dgm:pt modelId="{9BA5D893-9DE9-49EA-9C7C-D93F51E8EE73}" type="parTrans" cxnId="{4E12157B-1798-4794-BAF2-4F8F277148E5}">
      <dgm:prSet/>
      <dgm:spPr/>
      <dgm:t>
        <a:bodyPr/>
        <a:lstStyle/>
        <a:p>
          <a:endParaRPr lang="pt-BR"/>
        </a:p>
      </dgm:t>
    </dgm:pt>
    <dgm:pt modelId="{23D012AF-76BC-4F75-B113-97D038BBD622}" type="sibTrans" cxnId="{4E12157B-1798-4794-BAF2-4F8F277148E5}">
      <dgm:prSet/>
      <dgm:spPr/>
      <dgm:t>
        <a:bodyPr/>
        <a:lstStyle/>
        <a:p>
          <a:endParaRPr lang="pt-BR"/>
        </a:p>
      </dgm:t>
    </dgm:pt>
    <dgm:pt modelId="{5A8645C6-1FD5-41EA-8BB8-178C4984A27B}">
      <dgm:prSet phldrT="[Texto]" custT="1"/>
      <dgm:spPr/>
      <dgm:t>
        <a:bodyPr/>
        <a:lstStyle/>
        <a:p>
          <a:r>
            <a:rPr lang="pt-BR" sz="2400" dirty="0"/>
            <a:t>Produtos e serviços relacionados à saúde</a:t>
          </a:r>
        </a:p>
      </dgm:t>
    </dgm:pt>
    <dgm:pt modelId="{780C07BB-B396-4D16-BF1C-C4F26A2E9C61}" type="parTrans" cxnId="{DFE8D746-7B5F-4435-9599-E55F05AB0E20}">
      <dgm:prSet/>
      <dgm:spPr/>
      <dgm:t>
        <a:bodyPr/>
        <a:lstStyle/>
        <a:p>
          <a:endParaRPr lang="pt-BR"/>
        </a:p>
      </dgm:t>
    </dgm:pt>
    <dgm:pt modelId="{712DACE8-2D88-4859-A034-967812576226}" type="sibTrans" cxnId="{DFE8D746-7B5F-4435-9599-E55F05AB0E20}">
      <dgm:prSet/>
      <dgm:spPr/>
      <dgm:t>
        <a:bodyPr/>
        <a:lstStyle/>
        <a:p>
          <a:endParaRPr lang="pt-BR"/>
        </a:p>
      </dgm:t>
    </dgm:pt>
    <dgm:pt modelId="{B6F1C356-D54C-4A42-8A9E-676123C08635}" type="pres">
      <dgm:prSet presAssocID="{3EF51A2F-C9EE-4FA3-84AD-36781F8C5A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B9B0EC5-9349-4D60-81F2-E05E1B88EF3B}" type="pres">
      <dgm:prSet presAssocID="{67486ADA-68A4-45FF-8DC7-80A089DEE09C}" presName="linNode" presStyleCnt="0"/>
      <dgm:spPr/>
    </dgm:pt>
    <dgm:pt modelId="{A17DDA80-4169-40A5-81A5-E30C2CFF70C7}" type="pres">
      <dgm:prSet presAssocID="{67486ADA-68A4-45FF-8DC7-80A089DEE09C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8F5229-A45A-4582-886B-1BC9207D31AF}" type="pres">
      <dgm:prSet presAssocID="{67486ADA-68A4-45FF-8DC7-80A089DEE09C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3A41242-5E1A-4D0D-9EBA-1205DAE28839}" type="pres">
      <dgm:prSet presAssocID="{001A927F-2423-4326-B014-AF3C61F1130C}" presName="sp" presStyleCnt="0"/>
      <dgm:spPr/>
    </dgm:pt>
    <dgm:pt modelId="{741D646B-AF42-4481-8CA3-10587E5A20BD}" type="pres">
      <dgm:prSet presAssocID="{CC22155B-FE4F-4B55-8349-9BFCEB207A46}" presName="linNode" presStyleCnt="0"/>
      <dgm:spPr/>
    </dgm:pt>
    <dgm:pt modelId="{59B774A2-3DFB-4E06-B7FD-DD2D80EEF5FB}" type="pres">
      <dgm:prSet presAssocID="{CC22155B-FE4F-4B55-8349-9BFCEB207A46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15F739-00B9-45A0-A99A-B0B7D2B5218F}" type="pres">
      <dgm:prSet presAssocID="{CC22155B-FE4F-4B55-8349-9BFCEB207A46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E39BE7-F52B-4EB7-863A-4AC19FFAE061}" type="pres">
      <dgm:prSet presAssocID="{6B2038D3-89A9-442F-A40F-A6F9921E1050}" presName="sp" presStyleCnt="0"/>
      <dgm:spPr/>
    </dgm:pt>
    <dgm:pt modelId="{1F5131C9-4FB0-45D3-A127-E92E772335D5}" type="pres">
      <dgm:prSet presAssocID="{EAC270F8-FCF7-4997-841E-A5B67193DCE1}" presName="linNode" presStyleCnt="0"/>
      <dgm:spPr/>
    </dgm:pt>
    <dgm:pt modelId="{404B9E5A-BF50-4FD2-B156-8E912FD5B8C1}" type="pres">
      <dgm:prSet presAssocID="{EAC270F8-FCF7-4997-841E-A5B67193DCE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C4A41D-FB73-4979-BB53-7E4E2112E37F}" type="pres">
      <dgm:prSet presAssocID="{EAC270F8-FCF7-4997-841E-A5B67193DCE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1D2C02-28B5-4AD6-BB4E-3130F6FBEC42}" type="pres">
      <dgm:prSet presAssocID="{DA9138C7-7977-47E8-B862-3294CFA4AD21}" presName="sp" presStyleCnt="0"/>
      <dgm:spPr/>
    </dgm:pt>
    <dgm:pt modelId="{CE173C61-01D5-450B-8940-60C9D3899900}" type="pres">
      <dgm:prSet presAssocID="{D36D2307-B889-4816-A38E-38A9D18B70F9}" presName="linNode" presStyleCnt="0"/>
      <dgm:spPr/>
    </dgm:pt>
    <dgm:pt modelId="{2440C341-41B2-4ADB-9962-D5BC56153D47}" type="pres">
      <dgm:prSet presAssocID="{D36D2307-B889-4816-A38E-38A9D18B70F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2D6785-D1FE-40F5-BFD0-42DEE0F029D1}" type="pres">
      <dgm:prSet presAssocID="{D36D2307-B889-4816-A38E-38A9D18B70F9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2B7675D-C325-4784-BFCD-B6D7AC9C6481}" srcId="{3EF51A2F-C9EE-4FA3-84AD-36781F8C5A3A}" destId="{CC22155B-FE4F-4B55-8349-9BFCEB207A46}" srcOrd="1" destOrd="0" parTransId="{C472011D-B9C8-4036-9229-14B6329D878A}" sibTransId="{6B2038D3-89A9-442F-A40F-A6F9921E1050}"/>
    <dgm:cxn modelId="{DFE8D746-7B5F-4435-9599-E55F05AB0E20}" srcId="{CC22155B-FE4F-4B55-8349-9BFCEB207A46}" destId="{5A8645C6-1FD5-41EA-8BB8-178C4984A27B}" srcOrd="1" destOrd="0" parTransId="{780C07BB-B396-4D16-BF1C-C4F26A2E9C61}" sibTransId="{712DACE8-2D88-4859-A034-967812576226}"/>
    <dgm:cxn modelId="{BE5E33D5-809F-1244-A716-C7BA4763F3A1}" type="presOf" srcId="{5A8645C6-1FD5-41EA-8BB8-178C4984A27B}" destId="{8315F739-00B9-45A0-A99A-B0B7D2B5218F}" srcOrd="0" destOrd="1" presId="urn:microsoft.com/office/officeart/2005/8/layout/vList5"/>
    <dgm:cxn modelId="{F67B02C0-3B50-C345-9327-4C5EEB53EC7C}" type="presOf" srcId="{D36D2307-B889-4816-A38E-38A9D18B70F9}" destId="{2440C341-41B2-4ADB-9962-D5BC56153D47}" srcOrd="0" destOrd="0" presId="urn:microsoft.com/office/officeart/2005/8/layout/vList5"/>
    <dgm:cxn modelId="{47917602-8187-7746-868B-728001EF33C8}" type="presOf" srcId="{4F84A10D-0CA7-4CE6-9F9A-3CC1D040B332}" destId="{848F5229-A45A-4582-886B-1BC9207D31AF}" srcOrd="0" destOrd="0" presId="urn:microsoft.com/office/officeart/2005/8/layout/vList5"/>
    <dgm:cxn modelId="{17D0524F-B9B4-844E-A2CA-99AFE3BA7725}" type="presOf" srcId="{67486ADA-68A4-45FF-8DC7-80A089DEE09C}" destId="{A17DDA80-4169-40A5-81A5-E30C2CFF70C7}" srcOrd="0" destOrd="0" presId="urn:microsoft.com/office/officeart/2005/8/layout/vList5"/>
    <dgm:cxn modelId="{4E12157B-1798-4794-BAF2-4F8F277148E5}" srcId="{CC22155B-FE4F-4B55-8349-9BFCEB207A46}" destId="{86F3A765-BADB-4A12-8C2F-5E41D7E068BC}" srcOrd="0" destOrd="0" parTransId="{9BA5D893-9DE9-49EA-9C7C-D93F51E8EE73}" sibTransId="{23D012AF-76BC-4F75-B113-97D038BBD622}"/>
    <dgm:cxn modelId="{DE6612C0-E80E-4953-93CD-A176B2E18014}" srcId="{3EF51A2F-C9EE-4FA3-84AD-36781F8C5A3A}" destId="{D36D2307-B889-4816-A38E-38A9D18B70F9}" srcOrd="3" destOrd="0" parTransId="{291879BF-6686-4816-A233-61FA59430830}" sibTransId="{3784143B-F35C-4CD0-9CCA-704C098FCF97}"/>
    <dgm:cxn modelId="{375FEC9D-59C2-46F2-93E2-89DEE1C43284}" srcId="{67486ADA-68A4-45FF-8DC7-80A089DEE09C}" destId="{4F84A10D-0CA7-4CE6-9F9A-3CC1D040B332}" srcOrd="0" destOrd="0" parTransId="{3B2955DA-2876-4EDE-ACC5-859349F9089C}" sibTransId="{1F35ECBC-AF12-45F8-A256-EC4C3F6C3CE9}"/>
    <dgm:cxn modelId="{A2975D3B-37E9-CA45-BA7B-03C5C5FDA42F}" type="presOf" srcId="{CC22155B-FE4F-4B55-8349-9BFCEB207A46}" destId="{59B774A2-3DFB-4E06-B7FD-DD2D80EEF5FB}" srcOrd="0" destOrd="0" presId="urn:microsoft.com/office/officeart/2005/8/layout/vList5"/>
    <dgm:cxn modelId="{4CF1C462-A97F-2547-879B-B8E51C260B2C}" type="presOf" srcId="{EAC270F8-FCF7-4997-841E-A5B67193DCE1}" destId="{404B9E5A-BF50-4FD2-B156-8E912FD5B8C1}" srcOrd="0" destOrd="0" presId="urn:microsoft.com/office/officeart/2005/8/layout/vList5"/>
    <dgm:cxn modelId="{560D980D-B074-8E41-A13F-D3549A661618}" type="presOf" srcId="{6CFA5C6C-5598-458C-9CA1-55F9AFD75476}" destId="{B92D6785-D1FE-40F5-BFD0-42DEE0F029D1}" srcOrd="0" destOrd="0" presId="urn:microsoft.com/office/officeart/2005/8/layout/vList5"/>
    <dgm:cxn modelId="{564E8070-FA8A-4929-B7F9-9381F245623B}" srcId="{EAC270F8-FCF7-4997-841E-A5B67193DCE1}" destId="{56ABFCCE-A511-4505-9257-F69DA7630D93}" srcOrd="0" destOrd="0" parTransId="{427F8564-1756-4662-B154-A3AD15CC7874}" sibTransId="{DEA8E952-A354-49AF-A8CF-5304FF156F10}"/>
    <dgm:cxn modelId="{21811676-AA27-48F3-8E32-347797062400}" srcId="{3EF51A2F-C9EE-4FA3-84AD-36781F8C5A3A}" destId="{67486ADA-68A4-45FF-8DC7-80A089DEE09C}" srcOrd="0" destOrd="0" parTransId="{3FE46514-6870-4E1C-8D0A-5CAA64C07901}" sibTransId="{001A927F-2423-4326-B014-AF3C61F1130C}"/>
    <dgm:cxn modelId="{31422358-EED4-451C-959F-3A91C042728C}" srcId="{3EF51A2F-C9EE-4FA3-84AD-36781F8C5A3A}" destId="{EAC270F8-FCF7-4997-841E-A5B67193DCE1}" srcOrd="2" destOrd="0" parTransId="{9E008044-932A-4C97-97B3-3E9315F5923A}" sibTransId="{DA9138C7-7977-47E8-B862-3294CFA4AD21}"/>
    <dgm:cxn modelId="{9E2107A5-397D-4E3F-ADF8-B0F7C4CECCDA}" srcId="{D36D2307-B889-4816-A38E-38A9D18B70F9}" destId="{6CFA5C6C-5598-458C-9CA1-55F9AFD75476}" srcOrd="0" destOrd="0" parTransId="{2D1BF26F-F776-49D4-896F-C3196393B09C}" sibTransId="{CDF5A627-601C-489E-983B-799E1BDF37D6}"/>
    <dgm:cxn modelId="{4FF9F9CF-DD54-8A48-B6CA-57AC35C60AF7}" type="presOf" srcId="{86F3A765-BADB-4A12-8C2F-5E41D7E068BC}" destId="{8315F739-00B9-45A0-A99A-B0B7D2B5218F}" srcOrd="0" destOrd="0" presId="urn:microsoft.com/office/officeart/2005/8/layout/vList5"/>
    <dgm:cxn modelId="{C559F228-F954-1A4E-A285-23C068D17A5D}" type="presOf" srcId="{3EF51A2F-C9EE-4FA3-84AD-36781F8C5A3A}" destId="{B6F1C356-D54C-4A42-8A9E-676123C08635}" srcOrd="0" destOrd="0" presId="urn:microsoft.com/office/officeart/2005/8/layout/vList5"/>
    <dgm:cxn modelId="{784DC2CE-4A05-0246-80BB-3FD9A688CA36}" type="presOf" srcId="{56ABFCCE-A511-4505-9257-F69DA7630D93}" destId="{74C4A41D-FB73-4979-BB53-7E4E2112E37F}" srcOrd="0" destOrd="0" presId="urn:microsoft.com/office/officeart/2005/8/layout/vList5"/>
    <dgm:cxn modelId="{E0E7E505-D4C9-8A46-8454-389C586FF6FC}" type="presParOf" srcId="{B6F1C356-D54C-4A42-8A9E-676123C08635}" destId="{DB9B0EC5-9349-4D60-81F2-E05E1B88EF3B}" srcOrd="0" destOrd="0" presId="urn:microsoft.com/office/officeart/2005/8/layout/vList5"/>
    <dgm:cxn modelId="{AB8EE805-9A28-8D48-819F-42DFBAB86296}" type="presParOf" srcId="{DB9B0EC5-9349-4D60-81F2-E05E1B88EF3B}" destId="{A17DDA80-4169-40A5-81A5-E30C2CFF70C7}" srcOrd="0" destOrd="0" presId="urn:microsoft.com/office/officeart/2005/8/layout/vList5"/>
    <dgm:cxn modelId="{64737CF3-6569-084C-9602-C8BC33396861}" type="presParOf" srcId="{DB9B0EC5-9349-4D60-81F2-E05E1B88EF3B}" destId="{848F5229-A45A-4582-886B-1BC9207D31AF}" srcOrd="1" destOrd="0" presId="urn:microsoft.com/office/officeart/2005/8/layout/vList5"/>
    <dgm:cxn modelId="{AE95B3D4-F8C4-3047-9683-854DDEEC4B3F}" type="presParOf" srcId="{B6F1C356-D54C-4A42-8A9E-676123C08635}" destId="{F3A41242-5E1A-4D0D-9EBA-1205DAE28839}" srcOrd="1" destOrd="0" presId="urn:microsoft.com/office/officeart/2005/8/layout/vList5"/>
    <dgm:cxn modelId="{124630B9-C60E-2348-9A63-722E6E095B43}" type="presParOf" srcId="{B6F1C356-D54C-4A42-8A9E-676123C08635}" destId="{741D646B-AF42-4481-8CA3-10587E5A20BD}" srcOrd="2" destOrd="0" presId="urn:microsoft.com/office/officeart/2005/8/layout/vList5"/>
    <dgm:cxn modelId="{B05351B4-BBF4-4D43-A8E7-3792C9D8155F}" type="presParOf" srcId="{741D646B-AF42-4481-8CA3-10587E5A20BD}" destId="{59B774A2-3DFB-4E06-B7FD-DD2D80EEF5FB}" srcOrd="0" destOrd="0" presId="urn:microsoft.com/office/officeart/2005/8/layout/vList5"/>
    <dgm:cxn modelId="{77D394D6-B117-364A-852D-7FC8375B0BDC}" type="presParOf" srcId="{741D646B-AF42-4481-8CA3-10587E5A20BD}" destId="{8315F739-00B9-45A0-A99A-B0B7D2B5218F}" srcOrd="1" destOrd="0" presId="urn:microsoft.com/office/officeart/2005/8/layout/vList5"/>
    <dgm:cxn modelId="{454A7403-9606-A744-8808-747C7DC6DF75}" type="presParOf" srcId="{B6F1C356-D54C-4A42-8A9E-676123C08635}" destId="{3BE39BE7-F52B-4EB7-863A-4AC19FFAE061}" srcOrd="3" destOrd="0" presId="urn:microsoft.com/office/officeart/2005/8/layout/vList5"/>
    <dgm:cxn modelId="{D512EC9A-C975-BB4A-8DE5-8FE86235856F}" type="presParOf" srcId="{B6F1C356-D54C-4A42-8A9E-676123C08635}" destId="{1F5131C9-4FB0-45D3-A127-E92E772335D5}" srcOrd="4" destOrd="0" presId="urn:microsoft.com/office/officeart/2005/8/layout/vList5"/>
    <dgm:cxn modelId="{54180777-8CE8-EA49-B88A-61C68AAC1492}" type="presParOf" srcId="{1F5131C9-4FB0-45D3-A127-E92E772335D5}" destId="{404B9E5A-BF50-4FD2-B156-8E912FD5B8C1}" srcOrd="0" destOrd="0" presId="urn:microsoft.com/office/officeart/2005/8/layout/vList5"/>
    <dgm:cxn modelId="{0F6AA5D7-164E-E445-AEE5-D8950BEFC730}" type="presParOf" srcId="{1F5131C9-4FB0-45D3-A127-E92E772335D5}" destId="{74C4A41D-FB73-4979-BB53-7E4E2112E37F}" srcOrd="1" destOrd="0" presId="urn:microsoft.com/office/officeart/2005/8/layout/vList5"/>
    <dgm:cxn modelId="{6345A0E9-7089-C34E-AA07-98D6F14672D0}" type="presParOf" srcId="{B6F1C356-D54C-4A42-8A9E-676123C08635}" destId="{001D2C02-28B5-4AD6-BB4E-3130F6FBEC42}" srcOrd="5" destOrd="0" presId="urn:microsoft.com/office/officeart/2005/8/layout/vList5"/>
    <dgm:cxn modelId="{2FAD0B95-D277-7E40-BF6F-94F4CD407BAD}" type="presParOf" srcId="{B6F1C356-D54C-4A42-8A9E-676123C08635}" destId="{CE173C61-01D5-450B-8940-60C9D3899900}" srcOrd="6" destOrd="0" presId="urn:microsoft.com/office/officeart/2005/8/layout/vList5"/>
    <dgm:cxn modelId="{E807B457-4BB6-7746-B106-B8F6318837FC}" type="presParOf" srcId="{CE173C61-01D5-450B-8940-60C9D3899900}" destId="{2440C341-41B2-4ADB-9962-D5BC56153D47}" srcOrd="0" destOrd="0" presId="urn:microsoft.com/office/officeart/2005/8/layout/vList5"/>
    <dgm:cxn modelId="{EA59804C-714E-AB4E-AD2A-8E94566A6FE5}" type="presParOf" srcId="{CE173C61-01D5-450B-8940-60C9D3899900}" destId="{B92D6785-D1FE-40F5-BFD0-42DEE0F029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8F5229-A45A-4582-886B-1BC9207D31AF}">
      <dsp:nvSpPr>
        <dsp:cNvPr id="0" name=""/>
        <dsp:cNvSpPr/>
      </dsp:nvSpPr>
      <dsp:spPr>
        <a:xfrm rot="5400000">
          <a:off x="6001928" y="-2539416"/>
          <a:ext cx="726526" cy="5990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/>
            <a:t>Ocorrência de doenças nas populações</a:t>
          </a:r>
        </a:p>
      </dsp:txBody>
      <dsp:txXfrm rot="5400000">
        <a:off x="6001928" y="-2539416"/>
        <a:ext cx="726526" cy="5990768"/>
      </dsp:txXfrm>
    </dsp:sp>
    <dsp:sp modelId="{A17DDA80-4169-40A5-81A5-E30C2CFF70C7}">
      <dsp:nvSpPr>
        <dsp:cNvPr id="0" name=""/>
        <dsp:cNvSpPr/>
      </dsp:nvSpPr>
      <dsp:spPr>
        <a:xfrm>
          <a:off x="0" y="1888"/>
          <a:ext cx="3369807" cy="908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>
              <a:solidFill>
                <a:srgbClr val="002060"/>
              </a:solidFill>
            </a:rPr>
            <a:t>Epidemiológica</a:t>
          </a:r>
        </a:p>
      </dsp:txBody>
      <dsp:txXfrm>
        <a:off x="0" y="1888"/>
        <a:ext cx="3369807" cy="908158"/>
      </dsp:txXfrm>
    </dsp:sp>
    <dsp:sp modelId="{8315F739-00B9-45A0-A99A-B0B7D2B5218F}">
      <dsp:nvSpPr>
        <dsp:cNvPr id="0" name=""/>
        <dsp:cNvSpPr/>
      </dsp:nvSpPr>
      <dsp:spPr>
        <a:xfrm rot="5400000">
          <a:off x="6001928" y="-1585850"/>
          <a:ext cx="726526" cy="5990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/>
            <a:t>Produtos e serviços relacionados à saúde</a:t>
          </a:r>
        </a:p>
      </dsp:txBody>
      <dsp:txXfrm rot="5400000">
        <a:off x="6001928" y="-1585850"/>
        <a:ext cx="726526" cy="5990768"/>
      </dsp:txXfrm>
    </dsp:sp>
    <dsp:sp modelId="{59B774A2-3DFB-4E06-B7FD-DD2D80EEF5FB}">
      <dsp:nvSpPr>
        <dsp:cNvPr id="0" name=""/>
        <dsp:cNvSpPr/>
      </dsp:nvSpPr>
      <dsp:spPr>
        <a:xfrm>
          <a:off x="0" y="955454"/>
          <a:ext cx="3369807" cy="908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>
              <a:solidFill>
                <a:srgbClr val="002060"/>
              </a:solidFill>
            </a:rPr>
            <a:t>Sanitária</a:t>
          </a:r>
        </a:p>
      </dsp:txBody>
      <dsp:txXfrm>
        <a:off x="0" y="955454"/>
        <a:ext cx="3369807" cy="908158"/>
      </dsp:txXfrm>
    </dsp:sp>
    <dsp:sp modelId="{74C4A41D-FB73-4979-BB53-7E4E2112E37F}">
      <dsp:nvSpPr>
        <dsp:cNvPr id="0" name=""/>
        <dsp:cNvSpPr/>
      </dsp:nvSpPr>
      <dsp:spPr>
        <a:xfrm rot="5400000">
          <a:off x="6001928" y="-632283"/>
          <a:ext cx="726526" cy="5990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/>
            <a:t>Interferência do ambiente na saúde humana</a:t>
          </a:r>
        </a:p>
      </dsp:txBody>
      <dsp:txXfrm rot="5400000">
        <a:off x="6001928" y="-632283"/>
        <a:ext cx="726526" cy="5990768"/>
      </dsp:txXfrm>
    </dsp:sp>
    <dsp:sp modelId="{404B9E5A-BF50-4FD2-B156-8E912FD5B8C1}">
      <dsp:nvSpPr>
        <dsp:cNvPr id="0" name=""/>
        <dsp:cNvSpPr/>
      </dsp:nvSpPr>
      <dsp:spPr>
        <a:xfrm>
          <a:off x="0" y="1909021"/>
          <a:ext cx="3369807" cy="908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>
              <a:solidFill>
                <a:srgbClr val="002060"/>
              </a:solidFill>
            </a:rPr>
            <a:t>Ambiental</a:t>
          </a:r>
        </a:p>
      </dsp:txBody>
      <dsp:txXfrm>
        <a:off x="0" y="1909021"/>
        <a:ext cx="3369807" cy="908158"/>
      </dsp:txXfrm>
    </dsp:sp>
    <dsp:sp modelId="{B92D6785-D1FE-40F5-BFD0-42DEE0F029D1}">
      <dsp:nvSpPr>
        <dsp:cNvPr id="0" name=""/>
        <dsp:cNvSpPr/>
      </dsp:nvSpPr>
      <dsp:spPr>
        <a:xfrm rot="5400000">
          <a:off x="6001928" y="321283"/>
          <a:ext cx="726526" cy="59907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/>
            <a:t>Relação do trabalho com a saúde humana</a:t>
          </a:r>
        </a:p>
      </dsp:txBody>
      <dsp:txXfrm rot="5400000">
        <a:off x="6001928" y="321283"/>
        <a:ext cx="726526" cy="5990768"/>
      </dsp:txXfrm>
    </dsp:sp>
    <dsp:sp modelId="{2440C341-41B2-4ADB-9962-D5BC56153D47}">
      <dsp:nvSpPr>
        <dsp:cNvPr id="0" name=""/>
        <dsp:cNvSpPr/>
      </dsp:nvSpPr>
      <dsp:spPr>
        <a:xfrm>
          <a:off x="0" y="2862588"/>
          <a:ext cx="3369807" cy="908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>
              <a:solidFill>
                <a:srgbClr val="002060"/>
              </a:solidFill>
            </a:rPr>
            <a:t>Saúde do trabalhador</a:t>
          </a:r>
        </a:p>
      </dsp:txBody>
      <dsp:txXfrm>
        <a:off x="0" y="2862588"/>
        <a:ext cx="3369807" cy="908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1F0C8CE-4BD3-3C48-9A76-379D5048CEBD}" type="datetimeFigureOut">
              <a:rPr lang="pt-BR"/>
              <a:pPr>
                <a:defRPr/>
              </a:pPr>
              <a:t>26/09/2017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C1DFB40-C00F-8C42-9794-91E3DFA4E61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224243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FEAE1B4-EE1F-0A47-B8ED-D98C3D015E8D}" type="slidenum">
              <a:rPr lang="pt-BR" altLang="pt-BR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40580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FEAE1B4-EE1F-0A47-B8ED-D98C3D015E8D}" type="slidenum">
              <a:rPr lang="pt-BR" altLang="pt-BR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90239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FEAE1B4-EE1F-0A47-B8ED-D98C3D015E8D}" type="slidenum">
              <a:rPr lang="pt-BR" altLang="pt-BR"/>
              <a:pPr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93710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FEAE1B4-EE1F-0A47-B8ED-D98C3D015E8D}" type="slidenum">
              <a:rPr lang="pt-BR" altLang="pt-BR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93668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B23AF-55C4-4115-9F29-5D3AC01CCC5A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20047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B23AF-55C4-4115-9F29-5D3AC01CCC5A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6848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FEAE1B4-EE1F-0A47-B8ED-D98C3D015E8D}" type="slidenum">
              <a:rPr lang="pt-BR" altLang="pt-BR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81365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DFEAE1B4-EE1F-0A47-B8ED-D98C3D015E8D}" type="slidenum">
              <a:rPr lang="pt-BR" altLang="pt-BR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64306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289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1277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DD1AC-5876-904A-8405-14A4F7C4714E}" type="datetimeFigureOut">
              <a:rPr lang="pt-BR"/>
              <a:pPr>
                <a:defRPr/>
              </a:pPr>
              <a:t>26/09/2017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1277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F6450F-49EE-F547-9DB6-B8509EC69DC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88107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1277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FD4D3A-9E56-3C42-BB71-45516581AA5A}" type="datetimeFigureOut">
              <a:rPr lang="pt-BR"/>
              <a:pPr>
                <a:defRPr/>
              </a:pPr>
              <a:t>26/09/2017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1277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6E2726-07C0-D642-B0C2-20953803C7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41124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8BE494-128B-7D46-9EE5-121F1772BD1A}" type="datetimeFigureOut">
              <a:rPr lang="pt-BR"/>
              <a:pPr>
                <a:defRPr/>
              </a:pPr>
              <a:t>26/09/2017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EF9431-4F8D-C44F-8858-1CC4DAFA92E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943249611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49929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1277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366E6D-1A5B-F54E-866B-E7FD405FA173}" type="datetimeFigureOut">
              <a:rPr lang="pt-BR"/>
              <a:pPr>
                <a:defRPr/>
              </a:pPr>
              <a:t>26/09/2017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1277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5B697D-303A-184E-97A4-4844F93468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26490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1277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A9EAF8-7046-7B45-ADD3-69B34F3E1567}" type="datetimeFigureOut">
              <a:rPr lang="pt-BR"/>
              <a:pPr>
                <a:defRPr/>
              </a:pPr>
              <a:t>26/09/2017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1277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B5A10D-0C58-9949-BEEF-2FCCD4FDF7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37655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rrowheads="1"/>
          </p:cNvSpPr>
          <p:nvPr userDrawn="1"/>
        </p:nvSpPr>
        <p:spPr bwMode="auto">
          <a:xfrm>
            <a:off x="-1588" y="1825625"/>
            <a:ext cx="12193588" cy="5032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6A6A6">
                <a:alpha val="42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x-none" altLang="x-none"/>
          </a:p>
        </p:txBody>
      </p:sp>
      <p:pic>
        <p:nvPicPr>
          <p:cNvPr id="1027" name="Imagem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90" b="64795"/>
          <a:stretch>
            <a:fillRect/>
          </a:stretch>
        </p:blipFill>
        <p:spPr bwMode="auto">
          <a:xfrm>
            <a:off x="-1588" y="6502400"/>
            <a:ext cx="1219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m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90" b="59386"/>
          <a:stretch>
            <a:fillRect/>
          </a:stretch>
        </p:blipFill>
        <p:spPr bwMode="auto">
          <a:xfrm>
            <a:off x="-1588" y="0"/>
            <a:ext cx="12193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m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0" y="369888"/>
            <a:ext cx="11572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m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7338" y="6015038"/>
            <a:ext cx="2176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4" r:id="rId2"/>
    <p:sldLayoutId id="2147483795" r:id="rId3"/>
    <p:sldLayoutId id="2147483796" r:id="rId4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rrowheads="1"/>
          </p:cNvSpPr>
          <p:nvPr userDrawn="1"/>
        </p:nvSpPr>
        <p:spPr bwMode="auto">
          <a:xfrm>
            <a:off x="-1588" y="584200"/>
            <a:ext cx="12193588" cy="6273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6A6A6">
                <a:alpha val="42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endParaRPr lang="x-none" altLang="x-none"/>
          </a:p>
        </p:txBody>
      </p:sp>
      <p:pic>
        <p:nvPicPr>
          <p:cNvPr id="2051" name="Imagem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90" b="64795"/>
          <a:stretch>
            <a:fillRect/>
          </a:stretch>
        </p:blipFill>
        <p:spPr bwMode="auto">
          <a:xfrm>
            <a:off x="-1588" y="6502400"/>
            <a:ext cx="1219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m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90" b="59386"/>
          <a:stretch>
            <a:fillRect/>
          </a:stretch>
        </p:blipFill>
        <p:spPr bwMode="auto">
          <a:xfrm>
            <a:off x="-1588" y="0"/>
            <a:ext cx="12193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m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0" y="369888"/>
            <a:ext cx="11572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7" r:id="rId2"/>
    <p:sldLayoutId id="2147483798" r:id="rId3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gt1cnvs@anvisa.gov.br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CaixaDeTexto 4"/>
          <p:cNvSpPr txBox="1">
            <a:spLocks noChangeArrowheads="1"/>
          </p:cNvSpPr>
          <p:nvPr/>
        </p:nvSpPr>
        <p:spPr bwMode="auto">
          <a:xfrm>
            <a:off x="4064000" y="5853852"/>
            <a:ext cx="437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pt-BR" altLang="pt-BR" dirty="0"/>
              <a:t>Brasília, setembro de 2017</a:t>
            </a:r>
          </a:p>
        </p:txBody>
      </p:sp>
      <p:sp>
        <p:nvSpPr>
          <p:cNvPr id="3" name="Retângulo 2"/>
          <p:cNvSpPr/>
          <p:nvPr/>
        </p:nvSpPr>
        <p:spPr>
          <a:xfrm>
            <a:off x="5210827" y="2093797"/>
            <a:ext cx="2329842" cy="438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334010" y="4300460"/>
            <a:ext cx="5985353" cy="438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19" name="Título 1"/>
          <p:cNvSpPr>
            <a:spLocks noGrp="1"/>
          </p:cNvSpPr>
          <p:nvPr>
            <p:ph type="ctrTitle" idx="4294967295"/>
          </p:nvPr>
        </p:nvSpPr>
        <p:spPr bwMode="auto">
          <a:xfrm>
            <a:off x="1681956" y="4813292"/>
            <a:ext cx="9144000" cy="10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pt-BR" altLang="pt-BR" sz="3200" dirty="0"/>
              <a:t>1ª Conferência Estadual de Vigilância em Saúde </a:t>
            </a:r>
            <a:br>
              <a:rPr lang="pt-BR" altLang="pt-BR" sz="3200" dirty="0"/>
            </a:br>
            <a:r>
              <a:rPr lang="pt-BR" altLang="pt-BR" sz="3200" dirty="0"/>
              <a:t>Minas Gerais</a:t>
            </a:r>
            <a:br>
              <a:rPr lang="pt-BR" altLang="pt-BR" sz="3200" dirty="0"/>
            </a:br>
            <a:endParaRPr lang="pt-BR" altLang="pt-BR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57" y="-20754"/>
            <a:ext cx="12282520" cy="4040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7017" y="2030402"/>
            <a:ext cx="7094647" cy="36070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defRPr/>
            </a:pPr>
            <a:r>
              <a:rPr lang="pt-BR" sz="2400" dirty="0"/>
              <a:t>No SNVS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b="1" dirty="0"/>
              <a:t>distanciamento</a:t>
            </a:r>
            <a:r>
              <a:rPr lang="pt-BR" sz="2400" dirty="0"/>
              <a:t> da estrutura federal do nível local;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baixa </a:t>
            </a:r>
            <a:r>
              <a:rPr lang="pt-BR" sz="2400" b="1" dirty="0"/>
              <a:t>uniformidade</a:t>
            </a:r>
            <a:r>
              <a:rPr lang="pt-BR" sz="2400" dirty="0"/>
              <a:t> na execução das ações;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indefinição dos </a:t>
            </a:r>
            <a:r>
              <a:rPr lang="pt-BR" sz="2400" b="1" dirty="0"/>
              <a:t>papéis e responsabilidades</a:t>
            </a:r>
            <a:r>
              <a:rPr lang="pt-BR" sz="2400" dirty="0"/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b="1" dirty="0"/>
              <a:t>conflitos</a:t>
            </a:r>
            <a:r>
              <a:rPr lang="pt-BR" sz="2400" dirty="0"/>
              <a:t> entre regulamentos editados pelos entes;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b="1" dirty="0"/>
              <a:t>custo</a:t>
            </a:r>
            <a:r>
              <a:rPr lang="pt-BR" sz="2400" dirty="0"/>
              <a:t> elevado para o Sistema e Setor Regulado;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comprometimento da eficiência e </a:t>
            </a:r>
            <a:r>
              <a:rPr lang="pt-BR" sz="2400" b="1" dirty="0"/>
              <a:t>efetividade</a:t>
            </a:r>
            <a:r>
              <a:rPr lang="pt-BR" sz="2400" dirty="0"/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baixa </a:t>
            </a:r>
            <a:r>
              <a:rPr lang="pt-BR" sz="2400" b="1" dirty="0"/>
              <a:t>percepção social </a:t>
            </a:r>
            <a:r>
              <a:rPr lang="pt-BR" sz="2400" dirty="0"/>
              <a:t>sobre as entregas do Sistema.</a:t>
            </a:r>
          </a:p>
        </p:txBody>
      </p:sp>
      <p:cxnSp>
        <p:nvCxnSpPr>
          <p:cNvPr id="17" name="Conector reto 16"/>
          <p:cNvCxnSpPr/>
          <p:nvPr/>
        </p:nvCxnSpPr>
        <p:spPr>
          <a:xfrm flipV="1">
            <a:off x="7721664" y="1815737"/>
            <a:ext cx="0" cy="4526705"/>
          </a:xfrm>
          <a:prstGeom prst="line">
            <a:avLst/>
          </a:prstGeom>
          <a:ln w="38100">
            <a:solidFill>
              <a:schemeClr val="tx1">
                <a:alpha val="21000"/>
              </a:schemeClr>
            </a:solidFill>
            <a:prstDash val="sysDot"/>
          </a:ln>
          <a:effectLst>
            <a:outerShdw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Desafios da Gestão em Vigilância em Saúde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7572" y="1990590"/>
            <a:ext cx="3641682" cy="36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06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4295800" y="2132856"/>
            <a:ext cx="1738618" cy="3523075"/>
          </a:xfrm>
          <a:custGeom>
            <a:avLst/>
            <a:gdLst>
              <a:gd name="connsiteX0" fmla="*/ 0 w 1338113"/>
              <a:gd name="connsiteY0" fmla="*/ 133811 h 4209331"/>
              <a:gd name="connsiteX1" fmla="*/ 133811 w 1338113"/>
              <a:gd name="connsiteY1" fmla="*/ 0 h 4209331"/>
              <a:gd name="connsiteX2" fmla="*/ 1204302 w 1338113"/>
              <a:gd name="connsiteY2" fmla="*/ 0 h 4209331"/>
              <a:gd name="connsiteX3" fmla="*/ 1338113 w 1338113"/>
              <a:gd name="connsiteY3" fmla="*/ 133811 h 4209331"/>
              <a:gd name="connsiteX4" fmla="*/ 1338113 w 1338113"/>
              <a:gd name="connsiteY4" fmla="*/ 4075520 h 4209331"/>
              <a:gd name="connsiteX5" fmla="*/ 1204302 w 1338113"/>
              <a:gd name="connsiteY5" fmla="*/ 4209331 h 4209331"/>
              <a:gd name="connsiteX6" fmla="*/ 133811 w 1338113"/>
              <a:gd name="connsiteY6" fmla="*/ 4209331 h 4209331"/>
              <a:gd name="connsiteX7" fmla="*/ 0 w 1338113"/>
              <a:gd name="connsiteY7" fmla="*/ 4075520 h 4209331"/>
              <a:gd name="connsiteX8" fmla="*/ 0 w 1338113"/>
              <a:gd name="connsiteY8" fmla="*/ 133811 h 4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13" h="4209331">
                <a:moveTo>
                  <a:pt x="0" y="133811"/>
                </a:moveTo>
                <a:cubicBezTo>
                  <a:pt x="0" y="59909"/>
                  <a:pt x="59909" y="0"/>
                  <a:pt x="133811" y="0"/>
                </a:cubicBezTo>
                <a:lnTo>
                  <a:pt x="1204302" y="0"/>
                </a:lnTo>
                <a:cubicBezTo>
                  <a:pt x="1278204" y="0"/>
                  <a:pt x="1338113" y="59909"/>
                  <a:pt x="1338113" y="133811"/>
                </a:cubicBezTo>
                <a:lnTo>
                  <a:pt x="1338113" y="4075520"/>
                </a:lnTo>
                <a:cubicBezTo>
                  <a:pt x="1338113" y="4149422"/>
                  <a:pt x="1278204" y="4209331"/>
                  <a:pt x="1204302" y="4209331"/>
                </a:cubicBezTo>
                <a:lnTo>
                  <a:pt x="133811" y="4209331"/>
                </a:lnTo>
                <a:cubicBezTo>
                  <a:pt x="59909" y="4209331"/>
                  <a:pt x="0" y="4149422"/>
                  <a:pt x="0" y="4075520"/>
                </a:cubicBezTo>
                <a:lnTo>
                  <a:pt x="0" y="1338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1783300" rIns="99568" bIns="94143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Promover a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INTEGRAÇÃO DAS PRÁTICAS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 de Vigilância e Atenção, a partir do território</a:t>
            </a:r>
            <a:endParaRPr lang="pt-BR" sz="1600" kern="1200" cap="none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2517470" y="2135328"/>
            <a:ext cx="1738618" cy="3523075"/>
          </a:xfrm>
          <a:custGeom>
            <a:avLst/>
            <a:gdLst>
              <a:gd name="connsiteX0" fmla="*/ 0 w 1338113"/>
              <a:gd name="connsiteY0" fmla="*/ 133811 h 4209331"/>
              <a:gd name="connsiteX1" fmla="*/ 133811 w 1338113"/>
              <a:gd name="connsiteY1" fmla="*/ 0 h 4209331"/>
              <a:gd name="connsiteX2" fmla="*/ 1204302 w 1338113"/>
              <a:gd name="connsiteY2" fmla="*/ 0 h 4209331"/>
              <a:gd name="connsiteX3" fmla="*/ 1338113 w 1338113"/>
              <a:gd name="connsiteY3" fmla="*/ 133811 h 4209331"/>
              <a:gd name="connsiteX4" fmla="*/ 1338113 w 1338113"/>
              <a:gd name="connsiteY4" fmla="*/ 4075520 h 4209331"/>
              <a:gd name="connsiteX5" fmla="*/ 1204302 w 1338113"/>
              <a:gd name="connsiteY5" fmla="*/ 4209331 h 4209331"/>
              <a:gd name="connsiteX6" fmla="*/ 133811 w 1338113"/>
              <a:gd name="connsiteY6" fmla="*/ 4209331 h 4209331"/>
              <a:gd name="connsiteX7" fmla="*/ 0 w 1338113"/>
              <a:gd name="connsiteY7" fmla="*/ 4075520 h 4209331"/>
              <a:gd name="connsiteX8" fmla="*/ 0 w 1338113"/>
              <a:gd name="connsiteY8" fmla="*/ 133811 h 4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13" h="4209331">
                <a:moveTo>
                  <a:pt x="0" y="133811"/>
                </a:moveTo>
                <a:cubicBezTo>
                  <a:pt x="0" y="59909"/>
                  <a:pt x="59909" y="0"/>
                  <a:pt x="133811" y="0"/>
                </a:cubicBezTo>
                <a:lnTo>
                  <a:pt x="1204302" y="0"/>
                </a:lnTo>
                <a:cubicBezTo>
                  <a:pt x="1278204" y="0"/>
                  <a:pt x="1338113" y="59909"/>
                  <a:pt x="1338113" y="133811"/>
                </a:cubicBezTo>
                <a:lnTo>
                  <a:pt x="1338113" y="4075520"/>
                </a:lnTo>
                <a:cubicBezTo>
                  <a:pt x="1338113" y="4149422"/>
                  <a:pt x="1278204" y="4209331"/>
                  <a:pt x="1204302" y="4209331"/>
                </a:cubicBezTo>
                <a:lnTo>
                  <a:pt x="133811" y="4209331"/>
                </a:lnTo>
                <a:cubicBezTo>
                  <a:pt x="59909" y="4209331"/>
                  <a:pt x="0" y="4149422"/>
                  <a:pt x="0" y="4075520"/>
                </a:cubicBezTo>
                <a:lnTo>
                  <a:pt x="0" y="1338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1783300" rIns="99568" bIns="94143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Inovar no modelo e critérios de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DESCENTRALIZA-ÇÃO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para maior efetividade na execução das ações de Visa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6099024" y="2135328"/>
            <a:ext cx="1738618" cy="3523075"/>
          </a:xfrm>
          <a:custGeom>
            <a:avLst/>
            <a:gdLst>
              <a:gd name="connsiteX0" fmla="*/ 0 w 1338113"/>
              <a:gd name="connsiteY0" fmla="*/ 133811 h 4209331"/>
              <a:gd name="connsiteX1" fmla="*/ 133811 w 1338113"/>
              <a:gd name="connsiteY1" fmla="*/ 0 h 4209331"/>
              <a:gd name="connsiteX2" fmla="*/ 1204302 w 1338113"/>
              <a:gd name="connsiteY2" fmla="*/ 0 h 4209331"/>
              <a:gd name="connsiteX3" fmla="*/ 1338113 w 1338113"/>
              <a:gd name="connsiteY3" fmla="*/ 133811 h 4209331"/>
              <a:gd name="connsiteX4" fmla="*/ 1338113 w 1338113"/>
              <a:gd name="connsiteY4" fmla="*/ 4075520 h 4209331"/>
              <a:gd name="connsiteX5" fmla="*/ 1204302 w 1338113"/>
              <a:gd name="connsiteY5" fmla="*/ 4209331 h 4209331"/>
              <a:gd name="connsiteX6" fmla="*/ 133811 w 1338113"/>
              <a:gd name="connsiteY6" fmla="*/ 4209331 h 4209331"/>
              <a:gd name="connsiteX7" fmla="*/ 0 w 1338113"/>
              <a:gd name="connsiteY7" fmla="*/ 4075520 h 4209331"/>
              <a:gd name="connsiteX8" fmla="*/ 0 w 1338113"/>
              <a:gd name="connsiteY8" fmla="*/ 133811 h 4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13" h="4209331">
                <a:moveTo>
                  <a:pt x="0" y="133811"/>
                </a:moveTo>
                <a:cubicBezTo>
                  <a:pt x="0" y="59909"/>
                  <a:pt x="59909" y="0"/>
                  <a:pt x="133811" y="0"/>
                </a:cubicBezTo>
                <a:lnTo>
                  <a:pt x="1204302" y="0"/>
                </a:lnTo>
                <a:cubicBezTo>
                  <a:pt x="1278204" y="0"/>
                  <a:pt x="1338113" y="59909"/>
                  <a:pt x="1338113" y="133811"/>
                </a:cubicBezTo>
                <a:lnTo>
                  <a:pt x="1338113" y="4075520"/>
                </a:lnTo>
                <a:cubicBezTo>
                  <a:pt x="1338113" y="4149422"/>
                  <a:pt x="1278204" y="4209331"/>
                  <a:pt x="1204302" y="4209331"/>
                </a:cubicBezTo>
                <a:lnTo>
                  <a:pt x="133811" y="4209331"/>
                </a:lnTo>
                <a:cubicBezTo>
                  <a:pt x="59909" y="4209331"/>
                  <a:pt x="0" y="4149422"/>
                  <a:pt x="0" y="4075520"/>
                </a:cubicBezTo>
                <a:lnTo>
                  <a:pt x="0" y="1338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1783300" rIns="99568" bIns="94143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4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4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Aprimorar a gestão da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INFORMAÇÃO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e fluxo de </a:t>
            </a:r>
            <a:r>
              <a:rPr lang="pt-BR" sz="1600" b="1" dirty="0">
                <a:solidFill>
                  <a:schemeClr val="bg2">
                    <a:lumMod val="50000"/>
                  </a:schemeClr>
                </a:solidFill>
              </a:rPr>
              <a:t>COMUNICAÇÃO</a:t>
            </a:r>
            <a:endParaRPr lang="pt-BR" sz="1600" b="1" dirty="0"/>
          </a:p>
        </p:txBody>
      </p:sp>
      <p:sp>
        <p:nvSpPr>
          <p:cNvPr id="10" name="Forma livre 9"/>
          <p:cNvSpPr/>
          <p:nvPr/>
        </p:nvSpPr>
        <p:spPr>
          <a:xfrm>
            <a:off x="7889801" y="2135328"/>
            <a:ext cx="1738618" cy="3523075"/>
          </a:xfrm>
          <a:custGeom>
            <a:avLst/>
            <a:gdLst>
              <a:gd name="connsiteX0" fmla="*/ 0 w 1338113"/>
              <a:gd name="connsiteY0" fmla="*/ 133811 h 4209331"/>
              <a:gd name="connsiteX1" fmla="*/ 133811 w 1338113"/>
              <a:gd name="connsiteY1" fmla="*/ 0 h 4209331"/>
              <a:gd name="connsiteX2" fmla="*/ 1204302 w 1338113"/>
              <a:gd name="connsiteY2" fmla="*/ 0 h 4209331"/>
              <a:gd name="connsiteX3" fmla="*/ 1338113 w 1338113"/>
              <a:gd name="connsiteY3" fmla="*/ 133811 h 4209331"/>
              <a:gd name="connsiteX4" fmla="*/ 1338113 w 1338113"/>
              <a:gd name="connsiteY4" fmla="*/ 4075520 h 4209331"/>
              <a:gd name="connsiteX5" fmla="*/ 1204302 w 1338113"/>
              <a:gd name="connsiteY5" fmla="*/ 4209331 h 4209331"/>
              <a:gd name="connsiteX6" fmla="*/ 133811 w 1338113"/>
              <a:gd name="connsiteY6" fmla="*/ 4209331 h 4209331"/>
              <a:gd name="connsiteX7" fmla="*/ 0 w 1338113"/>
              <a:gd name="connsiteY7" fmla="*/ 4075520 h 4209331"/>
              <a:gd name="connsiteX8" fmla="*/ 0 w 1338113"/>
              <a:gd name="connsiteY8" fmla="*/ 133811 h 4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13" h="4209331">
                <a:moveTo>
                  <a:pt x="0" y="133811"/>
                </a:moveTo>
                <a:cubicBezTo>
                  <a:pt x="0" y="59909"/>
                  <a:pt x="59909" y="0"/>
                  <a:pt x="133811" y="0"/>
                </a:cubicBezTo>
                <a:lnTo>
                  <a:pt x="1204302" y="0"/>
                </a:lnTo>
                <a:cubicBezTo>
                  <a:pt x="1278204" y="0"/>
                  <a:pt x="1338113" y="59909"/>
                  <a:pt x="1338113" y="133811"/>
                </a:cubicBezTo>
                <a:lnTo>
                  <a:pt x="1338113" y="4075520"/>
                </a:lnTo>
                <a:cubicBezTo>
                  <a:pt x="1338113" y="4149422"/>
                  <a:pt x="1278204" y="4209331"/>
                  <a:pt x="1204302" y="4209331"/>
                </a:cubicBezTo>
                <a:lnTo>
                  <a:pt x="133811" y="4209331"/>
                </a:lnTo>
                <a:cubicBezTo>
                  <a:pt x="59909" y="4209331"/>
                  <a:pt x="0" y="4149422"/>
                  <a:pt x="0" y="4075520"/>
                </a:cubicBezTo>
                <a:lnTo>
                  <a:pt x="0" y="1338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1783300" rIns="99568" bIns="94143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/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/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/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/>
          </a:p>
          <a:p>
            <a:pPr lvl="0" algn="ctr" defTabSz="622300">
              <a:lnSpc>
                <a:spcPct val="90000"/>
              </a:lnSpc>
              <a:spcAft>
                <a:spcPts val="0"/>
              </a:spcAft>
            </a:pPr>
            <a:r>
              <a:rPr lang="pt-BR" sz="1600" kern="1200" cap="none" baseline="0" dirty="0">
                <a:solidFill>
                  <a:schemeClr val="bg2">
                    <a:lumMod val="50000"/>
                  </a:schemeClr>
                </a:solidFill>
              </a:rPr>
              <a:t>Rever modelo de</a:t>
            </a:r>
            <a:r>
              <a:rPr lang="pt-BR" sz="1600" kern="1200" cap="none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1400" b="1" kern="1200" cap="none" dirty="0">
                <a:solidFill>
                  <a:schemeClr val="bg2">
                    <a:lumMod val="50000"/>
                  </a:schemeClr>
                </a:solidFill>
              </a:rPr>
              <a:t>FINANCIAMENTO</a:t>
            </a:r>
            <a:r>
              <a:rPr lang="pt-BR" sz="1600" kern="1200" cap="none" dirty="0">
                <a:solidFill>
                  <a:schemeClr val="bg2">
                    <a:lumMod val="50000"/>
                  </a:schemeClr>
                </a:solidFill>
              </a:rPr>
              <a:t>  com foco na qualificação da ação de </a:t>
            </a:r>
            <a:r>
              <a:rPr lang="pt-BR" sz="1600" dirty="0">
                <a:solidFill>
                  <a:schemeClr val="bg2">
                    <a:lumMod val="50000"/>
                  </a:schemeClr>
                </a:solidFill>
              </a:rPr>
              <a:t>vigilância sanitária </a:t>
            </a:r>
            <a:endParaRPr lang="pt-BR" sz="1600" kern="1200" cap="none" baseline="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9680578" y="2135328"/>
            <a:ext cx="1738618" cy="3523075"/>
          </a:xfrm>
          <a:custGeom>
            <a:avLst/>
            <a:gdLst>
              <a:gd name="connsiteX0" fmla="*/ 0 w 1338113"/>
              <a:gd name="connsiteY0" fmla="*/ 133811 h 4209331"/>
              <a:gd name="connsiteX1" fmla="*/ 133811 w 1338113"/>
              <a:gd name="connsiteY1" fmla="*/ 0 h 4209331"/>
              <a:gd name="connsiteX2" fmla="*/ 1204302 w 1338113"/>
              <a:gd name="connsiteY2" fmla="*/ 0 h 4209331"/>
              <a:gd name="connsiteX3" fmla="*/ 1338113 w 1338113"/>
              <a:gd name="connsiteY3" fmla="*/ 133811 h 4209331"/>
              <a:gd name="connsiteX4" fmla="*/ 1338113 w 1338113"/>
              <a:gd name="connsiteY4" fmla="*/ 4075520 h 4209331"/>
              <a:gd name="connsiteX5" fmla="*/ 1204302 w 1338113"/>
              <a:gd name="connsiteY5" fmla="*/ 4209331 h 4209331"/>
              <a:gd name="connsiteX6" fmla="*/ 133811 w 1338113"/>
              <a:gd name="connsiteY6" fmla="*/ 4209331 h 4209331"/>
              <a:gd name="connsiteX7" fmla="*/ 0 w 1338113"/>
              <a:gd name="connsiteY7" fmla="*/ 4075520 h 4209331"/>
              <a:gd name="connsiteX8" fmla="*/ 0 w 1338113"/>
              <a:gd name="connsiteY8" fmla="*/ 133811 h 4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13" h="4209331">
                <a:moveTo>
                  <a:pt x="0" y="133811"/>
                </a:moveTo>
                <a:cubicBezTo>
                  <a:pt x="0" y="59909"/>
                  <a:pt x="59909" y="0"/>
                  <a:pt x="133811" y="0"/>
                </a:cubicBezTo>
                <a:lnTo>
                  <a:pt x="1204302" y="0"/>
                </a:lnTo>
                <a:cubicBezTo>
                  <a:pt x="1278204" y="0"/>
                  <a:pt x="1338113" y="59909"/>
                  <a:pt x="1338113" y="133811"/>
                </a:cubicBezTo>
                <a:lnTo>
                  <a:pt x="1338113" y="4075520"/>
                </a:lnTo>
                <a:cubicBezTo>
                  <a:pt x="1338113" y="4149422"/>
                  <a:pt x="1278204" y="4209331"/>
                  <a:pt x="1204302" y="4209331"/>
                </a:cubicBezTo>
                <a:lnTo>
                  <a:pt x="133811" y="4209331"/>
                </a:lnTo>
                <a:cubicBezTo>
                  <a:pt x="59909" y="4209331"/>
                  <a:pt x="0" y="4149422"/>
                  <a:pt x="0" y="4075520"/>
                </a:cubicBezTo>
                <a:lnTo>
                  <a:pt x="0" y="1338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1783300" rIns="99568" bIns="94143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kern="1200" cap="none" baseline="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pt-BR" sz="1600" dirty="0">
              <a:solidFill>
                <a:schemeClr val="bg2">
                  <a:lumMod val="50000"/>
                </a:schemeClr>
              </a:solidFill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pt-BR" sz="1600" kern="1200" cap="none" baseline="0" dirty="0">
                <a:solidFill>
                  <a:schemeClr val="bg2">
                    <a:lumMod val="50000"/>
                  </a:schemeClr>
                </a:solidFill>
              </a:rPr>
              <a:t>Qualificar a formação, fixação, desenvolvimento dos </a:t>
            </a:r>
            <a:r>
              <a:rPr lang="pt-BR" sz="1400" b="1" kern="1200" cap="none" baseline="0" dirty="0">
                <a:solidFill>
                  <a:schemeClr val="bg2">
                    <a:lumMod val="50000"/>
                  </a:schemeClr>
                </a:solidFill>
              </a:rPr>
              <a:t>PROFISSIONAIS</a:t>
            </a:r>
            <a:r>
              <a:rPr lang="pt-BR" sz="1600" kern="1200" cap="none" baseline="0" dirty="0">
                <a:solidFill>
                  <a:schemeClr val="bg2">
                    <a:lumMod val="50000"/>
                  </a:schemeClr>
                </a:solidFill>
              </a:rPr>
              <a:t> no SNVS</a:t>
            </a:r>
          </a:p>
        </p:txBody>
      </p:sp>
      <p:sp>
        <p:nvSpPr>
          <p:cNvPr id="13" name="Elipse 12"/>
          <p:cNvSpPr/>
          <p:nvPr/>
        </p:nvSpPr>
        <p:spPr>
          <a:xfrm>
            <a:off x="2577620" y="2303469"/>
            <a:ext cx="1618318" cy="1353312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Elipse 13"/>
          <p:cNvSpPr/>
          <p:nvPr/>
        </p:nvSpPr>
        <p:spPr>
          <a:xfrm>
            <a:off x="4355950" y="2351351"/>
            <a:ext cx="1618318" cy="135331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Elipse 16"/>
          <p:cNvSpPr/>
          <p:nvPr/>
        </p:nvSpPr>
        <p:spPr>
          <a:xfrm>
            <a:off x="7965547" y="2351351"/>
            <a:ext cx="1618318" cy="1353312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52000" r="-5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/>
          <p:cNvGrpSpPr/>
          <p:nvPr/>
        </p:nvGrpSpPr>
        <p:grpSpPr>
          <a:xfrm>
            <a:off x="677152" y="2135327"/>
            <a:ext cx="1738618" cy="3523075"/>
            <a:chOff x="4308247" y="2135328"/>
            <a:chExt cx="1738618" cy="3523075"/>
          </a:xfrm>
        </p:grpSpPr>
        <p:sp>
          <p:nvSpPr>
            <p:cNvPr id="8" name="Forma livre 7"/>
            <p:cNvSpPr/>
            <p:nvPr/>
          </p:nvSpPr>
          <p:spPr>
            <a:xfrm>
              <a:off x="4308247" y="2135328"/>
              <a:ext cx="1738618" cy="3523075"/>
            </a:xfrm>
            <a:custGeom>
              <a:avLst/>
              <a:gdLst>
                <a:gd name="connsiteX0" fmla="*/ 0 w 1338113"/>
                <a:gd name="connsiteY0" fmla="*/ 133811 h 4209331"/>
                <a:gd name="connsiteX1" fmla="*/ 133811 w 1338113"/>
                <a:gd name="connsiteY1" fmla="*/ 0 h 4209331"/>
                <a:gd name="connsiteX2" fmla="*/ 1204302 w 1338113"/>
                <a:gd name="connsiteY2" fmla="*/ 0 h 4209331"/>
                <a:gd name="connsiteX3" fmla="*/ 1338113 w 1338113"/>
                <a:gd name="connsiteY3" fmla="*/ 133811 h 4209331"/>
                <a:gd name="connsiteX4" fmla="*/ 1338113 w 1338113"/>
                <a:gd name="connsiteY4" fmla="*/ 4075520 h 4209331"/>
                <a:gd name="connsiteX5" fmla="*/ 1204302 w 1338113"/>
                <a:gd name="connsiteY5" fmla="*/ 4209331 h 4209331"/>
                <a:gd name="connsiteX6" fmla="*/ 133811 w 1338113"/>
                <a:gd name="connsiteY6" fmla="*/ 4209331 h 4209331"/>
                <a:gd name="connsiteX7" fmla="*/ 0 w 1338113"/>
                <a:gd name="connsiteY7" fmla="*/ 4075520 h 4209331"/>
                <a:gd name="connsiteX8" fmla="*/ 0 w 1338113"/>
                <a:gd name="connsiteY8" fmla="*/ 133811 h 420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8113" h="4209331">
                  <a:moveTo>
                    <a:pt x="0" y="133811"/>
                  </a:moveTo>
                  <a:cubicBezTo>
                    <a:pt x="0" y="59909"/>
                    <a:pt x="59909" y="0"/>
                    <a:pt x="133811" y="0"/>
                  </a:cubicBezTo>
                  <a:lnTo>
                    <a:pt x="1204302" y="0"/>
                  </a:lnTo>
                  <a:cubicBezTo>
                    <a:pt x="1278204" y="0"/>
                    <a:pt x="1338113" y="59909"/>
                    <a:pt x="1338113" y="133811"/>
                  </a:cubicBezTo>
                  <a:lnTo>
                    <a:pt x="1338113" y="4075520"/>
                  </a:lnTo>
                  <a:cubicBezTo>
                    <a:pt x="1338113" y="4149422"/>
                    <a:pt x="1278204" y="4209331"/>
                    <a:pt x="1204302" y="4209331"/>
                  </a:cubicBezTo>
                  <a:lnTo>
                    <a:pt x="133811" y="4209331"/>
                  </a:lnTo>
                  <a:cubicBezTo>
                    <a:pt x="59909" y="4209331"/>
                    <a:pt x="0" y="4149422"/>
                    <a:pt x="0" y="4075520"/>
                  </a:cubicBezTo>
                  <a:lnTo>
                    <a:pt x="0" y="1338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783300" rIns="99568" bIns="94143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endParaRPr lang="pt-BR" sz="1600" dirty="0"/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endParaRPr lang="pt-BR" sz="1600" dirty="0"/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pt-BR" sz="1600" dirty="0">
                  <a:solidFill>
                    <a:schemeClr val="bg2">
                      <a:lumMod val="50000"/>
                    </a:schemeClr>
                  </a:solidFill>
                </a:rPr>
                <a:t>Redefinir  </a:t>
              </a:r>
              <a:r>
                <a:rPr lang="pt-BR" sz="1600" b="1" dirty="0">
                  <a:solidFill>
                    <a:schemeClr val="bg2">
                      <a:lumMod val="50000"/>
                    </a:schemeClr>
                  </a:solidFill>
                </a:rPr>
                <a:t>RESPONSABILIDA-DES GESTORAS</a:t>
              </a:r>
              <a:r>
                <a:rPr lang="pt-BR" sz="1600" dirty="0">
                  <a:solidFill>
                    <a:schemeClr val="bg2">
                      <a:lumMod val="50000"/>
                    </a:schemeClr>
                  </a:solidFill>
                </a:rPr>
                <a:t>, aprimorando o pacto federativo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7971" y="2321189"/>
              <a:ext cx="1599169" cy="1386831"/>
            </a:xfrm>
            <a:prstGeom prst="ellipse">
              <a:avLst/>
            </a:prstGeom>
          </p:spPr>
        </p:pic>
      </p:grpSp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40728" y="2321189"/>
            <a:ext cx="1618318" cy="1335592"/>
          </a:xfrm>
          <a:prstGeom prst="ellipse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8210" y="2351351"/>
            <a:ext cx="1640246" cy="1356667"/>
          </a:xfrm>
          <a:prstGeom prst="ellipse">
            <a:avLst/>
          </a:prstGeom>
        </p:spPr>
      </p:pic>
      <p:sp>
        <p:nvSpPr>
          <p:cNvPr id="18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Desafios da Gestão em Vigilância em Saúde</a:t>
            </a:r>
          </a:p>
        </p:txBody>
      </p:sp>
    </p:spTree>
    <p:extLst>
      <p:ext uri="{BB962C8B-B14F-4D97-AF65-F5344CB8AC3E}">
        <p14:creationId xmlns:p14="http://schemas.microsoft.com/office/powerpoint/2010/main" xmlns="" val="198962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14838" r="12672" b="1653"/>
          <a:stretch>
            <a:fillRect/>
          </a:stretch>
        </p:blipFill>
        <p:spPr bwMode="auto">
          <a:xfrm>
            <a:off x="2279650" y="1341439"/>
            <a:ext cx="74104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7"/>
          <p:cNvSpPr txBox="1">
            <a:spLocks/>
          </p:cNvSpPr>
          <p:nvPr/>
        </p:nvSpPr>
        <p:spPr>
          <a:xfrm>
            <a:off x="2279650" y="2979739"/>
            <a:ext cx="7410450" cy="11699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chemeClr val="accent1">
                    <a:lumMod val="50000"/>
                  </a:schemeClr>
                </a:solidFill>
              </a:rPr>
              <a:t>A construção do debate para a 1ªCNVS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0703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8044" y="671286"/>
            <a:ext cx="10694633" cy="1143000"/>
          </a:xfrm>
        </p:spPr>
        <p:txBody>
          <a:bodyPr/>
          <a:lstStyle/>
          <a:p>
            <a:r>
              <a:rPr lang="pt-BR" sz="3600" dirty="0"/>
              <a:t>    Conferências Livres de Vigilância em Saúde da Anvisa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  </a:t>
            </a:r>
            <a:r>
              <a:rPr lang="pt-BR" sz="3600" dirty="0"/>
              <a:t>Sul e Sudeste - 07 de Junho/2017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091" t="36651"/>
          <a:stretch/>
        </p:blipFill>
        <p:spPr>
          <a:xfrm>
            <a:off x="2615595" y="1814286"/>
            <a:ext cx="6394222" cy="46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713723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638105"/>
            <a:ext cx="10972800" cy="1143000"/>
          </a:xfrm>
        </p:spPr>
        <p:txBody>
          <a:bodyPr/>
          <a:lstStyle/>
          <a:p>
            <a:r>
              <a:rPr lang="pt-BR" sz="3600" dirty="0">
                <a:solidFill>
                  <a:prstClr val="black"/>
                </a:solidFill>
              </a:rPr>
              <a:t>Conferências Livres de Vigilância em Saúde da Anvisa</a:t>
            </a:r>
            <a:r>
              <a:rPr lang="pt-BR" dirty="0">
                <a:solidFill>
                  <a:prstClr val="black"/>
                </a:solidFill>
              </a:rPr>
              <a:t/>
            </a:r>
            <a:br>
              <a:rPr lang="pt-BR" dirty="0">
                <a:solidFill>
                  <a:prstClr val="black"/>
                </a:solidFill>
              </a:rPr>
            </a:b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Norte e Nordeste - 13 de Junho/2017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118" t="32398" r="13152" b="20559"/>
          <a:stretch/>
        </p:blipFill>
        <p:spPr>
          <a:xfrm>
            <a:off x="1874762" y="1781105"/>
            <a:ext cx="7166877" cy="470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2667262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561900"/>
            <a:ext cx="10972800" cy="1143000"/>
          </a:xfrm>
        </p:spPr>
        <p:txBody>
          <a:bodyPr/>
          <a:lstStyle/>
          <a:p>
            <a:r>
              <a:rPr lang="pt-BR" sz="3600" dirty="0">
                <a:solidFill>
                  <a:prstClr val="black"/>
                </a:solidFill>
              </a:rPr>
              <a:t>Conferências Livres de Vigilância em Saúde da Anvisa</a:t>
            </a:r>
            <a:r>
              <a:rPr lang="pt-BR" dirty="0">
                <a:solidFill>
                  <a:prstClr val="black"/>
                </a:solidFill>
              </a:rPr>
              <a:t/>
            </a:r>
            <a:br>
              <a:rPr lang="pt-BR" dirty="0">
                <a:solidFill>
                  <a:prstClr val="black"/>
                </a:solidFill>
              </a:rPr>
            </a:br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</a:rPr>
              <a:t>Centro-Oeste e Norte - 27 de Junho/2017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98" t="21779" r="-240" b="3942"/>
          <a:stretch/>
        </p:blipFill>
        <p:spPr>
          <a:xfrm>
            <a:off x="2162025" y="1842374"/>
            <a:ext cx="6951284" cy="4725766"/>
          </a:xfrm>
        </p:spPr>
      </p:pic>
    </p:spTree>
    <p:extLst>
      <p:ext uri="{BB962C8B-B14F-4D97-AF65-F5344CB8AC3E}">
        <p14:creationId xmlns:p14="http://schemas.microsoft.com/office/powerpoint/2010/main" xmlns="" val="3189132442"/>
      </p:ext>
    </p:extLst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796624"/>
            <a:ext cx="7051337" cy="470456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6" r="6692" b="3966"/>
          <a:stretch/>
        </p:blipFill>
        <p:spPr>
          <a:xfrm>
            <a:off x="5110238" y="1796625"/>
            <a:ext cx="7081762" cy="47045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8901" y="534297"/>
            <a:ext cx="10443099" cy="1143000"/>
          </a:xfrm>
        </p:spPr>
        <p:txBody>
          <a:bodyPr/>
          <a:lstStyle/>
          <a:p>
            <a:r>
              <a:rPr lang="pt-BR" sz="3600" dirty="0"/>
              <a:t>Conferência Livre dos Trabalhadores e Trabalhadoras de Vigilância em Saúde de MG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>Agosto/2017</a:t>
            </a:r>
          </a:p>
        </p:txBody>
      </p:sp>
    </p:spTree>
    <p:extLst>
      <p:ext uri="{BB962C8B-B14F-4D97-AF65-F5344CB8AC3E}">
        <p14:creationId xmlns:p14="http://schemas.microsoft.com/office/powerpoint/2010/main" xmlns="" val="3854563827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>
            <a:extLst>
              <a:ext uri="{FF2B5EF4-FFF2-40B4-BE49-F238E27FC236}">
                <a16:creationId xmlns:a16="http://schemas.microsoft.com/office/drawing/2014/main" xmlns="" id="{7D4CCBC2-99E6-2F48-B2F6-F3776ABC3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57" b="17248"/>
          <a:stretch/>
        </p:blipFill>
        <p:spPr>
          <a:xfrm>
            <a:off x="-481110" y="-1"/>
            <a:ext cx="12673110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A02514-39DB-D44A-8A09-00C387E7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8">
            <a:extLst>
              <a:ext uri="{FF2B5EF4-FFF2-40B4-BE49-F238E27FC236}">
                <a16:creationId xmlns:a16="http://schemas.microsoft.com/office/drawing/2014/main" xmlns="" id="{73A58088-9F46-6446-9947-1333CD76F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61052"/>
            <a:ext cx="6111988" cy="3432024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xmlns="" id="{06AEE3FB-A17F-4A4F-8B24-4A660151F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6" t="19883" r="1569" b="-19883"/>
          <a:stretch/>
        </p:blipFill>
        <p:spPr>
          <a:xfrm>
            <a:off x="2868252" y="-52122"/>
            <a:ext cx="9323748" cy="56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61901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95888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SUBEIXO 1: O L</a:t>
            </a:r>
            <a:r>
              <a:rPr lang="pt-BR" sz="2400" b="1" dirty="0"/>
              <a:t>ugar da Vigilância em Saúde no SUS</a:t>
            </a:r>
            <a:endParaRPr lang="pt-BR" altLang="pt-BR" sz="2400" b="1" dirty="0">
              <a:ea typeface="Arial" charset="0"/>
              <a:cs typeface="Arial" charset="0"/>
            </a:endParaRP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382588" y="2055813"/>
            <a:ext cx="4930076" cy="40957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b="1" dirty="0"/>
              <a:t>Integralidade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b="1" dirty="0"/>
              <a:t>Modelo de Atenção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b="1" dirty="0"/>
              <a:t>Garantia de Acesso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b="1" dirty="0" err="1"/>
              <a:t>Territorialização</a:t>
            </a:r>
            <a:endParaRPr lang="pt-B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pt-BR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pt-BR" sz="2400" b="1" dirty="0"/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4055428" y="3040317"/>
            <a:ext cx="7639748" cy="18700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/>
            <a:r>
              <a:rPr lang="pt-BR" sz="2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a Vigilância Sanitária pode contribuir com a </a:t>
            </a:r>
            <a:r>
              <a:rPr lang="pt-BR" sz="2600" b="1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garantia do acesso</a:t>
            </a:r>
            <a:r>
              <a:rPr lang="pt-BR" sz="2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população à produtos e serviços com segurança e qualidade, de forma articulada às demais ações de Vigilância em Saúde?</a:t>
            </a:r>
            <a:endParaRPr lang="pt-BR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94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607257"/>
            <a:ext cx="10972800" cy="1143000"/>
          </a:xfrm>
        </p:spPr>
        <p:txBody>
          <a:bodyPr/>
          <a:lstStyle/>
          <a:p>
            <a:r>
              <a:rPr lang="pt-BR" sz="3600" dirty="0"/>
              <a:t>Conferências Livres de Vigilância em Saúde da Anvisa: Reflexões e Propostas do SNVS ao </a:t>
            </a:r>
            <a:r>
              <a:rPr lang="pt-BR" sz="3600" dirty="0" err="1"/>
              <a:t>Subeixo</a:t>
            </a:r>
            <a:r>
              <a:rPr lang="pt-BR" sz="3600" dirty="0"/>
              <a:t> 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 compreensão de que as vigilâncias em saúde atuam de forma </a:t>
            </a: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fragmentada e desarticulada</a:t>
            </a: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estabelece o desafio de compreender e enfrentar as dificuldades de </a:t>
            </a:r>
            <a:r>
              <a:rPr lang="pt-BR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planejamento e estruturação de ações</a:t>
            </a: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proteção e promoção a saúde.”</a:t>
            </a:r>
            <a:endParaRPr lang="pt-B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pt-B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(...) “a articulação ocorre em momentos de emergência de saúde pública, mas não permanece no cotidiano e rotina de ações.” </a:t>
            </a:r>
          </a:p>
        </p:txBody>
      </p:sp>
    </p:spTree>
    <p:extLst>
      <p:ext uri="{BB962C8B-B14F-4D97-AF65-F5344CB8AC3E}">
        <p14:creationId xmlns:p14="http://schemas.microsoft.com/office/powerpoint/2010/main" xmlns="" val="1955551635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2588" y="2005709"/>
            <a:ext cx="11441112" cy="40957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/>
              <a:t>Antecedentes e cenário atual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Construção do campo da vigilância em saúde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Contexto regulatório e a vigilância sanitária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Desafios para a vigilância sanitária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/>
              <a:t>1ª Conferência Nacional de Vigilância em Saúde (1ª CNVS)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Construção do debate para a 1ª CNVS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 err="1"/>
              <a:t>Subeixos</a:t>
            </a:r>
            <a:r>
              <a:rPr lang="pt-BR" sz="2000" dirty="0"/>
              <a:t> Temáticos da 1ª CNVS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Propostas da Anvisa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000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000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000" dirty="0"/>
          </a:p>
          <a:p>
            <a:pPr marL="914400" lvl="1" indent="-45720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AutoNum type="arabicParenR" startAt="3"/>
              <a:defRPr/>
            </a:pPr>
            <a:endParaRPr lang="pt-BR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000" dirty="0"/>
          </a:p>
        </p:txBody>
      </p:sp>
      <p:sp>
        <p:nvSpPr>
          <p:cNvPr id="10245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xmlns="" val="25638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625877"/>
            <a:ext cx="10972800" cy="1143000"/>
          </a:xfrm>
        </p:spPr>
        <p:txBody>
          <a:bodyPr/>
          <a:lstStyle/>
          <a:p>
            <a:r>
              <a:rPr lang="pt-BR" sz="3600" dirty="0"/>
              <a:t>Conferências Livres de Vigilância em Saúde da Anvisa: Reflexões e Propostas do SNVS ao </a:t>
            </a:r>
            <a:r>
              <a:rPr lang="pt-BR" sz="3600" dirty="0" err="1"/>
              <a:t>Subeixo</a:t>
            </a:r>
            <a:r>
              <a:rPr lang="pt-BR" sz="3600" dirty="0"/>
              <a:t> 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8575" y="1768877"/>
            <a:ext cx="11333825" cy="4525963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25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pt-BR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normas que orientam a ação das vigilâncias devem ser elaboradas de forma </a:t>
            </a:r>
            <a:r>
              <a:rPr lang="pt-BR" sz="2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articulada e planejadas</a:t>
            </a:r>
            <a:r>
              <a:rPr lang="pt-BR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partir da análise da situação de saúde, da epidemiologia e do território. Dessa forma, a execução e o monitoramento de ações obterão êxito e serão reconhecidos pela sociedade.”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2600" i="1" dirty="0"/>
              <a:t>“As normas e instrumentos de tecnologias de intervenção devem ter como finalidade desburocratizar ações, </a:t>
            </a:r>
            <a:r>
              <a:rPr lang="pt-BR" sz="2600" b="1" i="1" dirty="0"/>
              <a:t>orientadas sempre pelo risco e pela racionalidade</a:t>
            </a:r>
            <a:r>
              <a:rPr lang="pt-BR" sz="2600" i="1" dirty="0"/>
              <a:t>, de forma a promover a garantia do acesso.”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88165809"/>
      </p:ext>
    </p:extLst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577018"/>
            <a:ext cx="10972800" cy="1143000"/>
          </a:xfrm>
        </p:spPr>
        <p:txBody>
          <a:bodyPr/>
          <a:lstStyle/>
          <a:p>
            <a:r>
              <a:rPr lang="pt-BR" sz="3600" dirty="0"/>
              <a:t>Conferências Livres de Vigilância em Saúde da Anvisa: Reflexões e Propostas do SNVS ao </a:t>
            </a:r>
            <a:r>
              <a:rPr lang="pt-BR" sz="3600" dirty="0" err="1"/>
              <a:t>Subeixo</a:t>
            </a:r>
            <a:r>
              <a:rPr lang="pt-BR" sz="3600" dirty="0"/>
              <a:t> 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2290439"/>
            <a:ext cx="10972800" cy="3835725"/>
          </a:xfrm>
        </p:spPr>
        <p:txBody>
          <a:bodyPr/>
          <a:lstStyle/>
          <a:p>
            <a:pPr indent="450215" algn="just">
              <a:lnSpc>
                <a:spcPct val="150000"/>
              </a:lnSpc>
            </a:pPr>
            <a:r>
              <a:rPr lang="pt-BR" i="1" dirty="0">
                <a:cs typeface="Calibri" panose="020F0502020204030204" pitchFamily="34" charset="0"/>
              </a:rPr>
              <a:t>“Constituir processos de vigilância participativa em Segurança do Paciente; em Segurança do Trabalhador e na construção de instrumentos de vigilância para produtos e serviços. Isso permitiria à sociedade uma </a:t>
            </a:r>
            <a:r>
              <a:rPr lang="pt-BR" b="1" i="1" dirty="0">
                <a:cs typeface="Calibri" panose="020F0502020204030204" pitchFamily="34" charset="0"/>
              </a:rPr>
              <a:t>participação mais efetiva</a:t>
            </a:r>
            <a:r>
              <a:rPr lang="pt-BR" i="1" dirty="0">
                <a:cs typeface="Calibri" panose="020F0502020204030204" pitchFamily="34" charset="0"/>
              </a:rPr>
              <a:t> nas ações da Visa articuladas com os interesses da sociedade.”</a:t>
            </a:r>
            <a:endParaRPr lang="pt-BR" i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67230281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2588" y="1930553"/>
            <a:ext cx="6406519" cy="40957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4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4400" b="1" dirty="0"/>
              <a:t>Qual Política Nacional 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4400" b="1" dirty="0"/>
              <a:t>Vigilância em Saúde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4400" b="1" dirty="0"/>
              <a:t>nós queremos? </a:t>
            </a:r>
          </a:p>
        </p:txBody>
      </p:sp>
      <p:sp>
        <p:nvSpPr>
          <p:cNvPr id="10243" name="Retângulo 5"/>
          <p:cNvSpPr>
            <a:spLocks noChangeArrowheads="1"/>
          </p:cNvSpPr>
          <p:nvPr/>
        </p:nvSpPr>
        <p:spPr bwMode="auto">
          <a:xfrm>
            <a:off x="719138" y="6524625"/>
            <a:ext cx="1142523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endParaRPr lang="en-US" altLang="pt-BR" sz="1400" baseline="30000">
              <a:solidFill>
                <a:schemeClr val="tx2"/>
              </a:solidFill>
            </a:endParaRPr>
          </a:p>
          <a:p>
            <a:pPr algn="r"/>
            <a:endParaRPr lang="pt-BR" altLang="pt-BR" sz="1400" i="1">
              <a:solidFill>
                <a:schemeClr val="tx2"/>
              </a:solidFill>
            </a:endParaRPr>
          </a:p>
        </p:txBody>
      </p:sp>
      <p:sp>
        <p:nvSpPr>
          <p:cNvPr id="10245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A construção do debate para a 1ªCNVS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9002" y="1868080"/>
            <a:ext cx="4974329" cy="49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92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725714"/>
            <a:ext cx="10972800" cy="691924"/>
          </a:xfrm>
        </p:spPr>
        <p:txBody>
          <a:bodyPr/>
          <a:lstStyle/>
          <a:p>
            <a:pPr algn="ctr"/>
            <a:r>
              <a:rPr lang="pt-BR" dirty="0"/>
              <a:t>Propostas da Anvisa para a 1ª CNVS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Coordenação do SNVS </a:t>
            </a:r>
          </a:p>
          <a:p>
            <a:endParaRPr lang="pt-BR" dirty="0"/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Definição das responsabilidades gestoras das três esferas de governo, por meio de mecanismos de articulação, coordenação e execução das ações de vigilância sanitária, de maneira integrada e consoante aos princípios do SUS, visando à consolidação do SNVS</a:t>
            </a:r>
            <a:endParaRPr lang="pt-BR" altLang="pt-BR" sz="3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43537160"/>
      </p:ext>
    </p:extLst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804387"/>
            <a:ext cx="10972800" cy="4525963"/>
          </a:xfrm>
        </p:spPr>
        <p:txBody>
          <a:bodyPr/>
          <a:lstStyle/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Articulação entre as Vigilâncias em Saúde</a:t>
            </a:r>
          </a:p>
          <a:p>
            <a:endParaRPr lang="pt-BR" dirty="0"/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Articulação entre as distintas vigilâncias que compõem o processo de trabalho de Vigilância em Saúde, com planejamento conjunto das ações prioritárias, baseado nos problemas de saúde e demais dados do território e incidindo nos instrumentos de planejamento de governo (PPA, LDO e LOA) e de planejamento em saúde (PS, PAS).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EA80C7F4-2FBC-2549-B643-10CBF711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76D020A-9743-0946-B178-14CBA06F49BC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86575777"/>
      </p:ext>
    </p:extLst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Território</a:t>
            </a:r>
          </a:p>
          <a:p>
            <a:endParaRPr lang="pt-BR" dirty="0"/>
          </a:p>
          <a:p>
            <a:pPr marL="0" lvl="0" indent="0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Organização de práticas e processos de trabalho para articulação das ações de vigilância e da assistência no reconhecimento dos territórios de saúde para o ordenamento de ações que dialoguem com as realidades locais.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BCF646D7-6620-EC4F-9B92-CF1DF8B9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EF6F97D9-5266-294C-BB80-BEEF7A8D17AE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15964923"/>
      </p:ext>
    </p:extLst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Informação para a Gestão</a:t>
            </a:r>
          </a:p>
          <a:p>
            <a:endParaRPr lang="pt-BR" dirty="0"/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Definição de conjunto mínimo de dados compartilhados das ações de Vigilância Sanitária de cada ente do SNVS e disponibilização de ferramentas de análise no nível nacional, de forma a garantir a unidade, a uniformização da informação e a coordenação do Sistema.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1FDF3073-E4D7-2047-AD2B-8C033251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4D4C341-8076-A044-80BE-F50AFB3590A2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87877665"/>
      </p:ext>
    </p:extLst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Gestão do Trabalho e Educação em Saúde</a:t>
            </a:r>
          </a:p>
          <a:p>
            <a:endParaRPr lang="pt-BR" dirty="0"/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Formação de competências e desenvolvimento profissional, com inserção de conhecimentos das vigilâncias na graduação, pós-graduação e nos processos de educação permanente, com vistas à interdisciplinaridade de práticas.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CCD2CC3C-3EAF-1547-83CC-B751FDD5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C9C8BD1-C658-CA4D-A07D-7E5C1C4738AE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75177650"/>
      </p:ext>
    </p:extLst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Financiamento</a:t>
            </a:r>
          </a:p>
          <a:p>
            <a:endParaRPr lang="pt-BR" dirty="0"/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Criação de novas fontes de receita para garantir o financiamento público do Sistema Único de Saúde (SUS), assegurando a garantia da qualidade da Atenção à Saúde e das ações de Vigilância em Saúde.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5CF3084D-AE40-724C-A57C-DB8A7E2F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0927DEF-5796-854D-BF77-5B5130CB34E0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39302374"/>
      </p:ext>
    </p:extLst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Laboratórios de Saúde Pública</a:t>
            </a:r>
          </a:p>
          <a:p>
            <a:pPr algn="just"/>
            <a:endParaRPr lang="pt-BR" dirty="0"/>
          </a:p>
          <a:p>
            <a:pPr marL="0" lvl="0" indent="0" algn="just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Fortalecimento da Rede Nacional de Laboratórios de Vigilância Sanitária, sob responsabilidade pública, com garantia de financiamento para as ações de suporte à regulação realizadas com qualidade e segurança.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57639C61-14FE-DC42-A256-8888F156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FEBC8B5-8ADA-4040-9796-D4E4B3FA2AD2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43738528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14838" r="12672" b="1653"/>
          <a:stretch>
            <a:fillRect/>
          </a:stretch>
        </p:blipFill>
        <p:spPr bwMode="auto">
          <a:xfrm>
            <a:off x="2279650" y="1341439"/>
            <a:ext cx="74104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7"/>
          <p:cNvSpPr txBox="1">
            <a:spLocks/>
          </p:cNvSpPr>
          <p:nvPr/>
        </p:nvSpPr>
        <p:spPr>
          <a:xfrm>
            <a:off x="2279650" y="2979739"/>
            <a:ext cx="7410450" cy="11699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chemeClr val="accent1">
                    <a:lumMod val="50000"/>
                  </a:schemeClr>
                </a:solidFill>
              </a:rPr>
              <a:t>Vigilância em Saúde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5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Controle Social e Relação com a Sociedade</a:t>
            </a:r>
          </a:p>
          <a:p>
            <a:endParaRPr lang="pt-BR" dirty="0"/>
          </a:p>
          <a:p>
            <a:pPr marL="0" lvl="0" indent="0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Criação de Instâncias </a:t>
            </a:r>
            <a:r>
              <a:rPr lang="pt-BR" altLang="pt-BR" sz="3200" b="1" i="1" dirty="0" err="1">
                <a:solidFill>
                  <a:prstClr val="black"/>
                </a:solidFill>
                <a:latin typeface="Calibri" panose="020F0502020204030204" pitchFamily="34" charset="0"/>
              </a:rPr>
              <a:t>Intersetoriais</a:t>
            </a: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 de Vigilância em Saúde nos Conselhos de Saúde municipais, estaduais e nacional, de acordo com Resoluções do Conselho Nacional de Saúde (CNS), e promoção do planejamento participativo em Vigilância em Saúde para envolvimento da sociedade civil organizada na definição de temas e ações prioritárias para atuação.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F2E27A2C-0D25-C845-BBCF-92041223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DAD8B01-4C13-CC4A-9B74-A2F374313AEF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770532106"/>
      </p:ext>
    </p:extLst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271727"/>
            <a:ext cx="10972800" cy="4525963"/>
          </a:xfrm>
        </p:spPr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Informação e Educação Sanitária</a:t>
            </a:r>
          </a:p>
          <a:p>
            <a:endParaRPr lang="pt-BR" dirty="0"/>
          </a:p>
          <a:p>
            <a:pPr marL="0" lvl="0" indent="0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Ampliação da visibilidade do papel do Sistema Nacional de Vigilância Sanitária, em especial da Anvisa, junto à sociedade, a partir da identificação das ações de proteção e promoção à saúde da população, mediante a intervenção nos riscos decorrentes da produção e do uso de produtos e serviços sujeitos à vigilância sanitária, em ação coordenada e integrada no âmbito do SUS.</a:t>
            </a: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44C933FF-1FD5-2F40-B715-77BAAF08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811C938D-F568-534F-9D80-DD1ED6844C34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18890856"/>
      </p:ext>
    </p:extLst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Coordenação do SNVS </a:t>
            </a:r>
          </a:p>
          <a:p>
            <a:endParaRPr lang="pt-BR" dirty="0"/>
          </a:p>
          <a:p>
            <a:pPr marL="0" lvl="0" indent="0" eaLnBrk="1" hangingPunct="1">
              <a:lnSpc>
                <a:spcPts val="4000"/>
              </a:lnSpc>
              <a:spcBef>
                <a:spcPct val="0"/>
              </a:spcBef>
            </a:pPr>
            <a:r>
              <a:rPr lang="pt-BR" altLang="pt-BR" sz="3200" b="1" i="1" dirty="0">
                <a:solidFill>
                  <a:prstClr val="black"/>
                </a:solidFill>
                <a:latin typeface="Calibri" panose="020F0502020204030204" pitchFamily="34" charset="0"/>
              </a:rPr>
              <a:t>Definição das responsabilidades gestoras das três esferas de governo, por meio de mecanismos de articulação, coordenação e execução das ações de vigilância sanitária, de maneira integrada e consoante aos princípios do SUS, visando à consolidação do SNVS</a:t>
            </a:r>
            <a:endParaRPr lang="pt-BR" altLang="pt-BR" sz="3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8E417CFD-5B84-CD4A-BF8F-520C781A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F08FB578-8A60-204B-8727-77F00A73C835}"/>
              </a:ext>
            </a:extLst>
          </p:cNvPr>
          <p:cNvSpPr txBox="1">
            <a:spLocks/>
          </p:cNvSpPr>
          <p:nvPr/>
        </p:nvSpPr>
        <p:spPr>
          <a:xfrm>
            <a:off x="609600" y="725714"/>
            <a:ext cx="10972800" cy="69192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/>
              <a:t>Propostas da Anvisa para a 1ª CNVS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27067894"/>
      </p:ext>
    </p:extLst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6200" y="5780088"/>
            <a:ext cx="12268200" cy="1143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u="sng" dirty="0">
                <a:solidFill>
                  <a:schemeClr val="accent1">
                    <a:lumMod val="75000"/>
                  </a:schemeClr>
                </a:solidFill>
              </a:rPr>
              <a:t>portal.anvisa.gov.br/</a:t>
            </a:r>
            <a:r>
              <a:rPr lang="pt-BR" u="sng" dirty="0" err="1">
                <a:solidFill>
                  <a:schemeClr val="accent1">
                    <a:lumMod val="75000"/>
                  </a:schemeClr>
                </a:solidFill>
              </a:rPr>
              <a:t>cnvs</a:t>
            </a:r>
            <a:r>
              <a:rPr lang="pt-BR" u="sng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t-BR" u="sng" dirty="0">
                <a:solidFill>
                  <a:schemeClr val="accent1">
                    <a:lumMod val="75000"/>
                  </a:schemeClr>
                </a:solidFill>
              </a:rPr>
            </a:br>
            <a:endParaRPr lang="pt-BR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Portal da Anvisa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/>
          <a:srcRect l="17604" t="6286" r="18541" b="23921"/>
          <a:stretch/>
        </p:blipFill>
        <p:spPr>
          <a:xfrm>
            <a:off x="0" y="14330"/>
            <a:ext cx="12192000" cy="58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632303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76978" y="0"/>
            <a:ext cx="6096000" cy="62724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800" dirty="0">
                <a:solidFill>
                  <a:srgbClr val="007474"/>
                </a:solidFill>
                <a:latin typeface="Arial" panose="020B0604020202020204" pitchFamily="34" charset="0"/>
              </a:rPr>
              <a:t/>
            </a:r>
            <a:br>
              <a:rPr lang="pt-BR" altLang="pt-BR" sz="2800" dirty="0">
                <a:solidFill>
                  <a:srgbClr val="007474"/>
                </a:solidFill>
                <a:latin typeface="Arial" panose="020B0604020202020204" pitchFamily="34" charset="0"/>
              </a:rPr>
            </a:br>
            <a:endParaRPr lang="pt-BR" altLang="pt-BR" sz="2800" dirty="0">
              <a:solidFill>
                <a:srgbClr val="007474"/>
              </a:solidFill>
              <a:latin typeface="Arial" panose="020B0604020202020204" pitchFamily="34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2800" dirty="0">
              <a:solidFill>
                <a:srgbClr val="007474"/>
              </a:solidFill>
              <a:latin typeface="Arial" panose="020B0604020202020204" pitchFamily="34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6600" b="1" baseline="30000" dirty="0">
                <a:latin typeface="+mn-lt"/>
              </a:rPr>
              <a:t>Obrigado!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6600" b="1" baseline="30000" dirty="0">
              <a:latin typeface="+mn-lt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4400" b="1" u="sng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  <a:hlinkClick r:id="rId2"/>
              </a:rPr>
              <a:t>gt1cnvs@anvisa.gov.br</a:t>
            </a:r>
            <a:endParaRPr lang="pt-BR" altLang="pt-BR" sz="4400" b="1" u="sng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sz="4400" b="1" u="sng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800" baseline="30000" dirty="0">
                <a:latin typeface="+mn-lt"/>
              </a:rPr>
              <a:t>www.anvisa.gov.br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800" baseline="30000" dirty="0">
                <a:latin typeface="+mn-lt"/>
              </a:rPr>
              <a:t>www.twitter.com/anvisa_oficial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800" baseline="30000" dirty="0">
                <a:latin typeface="+mn-lt"/>
              </a:rPr>
              <a:t>Anvisa Atende: 0800-642-9782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800" baseline="30000" dirty="0">
                <a:latin typeface="+mn-lt"/>
              </a:rPr>
              <a:t>ouvidoria@anvisa.gov.br</a:t>
            </a:r>
            <a:endParaRPr lang="pt-BR" altLang="pt-BR" sz="2800" dirty="0">
              <a:solidFill>
                <a:srgbClr val="007474"/>
              </a:solidFill>
              <a:latin typeface="Arial" panose="020B0604020202020204" pitchFamily="34" charset="0"/>
            </a:endParaRPr>
          </a:p>
        </p:txBody>
      </p:sp>
      <p:pic>
        <p:nvPicPr>
          <p:cNvPr id="2560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188" y="6000750"/>
            <a:ext cx="374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tângulo 5"/>
          <p:cNvSpPr>
            <a:spLocks noChangeArrowheads="1"/>
          </p:cNvSpPr>
          <p:nvPr/>
        </p:nvSpPr>
        <p:spPr bwMode="auto">
          <a:xfrm>
            <a:off x="719138" y="6524625"/>
            <a:ext cx="1142523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endParaRPr lang="en-US" altLang="pt-BR" sz="1400" baseline="30000">
              <a:solidFill>
                <a:schemeClr val="tx2"/>
              </a:solidFill>
            </a:endParaRPr>
          </a:p>
          <a:p>
            <a:pPr algn="r"/>
            <a:endParaRPr lang="pt-BR" altLang="pt-BR" sz="1400" i="1">
              <a:solidFill>
                <a:schemeClr val="tx2"/>
              </a:solidFill>
            </a:endParaRPr>
          </a:p>
        </p:txBody>
      </p:sp>
      <p:sp>
        <p:nvSpPr>
          <p:cNvPr id="10245" name="CaixaDeTexto 24"/>
          <p:cNvSpPr txBox="1">
            <a:spLocks noChangeArrowheads="1"/>
          </p:cNvSpPr>
          <p:nvPr/>
        </p:nvSpPr>
        <p:spPr bwMode="auto">
          <a:xfrm>
            <a:off x="1483113" y="1930400"/>
            <a:ext cx="92220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ea typeface="Arial" charset="0"/>
                <a:cs typeface="Arial" charset="0"/>
              </a:rPr>
              <a:t>SISTEMA NACIONAL DE VIGILÂNCIA EM SAÚDE (PRT. 1.378/2013) 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xmlns="" val="1028215849"/>
              </p:ext>
            </p:extLst>
          </p:nvPr>
        </p:nvGraphicFramePr>
        <p:xfrm>
          <a:off x="1422442" y="2475780"/>
          <a:ext cx="9360576" cy="37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Construção do campo da vigilância em saúde</a:t>
            </a:r>
          </a:p>
        </p:txBody>
      </p:sp>
    </p:spTree>
    <p:extLst>
      <p:ext uri="{BB962C8B-B14F-4D97-AF65-F5344CB8AC3E}">
        <p14:creationId xmlns:p14="http://schemas.microsoft.com/office/powerpoint/2010/main" xmlns="" val="172707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14838" r="12672" b="1653"/>
          <a:stretch>
            <a:fillRect/>
          </a:stretch>
        </p:blipFill>
        <p:spPr bwMode="auto">
          <a:xfrm>
            <a:off x="2279650" y="1341439"/>
            <a:ext cx="74104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7"/>
          <p:cNvSpPr txBox="1">
            <a:spLocks/>
          </p:cNvSpPr>
          <p:nvPr/>
        </p:nvSpPr>
        <p:spPr>
          <a:xfrm>
            <a:off x="2279650" y="2979739"/>
            <a:ext cx="7410450" cy="11699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chemeClr val="accent1">
                    <a:lumMod val="50000"/>
                  </a:schemeClr>
                </a:solidFill>
              </a:rPr>
              <a:t>Vigilância Sanitária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69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2588" y="2055813"/>
            <a:ext cx="11441112" cy="40957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dirty="0"/>
              <a:t>A partir da década de 1970 ocorreu a </a:t>
            </a:r>
            <a:r>
              <a:rPr lang="pt-BR" sz="2400" b="1" dirty="0"/>
              <a:t>modificação da terminologia </a:t>
            </a:r>
            <a:r>
              <a:rPr lang="pt-BR" sz="2400" dirty="0"/>
              <a:t>“fiscalização” para “vigilância”, quando houve grande produção de normas federais que perduram até hoje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dirty="0"/>
              <a:t>Após intensos debates e crises na década de 1980, a vigilância sanitária de hoje se encontra organizada nas três esferas de governo </a:t>
            </a:r>
            <a:r>
              <a:rPr lang="pt-BR" sz="2400" b="1" dirty="0"/>
              <a:t>de forma bastante diversa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pt-BR" sz="2400" dirty="0"/>
              <a:t>A partir da criação da Anvisa e das definições do MS para a vigilância em saúde, os Estados e Municípios passaram a organizar suas vigilâncias em </a:t>
            </a:r>
            <a:r>
              <a:rPr lang="pt-BR" sz="2400" b="1" dirty="0"/>
              <a:t>estruturas específicas ou articuladas</a:t>
            </a:r>
            <a:r>
              <a:rPr lang="pt-BR" sz="2400" dirty="0"/>
              <a:t>, para cuidar de todas as áreas alcançadas por seus serviços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pt-BR" sz="2400" dirty="0"/>
          </a:p>
        </p:txBody>
      </p:sp>
      <p:sp>
        <p:nvSpPr>
          <p:cNvPr id="10243" name="Retângulo 5"/>
          <p:cNvSpPr>
            <a:spLocks noChangeArrowheads="1"/>
          </p:cNvSpPr>
          <p:nvPr/>
        </p:nvSpPr>
        <p:spPr bwMode="auto">
          <a:xfrm>
            <a:off x="719138" y="6524625"/>
            <a:ext cx="1142523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endParaRPr lang="en-US" altLang="pt-BR" sz="1400" baseline="30000">
              <a:solidFill>
                <a:schemeClr val="tx2"/>
              </a:solidFill>
            </a:endParaRPr>
          </a:p>
          <a:p>
            <a:pPr algn="r"/>
            <a:endParaRPr lang="pt-BR" altLang="pt-BR" sz="1400" i="1">
              <a:solidFill>
                <a:schemeClr val="tx2"/>
              </a:solidFill>
            </a:endParaRPr>
          </a:p>
        </p:txBody>
      </p:sp>
      <p:sp>
        <p:nvSpPr>
          <p:cNvPr id="10245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Contexto regulatório e a vigilância sanitária </a:t>
            </a:r>
          </a:p>
        </p:txBody>
      </p:sp>
    </p:spTree>
    <p:extLst>
      <p:ext uri="{BB962C8B-B14F-4D97-AF65-F5344CB8AC3E}">
        <p14:creationId xmlns:p14="http://schemas.microsoft.com/office/powerpoint/2010/main" xmlns="" val="3987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tângulo 5"/>
          <p:cNvSpPr>
            <a:spLocks noChangeArrowheads="1"/>
          </p:cNvSpPr>
          <p:nvPr/>
        </p:nvSpPr>
        <p:spPr bwMode="auto">
          <a:xfrm>
            <a:off x="719138" y="6524625"/>
            <a:ext cx="1142523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endParaRPr lang="en-US" altLang="pt-BR" sz="1400" baseline="30000">
              <a:solidFill>
                <a:schemeClr val="tx2"/>
              </a:solidFill>
            </a:endParaRPr>
          </a:p>
          <a:p>
            <a:pPr algn="r"/>
            <a:endParaRPr lang="pt-BR" altLang="pt-BR" sz="1400" i="1">
              <a:solidFill>
                <a:schemeClr val="tx2"/>
              </a:solidFill>
            </a:endParaRPr>
          </a:p>
        </p:txBody>
      </p:sp>
      <p:sp>
        <p:nvSpPr>
          <p:cNvPr id="10245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Contexto regulatório e a vigilância sanitária </a:t>
            </a:r>
          </a:p>
        </p:txBody>
      </p:sp>
      <p:grpSp>
        <p:nvGrpSpPr>
          <p:cNvPr id="7" name="Grupo 3"/>
          <p:cNvGrpSpPr>
            <a:grpSpLocks/>
          </p:cNvGrpSpPr>
          <p:nvPr/>
        </p:nvGrpSpPr>
        <p:grpSpPr bwMode="auto">
          <a:xfrm>
            <a:off x="2017713" y="2022475"/>
            <a:ext cx="8039100" cy="3608388"/>
            <a:chOff x="885631" y="1767597"/>
            <a:chExt cx="5676656" cy="3607667"/>
          </a:xfrm>
        </p:grpSpPr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885631" y="3713483"/>
              <a:ext cx="2320434" cy="1661781"/>
            </a:xfrm>
            <a:prstGeom prst="rightArrow">
              <a:avLst>
                <a:gd name="adj1" fmla="val 50000"/>
                <a:gd name="adj2" fmla="val 50551"/>
              </a:avLst>
            </a:prstGeom>
            <a:gradFill rotWithShape="1">
              <a:gsLst>
                <a:gs pos="0">
                  <a:schemeClr val="tx2">
                    <a:gamma/>
                    <a:shade val="46275"/>
                    <a:invGamma/>
                    <a:alpha val="50000"/>
                  </a:schemeClr>
                </a:gs>
                <a:gs pos="100000">
                  <a:schemeClr val="tx2">
                    <a:alpha val="50000"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PROTEGER A SAÚDE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 DA POPULAÇÃO</a:t>
              </a: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928228" y="1767597"/>
              <a:ext cx="2321555" cy="1661781"/>
            </a:xfrm>
            <a:prstGeom prst="rightArrow">
              <a:avLst>
                <a:gd name="adj1" fmla="val 50000"/>
                <a:gd name="adj2" fmla="val 50551"/>
              </a:avLst>
            </a:prstGeom>
            <a:gradFill rotWithShape="1">
              <a:gsLst>
                <a:gs pos="0">
                  <a:schemeClr val="tx2">
                    <a:gamma/>
                    <a:shade val="46275"/>
                    <a:invGamma/>
                    <a:alpha val="50000"/>
                  </a:schemeClr>
                </a:gs>
                <a:gs pos="100000">
                  <a:schemeClr val="tx2">
                    <a:alpha val="50000"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    PROMOVER A SAÚDE 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DA POPULAÇÃO</a:t>
              </a:r>
            </a:p>
          </p:txBody>
        </p:sp>
        <p:sp>
          <p:nvSpPr>
            <p:cNvPr id="10" name="Retângulo de cantos arredondados 11"/>
            <p:cNvSpPr/>
            <p:nvPr/>
          </p:nvSpPr>
          <p:spPr>
            <a:xfrm>
              <a:off x="3551328" y="3894422"/>
              <a:ext cx="2998628" cy="1296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Minimizar riscos à saúde decorrentes da produção e do consumo de bens e serviços</a:t>
              </a:r>
            </a:p>
          </p:txBody>
        </p:sp>
        <p:sp>
          <p:nvSpPr>
            <p:cNvPr id="11" name="Retângulo de cantos arredondados 12"/>
            <p:cNvSpPr/>
            <p:nvPr/>
          </p:nvSpPr>
          <p:spPr>
            <a:xfrm>
              <a:off x="3563658" y="1950124"/>
              <a:ext cx="2998629" cy="12951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Ampliar o acesso a bens e serviços que melhorem a saúde e a qualidade de vida da população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53537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0551" y="1962974"/>
            <a:ext cx="7656391" cy="43132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Acelerada inovação de tecnologias em saúde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Cenário mundial:</a:t>
            </a:r>
          </a:p>
          <a:p>
            <a:pPr marL="715963" lvl="4" indent="-3540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000" dirty="0"/>
              <a:t>Convergência regulatória</a:t>
            </a:r>
          </a:p>
          <a:p>
            <a:pPr marL="715963" lvl="4" indent="-3540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000" dirty="0"/>
              <a:t>Harmonização de práticas</a:t>
            </a:r>
          </a:p>
          <a:p>
            <a:pPr marL="715963" lvl="4" indent="-3540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000" dirty="0"/>
              <a:t>Compartilhamento de informações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Cenário nacional: evolução da  legislação e novas tecnologias demanda rever processos, práticas e normas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80000"/>
              <a:buFont typeface="Arial" charset="0"/>
              <a:buChar char="•"/>
              <a:defRPr/>
            </a:pPr>
            <a:r>
              <a:rPr lang="pt-BR" sz="2400" dirty="0"/>
              <a:t>Sistema federativo exige permanente concertação entre as esferas de governo</a:t>
            </a:r>
          </a:p>
          <a:p>
            <a:pPr marL="137160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pt-BR" sz="2200" dirty="0"/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</a:pPr>
            <a:endParaRPr lang="pt-BR" sz="2200" dirty="0"/>
          </a:p>
        </p:txBody>
      </p:sp>
      <p:cxnSp>
        <p:nvCxnSpPr>
          <p:cNvPr id="17" name="Conector reto 16"/>
          <p:cNvCxnSpPr/>
          <p:nvPr/>
        </p:nvCxnSpPr>
        <p:spPr>
          <a:xfrm flipV="1">
            <a:off x="7966942" y="1828800"/>
            <a:ext cx="0" cy="4513642"/>
          </a:xfrm>
          <a:prstGeom prst="line">
            <a:avLst/>
          </a:prstGeom>
          <a:ln w="38100">
            <a:solidFill>
              <a:schemeClr val="tx1">
                <a:alpha val="21000"/>
              </a:schemeClr>
            </a:solidFill>
            <a:prstDash val="sysDot"/>
          </a:ln>
          <a:effectLst>
            <a:outerShdw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14" t="20626" r="32255" b="23309"/>
          <a:stretch/>
        </p:blipFill>
        <p:spPr bwMode="auto">
          <a:xfrm>
            <a:off x="8081775" y="1935104"/>
            <a:ext cx="4115644" cy="392235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24"/>
          <p:cNvSpPr txBox="1">
            <a:spLocks noChangeArrowheads="1"/>
          </p:cNvSpPr>
          <p:nvPr/>
        </p:nvSpPr>
        <p:spPr bwMode="auto">
          <a:xfrm>
            <a:off x="1920875" y="1062038"/>
            <a:ext cx="676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pt-BR" altLang="pt-BR" sz="2400" b="1" dirty="0">
                <a:ea typeface="Arial" charset="0"/>
                <a:cs typeface="Arial" charset="0"/>
              </a:rPr>
              <a:t>Contexto regulatório e a vigilância sanitária </a:t>
            </a:r>
          </a:p>
        </p:txBody>
      </p:sp>
    </p:spTree>
    <p:extLst>
      <p:ext uri="{BB962C8B-B14F-4D97-AF65-F5344CB8AC3E}">
        <p14:creationId xmlns:p14="http://schemas.microsoft.com/office/powerpoint/2010/main" xmlns="" val="228444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14838" r="12672" b="1653"/>
          <a:stretch>
            <a:fillRect/>
          </a:stretch>
        </p:blipFill>
        <p:spPr bwMode="auto">
          <a:xfrm>
            <a:off x="2279650" y="1341439"/>
            <a:ext cx="74104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7"/>
          <p:cNvSpPr txBox="1">
            <a:spLocks/>
          </p:cNvSpPr>
          <p:nvPr/>
        </p:nvSpPr>
        <p:spPr>
          <a:xfrm>
            <a:off x="2279650" y="2979739"/>
            <a:ext cx="7410450" cy="116998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dirty="0">
                <a:solidFill>
                  <a:schemeClr val="accent1">
                    <a:lumMod val="50000"/>
                  </a:schemeClr>
                </a:solidFill>
              </a:rPr>
              <a:t>Desafios 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9665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delo PowerPoint AZUL [Somente leitura]" id="{33540326-52B1-4AFF-A7CA-0A6ABF77E7E4}" vid="{5ED8FDB6-9E5C-4BEE-8D3C-CED0DA52D5AB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delo PowerPoint AZUL [Somente leitura]" id="{33540326-52B1-4AFF-A7CA-0A6ABF77E7E4}" vid="{7B4CBE9A-9F0F-491B-807E-83ACDD481584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PowerPoint AZUL</Template>
  <TotalTime>2419</TotalTime>
  <Words>1338</Words>
  <Application>Microsoft Office PowerPoint</Application>
  <PresentationFormat>Personalizar</PresentationFormat>
  <Paragraphs>186</Paragraphs>
  <Slides>34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36" baseType="lpstr">
      <vt:lpstr>Tema do Office</vt:lpstr>
      <vt:lpstr>1_Tema do Office</vt:lpstr>
      <vt:lpstr>1ª Conferência Estadual de Vigilância em Saúde  Minas Gerais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    Conferências Livres de Vigilância em Saúde da Anvisa   Sul e Sudeste - 07 de Junho/2017</vt:lpstr>
      <vt:lpstr>Conferências Livres de Vigilância em Saúde da Anvisa  Norte e Nordeste - 13 de Junho/2017</vt:lpstr>
      <vt:lpstr>Conferências Livres de Vigilância em Saúde da Anvisa  Centro-Oeste e Norte - 27 de Junho/2017</vt:lpstr>
      <vt:lpstr>Conferência Livre dos Trabalhadores e Trabalhadoras de Vigilância em Saúde de MG Agosto/2017</vt:lpstr>
      <vt:lpstr>Slide 17</vt:lpstr>
      <vt:lpstr>Slide 18</vt:lpstr>
      <vt:lpstr>Conferências Livres de Vigilância em Saúde da Anvisa: Reflexões e Propostas do SNVS ao Subeixo 1</vt:lpstr>
      <vt:lpstr>Conferências Livres de Vigilância em Saúde da Anvisa: Reflexões e Propostas do SNVS ao Subeixo 1</vt:lpstr>
      <vt:lpstr>Conferências Livres de Vigilância em Saúde da Anvisa: Reflexões e Propostas do SNVS ao Subeixo 1</vt:lpstr>
      <vt:lpstr>Slide 22</vt:lpstr>
      <vt:lpstr>Propostas da Anvisa para a 1ª CNVS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portal.anvisa.gov.br/cnvs 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Debora Grande Domingues</dc:creator>
  <cp:lastModifiedBy>HBA</cp:lastModifiedBy>
  <cp:revision>173</cp:revision>
  <dcterms:created xsi:type="dcterms:W3CDTF">2017-04-17T21:18:40Z</dcterms:created>
  <dcterms:modified xsi:type="dcterms:W3CDTF">2017-09-26T12:24:05Z</dcterms:modified>
</cp:coreProperties>
</file>