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34" r:id="rId3"/>
  </p:sldMasterIdLst>
  <p:notesMasterIdLst>
    <p:notesMasterId r:id="rId52"/>
  </p:notesMasterIdLst>
  <p:sldIdLst>
    <p:sldId id="257" r:id="rId4"/>
    <p:sldId id="258" r:id="rId5"/>
    <p:sldId id="259" r:id="rId6"/>
    <p:sldId id="271" r:id="rId7"/>
    <p:sldId id="312" r:id="rId8"/>
    <p:sldId id="314" r:id="rId9"/>
    <p:sldId id="272" r:id="rId10"/>
    <p:sldId id="273" r:id="rId11"/>
    <p:sldId id="274" r:id="rId12"/>
    <p:sldId id="334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5" r:id="rId27"/>
    <p:sldId id="336" r:id="rId28"/>
    <p:sldId id="332" r:id="rId29"/>
    <p:sldId id="333" r:id="rId30"/>
    <p:sldId id="293" r:id="rId31"/>
    <p:sldId id="294" r:id="rId32"/>
    <p:sldId id="280" r:id="rId33"/>
    <p:sldId id="282" r:id="rId34"/>
    <p:sldId id="339" r:id="rId35"/>
    <p:sldId id="338" r:id="rId36"/>
    <p:sldId id="301" r:id="rId37"/>
    <p:sldId id="302" r:id="rId38"/>
    <p:sldId id="303" r:id="rId39"/>
    <p:sldId id="304" r:id="rId40"/>
    <p:sldId id="305" r:id="rId41"/>
    <p:sldId id="311" r:id="rId42"/>
    <p:sldId id="307" r:id="rId43"/>
    <p:sldId id="308" r:id="rId44"/>
    <p:sldId id="310" r:id="rId45"/>
    <p:sldId id="340" r:id="rId46"/>
    <p:sldId id="287" r:id="rId47"/>
    <p:sldId id="291" r:id="rId48"/>
    <p:sldId id="289" r:id="rId49"/>
    <p:sldId id="292" r:id="rId50"/>
    <p:sldId id="281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rps000280\Documents\HMCC\Investimentos\investimentos%20dez_1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Fluxo de  Caixa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396694901091926E-2"/>
          <c:y val="0.1140610437014877"/>
          <c:w val="0.97135002874593079"/>
          <c:h val="0.856684816310667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numRef>
              <c:f>Plan4!$U$37:$AN$37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Plan4!$U$39:$AN$39</c:f>
              <c:numCache>
                <c:formatCode>General</c:formatCode>
                <c:ptCount val="20"/>
                <c:pt idx="0">
                  <c:v>-140</c:v>
                </c:pt>
                <c:pt idx="1">
                  <c:v>-140</c:v>
                </c:pt>
                <c:pt idx="2">
                  <c:v>75.249806589513526</c:v>
                </c:pt>
                <c:pt idx="3">
                  <c:v>75.249806589513526</c:v>
                </c:pt>
                <c:pt idx="4">
                  <c:v>75.249806589513526</c:v>
                </c:pt>
                <c:pt idx="5">
                  <c:v>75.249806589513526</c:v>
                </c:pt>
                <c:pt idx="6">
                  <c:v>75.249806589513526</c:v>
                </c:pt>
                <c:pt idx="7">
                  <c:v>75.249806589513526</c:v>
                </c:pt>
                <c:pt idx="8">
                  <c:v>75.249806589513526</c:v>
                </c:pt>
                <c:pt idx="9">
                  <c:v>75.249806589513526</c:v>
                </c:pt>
                <c:pt idx="10">
                  <c:v>75.249806589513526</c:v>
                </c:pt>
                <c:pt idx="11">
                  <c:v>75.249806589513526</c:v>
                </c:pt>
                <c:pt idx="12">
                  <c:v>75.249806589513526</c:v>
                </c:pt>
                <c:pt idx="13">
                  <c:v>75.249806589513526</c:v>
                </c:pt>
                <c:pt idx="14">
                  <c:v>75.249806589513526</c:v>
                </c:pt>
                <c:pt idx="15">
                  <c:v>75.249806589513526</c:v>
                </c:pt>
                <c:pt idx="16">
                  <c:v>75.249806589513526</c:v>
                </c:pt>
                <c:pt idx="17">
                  <c:v>75.249806589513526</c:v>
                </c:pt>
                <c:pt idx="18">
                  <c:v>75.249806589513526</c:v>
                </c:pt>
                <c:pt idx="19">
                  <c:v>75.249806589513526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830656"/>
        <c:axId val="63881600"/>
      </c:barChart>
      <c:catAx>
        <c:axId val="638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881600"/>
        <c:crosses val="autoZero"/>
        <c:auto val="1"/>
        <c:lblAlgn val="ctr"/>
        <c:lblOffset val="100"/>
        <c:noMultiLvlLbl val="0"/>
      </c:catAx>
      <c:valAx>
        <c:axId val="63881600"/>
        <c:scaling>
          <c:orientation val="minMax"/>
          <c:min val="-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6383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24033-B5B4-41E3-BB68-4EF91C17EC15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FB3D-F452-4641-BC6E-3F86DF00B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0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6"/>
          <p:cNvGrpSpPr>
            <a:grpSpLocks/>
          </p:cNvGrpSpPr>
          <p:nvPr userDrawn="1"/>
        </p:nvGrpSpPr>
        <p:grpSpPr bwMode="auto">
          <a:xfrm>
            <a:off x="8040291" y="6281739"/>
            <a:ext cx="390525" cy="439737"/>
            <a:chOff x="4245843" y="3174950"/>
            <a:chExt cx="520306" cy="440458"/>
          </a:xfrm>
        </p:grpSpPr>
        <p:sp>
          <p:nvSpPr>
            <p:cNvPr id="6" name="Triângulo isósceles 5"/>
            <p:cNvSpPr/>
            <p:nvPr/>
          </p:nvSpPr>
          <p:spPr>
            <a:xfrm>
              <a:off x="4245843" y="3174950"/>
              <a:ext cx="520306" cy="44045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" name="Triângulo isósceles 6"/>
            <p:cNvSpPr/>
            <p:nvPr/>
          </p:nvSpPr>
          <p:spPr>
            <a:xfrm>
              <a:off x="4379092" y="3408695"/>
              <a:ext cx="253808" cy="2067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Triângulo isósceles 7"/>
            <p:cNvSpPr/>
            <p:nvPr/>
          </p:nvSpPr>
          <p:spPr>
            <a:xfrm>
              <a:off x="4459993" y="3542263"/>
              <a:ext cx="92005" cy="731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9" name="Conexão reta 10"/>
          <p:cNvCxnSpPr/>
          <p:nvPr userDrawn="1"/>
        </p:nvCxnSpPr>
        <p:spPr>
          <a:xfrm flipH="1">
            <a:off x="731044" y="6156325"/>
            <a:ext cx="76997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xão reta 12"/>
          <p:cNvCxnSpPr/>
          <p:nvPr userDrawn="1"/>
        </p:nvCxnSpPr>
        <p:spPr>
          <a:xfrm flipH="1">
            <a:off x="731044" y="1343025"/>
            <a:ext cx="7699772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921" y="477078"/>
            <a:ext cx="7886700" cy="397565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921" y="923578"/>
            <a:ext cx="7886700" cy="3709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Marcador de Posição de Conteúdo 2"/>
          <p:cNvSpPr>
            <a:spLocks noGrp="1"/>
          </p:cNvSpPr>
          <p:nvPr>
            <p:ph idx="13"/>
          </p:nvPr>
        </p:nvSpPr>
        <p:spPr>
          <a:xfrm>
            <a:off x="665921" y="1528897"/>
            <a:ext cx="7886700" cy="3709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 dirty="0"/>
          </a:p>
        </p:txBody>
      </p:sp>
      <p:sp>
        <p:nvSpPr>
          <p:cNvPr id="11" name="Marcador de Posição do Número do Diapositivo 5"/>
          <p:cNvSpPr>
            <a:spLocks noGrp="1"/>
          </p:cNvSpPr>
          <p:nvPr>
            <p:ph type="sldNum" sz="quarter" idx="14"/>
          </p:nvPr>
        </p:nvSpPr>
        <p:spPr>
          <a:xfrm>
            <a:off x="8430816" y="6448426"/>
            <a:ext cx="703659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pt-BR"/>
              <a:t>página  </a:t>
            </a:r>
            <a:fld id="{5777615F-58DA-42FC-AC47-B5E0F4493B3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84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4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0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6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4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40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2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90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6"/>
          <p:cNvGrpSpPr>
            <a:grpSpLocks/>
          </p:cNvGrpSpPr>
          <p:nvPr userDrawn="1"/>
        </p:nvGrpSpPr>
        <p:grpSpPr bwMode="auto">
          <a:xfrm>
            <a:off x="8040291" y="6281739"/>
            <a:ext cx="390525" cy="439737"/>
            <a:chOff x="4245843" y="3174950"/>
            <a:chExt cx="520306" cy="440458"/>
          </a:xfrm>
        </p:grpSpPr>
        <p:sp>
          <p:nvSpPr>
            <p:cNvPr id="6" name="Triângulo isósceles 5"/>
            <p:cNvSpPr/>
            <p:nvPr/>
          </p:nvSpPr>
          <p:spPr>
            <a:xfrm>
              <a:off x="4245843" y="3174950"/>
              <a:ext cx="520306" cy="44045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" name="Triângulo isósceles 6"/>
            <p:cNvSpPr/>
            <p:nvPr/>
          </p:nvSpPr>
          <p:spPr>
            <a:xfrm>
              <a:off x="4379092" y="3408695"/>
              <a:ext cx="253808" cy="2067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8" name="Triângulo isósceles 7"/>
            <p:cNvSpPr/>
            <p:nvPr/>
          </p:nvSpPr>
          <p:spPr>
            <a:xfrm>
              <a:off x="4459993" y="3542263"/>
              <a:ext cx="92005" cy="731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Conexão reta 10"/>
          <p:cNvCxnSpPr/>
          <p:nvPr userDrawn="1"/>
        </p:nvCxnSpPr>
        <p:spPr>
          <a:xfrm flipH="1">
            <a:off x="731044" y="6156325"/>
            <a:ext cx="76997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xão reta 12"/>
          <p:cNvCxnSpPr/>
          <p:nvPr userDrawn="1"/>
        </p:nvCxnSpPr>
        <p:spPr>
          <a:xfrm flipH="1">
            <a:off x="731044" y="1343025"/>
            <a:ext cx="7699772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921" y="477078"/>
            <a:ext cx="7886700" cy="397565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921" y="923578"/>
            <a:ext cx="7886700" cy="3709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Marcador de Posição de Conteúdo 2"/>
          <p:cNvSpPr>
            <a:spLocks noGrp="1"/>
          </p:cNvSpPr>
          <p:nvPr>
            <p:ph idx="13"/>
          </p:nvPr>
        </p:nvSpPr>
        <p:spPr>
          <a:xfrm>
            <a:off x="665921" y="1528897"/>
            <a:ext cx="7886700" cy="3709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 dirty="0"/>
          </a:p>
        </p:txBody>
      </p:sp>
      <p:sp>
        <p:nvSpPr>
          <p:cNvPr id="11" name="Marcador de Posição do Número do Diapositivo 5"/>
          <p:cNvSpPr>
            <a:spLocks noGrp="1"/>
          </p:cNvSpPr>
          <p:nvPr>
            <p:ph type="sldNum" sz="quarter" idx="14"/>
          </p:nvPr>
        </p:nvSpPr>
        <p:spPr>
          <a:xfrm>
            <a:off x="8430816" y="6448426"/>
            <a:ext cx="703659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pt-BR">
                <a:solidFill>
                  <a:prstClr val="black">
                    <a:tint val="75000"/>
                  </a:prstClr>
                </a:solidFill>
              </a:rPr>
              <a:t>página  </a:t>
            </a:r>
            <a:fld id="{5777615F-58DA-42FC-AC47-B5E0F4493B3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20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0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9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8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48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49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43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60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7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43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98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6"/>
          <p:cNvGrpSpPr>
            <a:grpSpLocks/>
          </p:cNvGrpSpPr>
          <p:nvPr userDrawn="1"/>
        </p:nvGrpSpPr>
        <p:grpSpPr bwMode="auto">
          <a:xfrm>
            <a:off x="8040291" y="6281739"/>
            <a:ext cx="390525" cy="439737"/>
            <a:chOff x="4245843" y="3174950"/>
            <a:chExt cx="520306" cy="440458"/>
          </a:xfrm>
        </p:grpSpPr>
        <p:sp>
          <p:nvSpPr>
            <p:cNvPr id="6" name="Triângulo isósceles 5"/>
            <p:cNvSpPr/>
            <p:nvPr/>
          </p:nvSpPr>
          <p:spPr>
            <a:xfrm>
              <a:off x="4245843" y="3174950"/>
              <a:ext cx="520306" cy="44045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" name="Triângulo isósceles 6"/>
            <p:cNvSpPr/>
            <p:nvPr/>
          </p:nvSpPr>
          <p:spPr>
            <a:xfrm>
              <a:off x="4379092" y="3408695"/>
              <a:ext cx="253808" cy="2067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8" name="Triângulo isósceles 7"/>
            <p:cNvSpPr/>
            <p:nvPr/>
          </p:nvSpPr>
          <p:spPr>
            <a:xfrm>
              <a:off x="4459993" y="3542263"/>
              <a:ext cx="92005" cy="731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Conexão reta 10"/>
          <p:cNvCxnSpPr/>
          <p:nvPr userDrawn="1"/>
        </p:nvCxnSpPr>
        <p:spPr>
          <a:xfrm flipH="1">
            <a:off x="731044" y="6156325"/>
            <a:ext cx="76997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xão reta 12"/>
          <p:cNvCxnSpPr/>
          <p:nvPr userDrawn="1"/>
        </p:nvCxnSpPr>
        <p:spPr>
          <a:xfrm flipH="1">
            <a:off x="731044" y="1343025"/>
            <a:ext cx="7699772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921" y="477078"/>
            <a:ext cx="7886700" cy="397565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921" y="923578"/>
            <a:ext cx="7886700" cy="3709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Marcador de Posição de Conteúdo 2"/>
          <p:cNvSpPr>
            <a:spLocks noGrp="1"/>
          </p:cNvSpPr>
          <p:nvPr>
            <p:ph idx="13"/>
          </p:nvPr>
        </p:nvSpPr>
        <p:spPr>
          <a:xfrm>
            <a:off x="665921" y="1528897"/>
            <a:ext cx="7886700" cy="3709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 dirty="0"/>
          </a:p>
        </p:txBody>
      </p:sp>
      <p:sp>
        <p:nvSpPr>
          <p:cNvPr id="11" name="Marcador de Posição do Número do Diapositivo 5"/>
          <p:cNvSpPr>
            <a:spLocks noGrp="1"/>
          </p:cNvSpPr>
          <p:nvPr>
            <p:ph type="sldNum" sz="quarter" idx="14"/>
          </p:nvPr>
        </p:nvSpPr>
        <p:spPr>
          <a:xfrm>
            <a:off x="8430816" y="6448426"/>
            <a:ext cx="703659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pt-BR">
                <a:solidFill>
                  <a:prstClr val="black">
                    <a:tint val="75000"/>
                  </a:prstClr>
                </a:solidFill>
              </a:rPr>
              <a:t>página  </a:t>
            </a:r>
            <a:fld id="{5777615F-58DA-42FC-AC47-B5E0F4493B3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1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C73800-9B84-4CED-A79E-F30BF311F103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5798254-447D-464E-A95C-0AF4F0F27FD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2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EDD2-DFA0-42E1-A3EE-C328D502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7A99-143F-4F6D-8DE8-8A83A3F5FE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0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letras.mus.br/milton-nasciment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8784976" cy="3024336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cap="none" dirty="0" smtClean="0"/>
              <a:t>Parcerias Público-Privadas no </a:t>
            </a:r>
            <a:r>
              <a:rPr lang="pt-BR" altLang="pt-BR" b="1" cap="none" dirty="0" smtClean="0"/>
              <a:t>SUS-BH</a:t>
            </a:r>
            <a:endParaRPr lang="pt-BR" altLang="pt-BR" b="1" i="1" cap="none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05263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pt-BR" altLang="pt-BR" sz="1800" b="1" dirty="0" smtClean="0"/>
              <a:t>Bruno - </a:t>
            </a:r>
            <a:r>
              <a:rPr lang="pt-BR" altLang="pt-BR" sz="1800" b="1" dirty="0" err="1" smtClean="0"/>
              <a:t>Pedralva</a:t>
            </a:r>
            <a:endParaRPr lang="pt-BR" altLang="pt-BR" sz="1800" b="1" dirty="0" smtClean="0"/>
          </a:p>
          <a:p>
            <a:pPr algn="r" eaLnBrk="1" hangingPunct="1">
              <a:lnSpc>
                <a:spcPct val="80000"/>
              </a:lnSpc>
            </a:pPr>
            <a:r>
              <a:rPr lang="pt-BR" altLang="pt-BR" sz="1800" b="1" dirty="0" smtClean="0"/>
              <a:t>Conselho Municipal de Saúde de BH</a:t>
            </a:r>
          </a:p>
          <a:p>
            <a:pPr algn="r" eaLnBrk="1" hangingPunct="1">
              <a:lnSpc>
                <a:spcPct val="80000"/>
              </a:lnSpc>
            </a:pPr>
            <a:endParaRPr lang="pt-BR" altLang="pt-BR" sz="1800" b="1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66825" y="6094413"/>
            <a:ext cx="640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altLang="pt-BR" sz="1400" dirty="0" smtClean="0">
                <a:solidFill>
                  <a:schemeClr val="accent2"/>
                </a:solidFill>
              </a:rPr>
              <a:t>Seminário do Conselho Estadual de Saúde</a:t>
            </a:r>
            <a:endParaRPr lang="pt-BR" altLang="pt-BR" sz="14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altLang="pt-BR" sz="1400" b="1" dirty="0">
                <a:solidFill>
                  <a:schemeClr val="accent2"/>
                </a:solidFill>
              </a:rPr>
              <a:t>Belo Horizonte, Minas Gerais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altLang="pt-BR" sz="1400" b="1" dirty="0" smtClean="0">
                <a:solidFill>
                  <a:schemeClr val="accent2"/>
                </a:solidFill>
              </a:rPr>
              <a:t>Outubro, 2017</a:t>
            </a:r>
            <a:endParaRPr lang="pt-BR" altLang="pt-BR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0" y="751285"/>
            <a:ext cx="7886700" cy="297656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/>
              <a:t>Aspectos da Parceria</a:t>
            </a:r>
            <a:endParaRPr lang="pt-BR" sz="195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560" y="1550194"/>
            <a:ext cx="7886700" cy="277416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650" dirty="0"/>
              <a:t>Escopo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pt-BR" dirty="0">
                <a:solidFill>
                  <a:srgbClr val="898989"/>
                </a:solidFill>
                <a:latin typeface="Calibri" panose="020F0502020204030204" pitchFamily="34" charset="0"/>
              </a:rPr>
              <a:t>página </a:t>
            </a:r>
            <a:fld id="{76BA6897-AD7B-473D-A0F5-588B29483223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 algn="l" eaLnBrk="1" hangingPunct="1"/>
              <a:t>10</a:t>
            </a:fld>
            <a:endParaRPr lang="pt-BR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Retângulo 4"/>
          <p:cNvSpPr>
            <a:spLocks noChangeArrowheads="1"/>
          </p:cNvSpPr>
          <p:nvPr/>
        </p:nvSpPr>
        <p:spPr bwMode="auto">
          <a:xfrm>
            <a:off x="665560" y="2056210"/>
            <a:ext cx="7765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500">
              <a:solidFill>
                <a:prstClr val="black"/>
              </a:solidFill>
            </a:endParaRPr>
          </a:p>
          <a:p>
            <a:pPr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500">
              <a:solidFill>
                <a:prstClr val="black"/>
              </a:solidFill>
            </a:endParaRPr>
          </a:p>
          <a:p>
            <a:pPr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500">
              <a:solidFill>
                <a:prstClr val="black"/>
              </a:solidFill>
            </a:endParaRPr>
          </a:p>
          <a:p>
            <a:pPr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500">
              <a:solidFill>
                <a:prstClr val="black"/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37385" y="2006203"/>
            <a:ext cx="3118247" cy="129522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342900" indent="-342900" eaLnBrk="0" hangingPunct="0"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7338" indent="-173038" eaLnBrk="0" hangingPunct="0"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450"/>
              </a:spcAft>
              <a:buFontTx/>
              <a:buChar char="•"/>
              <a:defRPr/>
            </a:pPr>
            <a:r>
              <a:rPr lang="pt-BR" altLang="pt-BR" sz="1125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Projeto executivo </a:t>
            </a:r>
          </a:p>
          <a:p>
            <a:pPr lvl="1" eaLnBrk="1" hangingPunct="1">
              <a:spcAft>
                <a:spcPts val="450"/>
              </a:spcAft>
              <a:buFontTx/>
              <a:buChar char="•"/>
              <a:defRPr/>
            </a:pPr>
            <a:r>
              <a:rPr lang="pt-BR" altLang="pt-BR" sz="1125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Provisão direta de serviços assistenciais: corpo clínico e pessoal especializado;</a:t>
            </a:r>
          </a:p>
          <a:p>
            <a:pPr lvl="1" eaLnBrk="1" hangingPunct="1">
              <a:spcAft>
                <a:spcPts val="450"/>
              </a:spcAft>
              <a:buFontTx/>
              <a:buChar char="•"/>
              <a:defRPr/>
            </a:pPr>
            <a:r>
              <a:rPr lang="pt-BR" altLang="pt-BR" sz="1125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Medicamentos e insumos médico-hospitalares</a:t>
            </a:r>
            <a:endParaRPr lang="pt-BR" altLang="pt-BR" sz="1125" b="1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1" eaLnBrk="1" hangingPunct="1">
              <a:spcAft>
                <a:spcPts val="450"/>
              </a:spcAft>
              <a:buFontTx/>
              <a:buChar char="•"/>
              <a:defRPr/>
            </a:pPr>
            <a:r>
              <a:rPr lang="pt-BR" altLang="pt-BR" sz="1125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Transporte de pacientes</a:t>
            </a:r>
          </a:p>
          <a:p>
            <a:pPr lvl="1" eaLnBrk="1" hangingPunct="1">
              <a:spcAft>
                <a:spcPts val="450"/>
              </a:spcAft>
              <a:buFontTx/>
              <a:buChar char="•"/>
              <a:defRPr/>
            </a:pPr>
            <a:r>
              <a:rPr lang="pt-BR" altLang="pt-BR" sz="1125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Equipamentos de imagem 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970485" y="2085975"/>
            <a:ext cx="1663303" cy="5078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350" b="1" dirty="0">
                <a:solidFill>
                  <a:prstClr val="black"/>
                </a:solidFill>
                <a:latin typeface="Calibri"/>
              </a:rPr>
              <a:t>Responsabilidades PBH</a:t>
            </a:r>
          </a:p>
        </p:txBody>
      </p:sp>
      <p:cxnSp>
        <p:nvCxnSpPr>
          <p:cNvPr id="10" name="Straight Connector 19"/>
          <p:cNvCxnSpPr/>
          <p:nvPr/>
        </p:nvCxnSpPr>
        <p:spPr>
          <a:xfrm>
            <a:off x="3704035" y="1916906"/>
            <a:ext cx="10715" cy="1481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20"/>
          <p:cNvSpPr txBox="1">
            <a:spLocks noChangeArrowheads="1"/>
          </p:cNvSpPr>
          <p:nvPr/>
        </p:nvSpPr>
        <p:spPr bwMode="auto">
          <a:xfrm>
            <a:off x="1938337" y="4226719"/>
            <a:ext cx="16728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350" b="1">
                <a:solidFill>
                  <a:prstClr val="black"/>
                </a:solidFill>
              </a:rPr>
              <a:t>Responsabilidades Parceiro Privado</a:t>
            </a:r>
          </a:p>
        </p:txBody>
      </p:sp>
      <p:cxnSp>
        <p:nvCxnSpPr>
          <p:cNvPr id="12" name="Straight Connector 21"/>
          <p:cNvCxnSpPr/>
          <p:nvPr/>
        </p:nvCxnSpPr>
        <p:spPr>
          <a:xfrm rot="16200000" flipH="1">
            <a:off x="2917031" y="4572000"/>
            <a:ext cx="1577579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Rectangle 3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5713" y="3865960"/>
            <a:ext cx="3159919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556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7338" indent="-173038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556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556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55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55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55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55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55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55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Char char="•"/>
            </a:pPr>
            <a:r>
              <a:rPr lang="pt-BR" altLang="pt-BR" sz="1125">
                <a:solidFill>
                  <a:srgbClr val="000000"/>
                </a:solidFill>
                <a:ea typeface="MS PGothic" panose="020B0600070205080204" pitchFamily="34" charset="-128"/>
              </a:rPr>
              <a:t>Obra Civil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Char char="•"/>
            </a:pPr>
            <a:r>
              <a:rPr lang="pt-BR" altLang="pt-BR" sz="1125">
                <a:solidFill>
                  <a:srgbClr val="000000"/>
                </a:solidFill>
                <a:ea typeface="MS PGothic" panose="020B0600070205080204" pitchFamily="34" charset="-128"/>
              </a:rPr>
              <a:t>Investimento e implantação da Infraestrutura e instalações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Char char="•"/>
            </a:pPr>
            <a:r>
              <a:rPr lang="pt-BR" altLang="pt-BR" sz="1125">
                <a:solidFill>
                  <a:srgbClr val="000000"/>
                </a:solidFill>
                <a:ea typeface="MS PGothic" panose="020B0600070205080204" pitchFamily="34" charset="-128"/>
              </a:rPr>
              <a:t>Equipamentos, mobiliários clínicos e administrativos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Char char="•"/>
            </a:pPr>
            <a:r>
              <a:rPr lang="pt-BR" altLang="pt-BR" sz="1125">
                <a:solidFill>
                  <a:srgbClr val="000000"/>
                </a:solidFill>
                <a:ea typeface="MS PGothic" panose="020B0600070205080204" pitchFamily="34" charset="-128"/>
              </a:rPr>
              <a:t>Provisão de serviços de apoio à assistência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Char char="•"/>
            </a:pPr>
            <a:r>
              <a:rPr lang="pt-BR" altLang="pt-BR" sz="1125">
                <a:solidFill>
                  <a:srgbClr val="000000"/>
                </a:solidFill>
                <a:ea typeface="MS PGothic" panose="020B0600070205080204" pitchFamily="34" charset="-128"/>
              </a:rPr>
              <a:t>Reinvestimento ao longo do período de concessão</a:t>
            </a:r>
          </a:p>
        </p:txBody>
      </p:sp>
      <p:sp>
        <p:nvSpPr>
          <p:cNvPr id="11276" name="TextBox 30"/>
          <p:cNvSpPr txBox="1">
            <a:spLocks noChangeArrowheads="1"/>
          </p:cNvSpPr>
          <p:nvPr/>
        </p:nvSpPr>
        <p:spPr bwMode="auto">
          <a:xfrm>
            <a:off x="7579519" y="1989535"/>
            <a:ext cx="9715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50" b="1">
                <a:solidFill>
                  <a:prstClr val="black"/>
                </a:solidFill>
                <a:cs typeface="Arial" panose="020B0604020202020204" pitchFamily="34" charset="0"/>
              </a:rPr>
              <a:t>Atividade clínica e assistencial</a:t>
            </a:r>
            <a:endParaRPr lang="en-US" altLang="pt-BR" sz="105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Right Arrow 26"/>
          <p:cNvSpPr/>
          <p:nvPr/>
        </p:nvSpPr>
        <p:spPr>
          <a:xfrm>
            <a:off x="6927057" y="2300287"/>
            <a:ext cx="492919" cy="614363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278" name="Picture 2" descr="http://t3.gstatic.com/images?q=tbn:i-h7wY27HE1g3M:http://thetruthwins.com/wp-content/uploads/2010/04/Health-C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9" y="2543176"/>
            <a:ext cx="892969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Box 31"/>
          <p:cNvSpPr txBox="1">
            <a:spLocks noChangeArrowheads="1"/>
          </p:cNvSpPr>
          <p:nvPr/>
        </p:nvSpPr>
        <p:spPr bwMode="auto">
          <a:xfrm>
            <a:off x="7579519" y="3915966"/>
            <a:ext cx="9715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50" b="1">
                <a:solidFill>
                  <a:prstClr val="black"/>
                </a:solidFill>
                <a:cs typeface="Arial" panose="020B0604020202020204" pitchFamily="34" charset="0"/>
              </a:rPr>
              <a:t>Atividade não clínica e não assistencial</a:t>
            </a:r>
            <a:endParaRPr lang="en-US" altLang="pt-BR" sz="105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Right Arrow 27"/>
          <p:cNvSpPr/>
          <p:nvPr/>
        </p:nvSpPr>
        <p:spPr>
          <a:xfrm>
            <a:off x="6927057" y="4191000"/>
            <a:ext cx="497681" cy="614363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281" name="Picture 4" descr="http://t3.gstatic.com/images?q=tbn:IkwLvMlkN_TWYM:http://www.advancedfacilities.net/images/work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9" y="4502944"/>
            <a:ext cx="319088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6" descr="http://t3.gstatic.com/images?q=tbn:Ah_f2XpKzLhqNM:http://www.amcleaningservice.org/Friendly-Cleaning-Sta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97" y="4498182"/>
            <a:ext cx="457200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www.jornaldacidadebh.com.br/upload/noticia/thumb/101220151455518753_hosp%20barreiro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1687" y="3158033"/>
            <a:ext cx="1519926" cy="9055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27" name="Conector angulado 26"/>
          <p:cNvCxnSpPr>
            <a:stCxn id="9" idx="1"/>
            <a:endCxn id="25" idx="3"/>
          </p:cNvCxnSpPr>
          <p:nvPr/>
        </p:nvCxnSpPr>
        <p:spPr>
          <a:xfrm rot="10800000" flipV="1">
            <a:off x="1591613" y="2339891"/>
            <a:ext cx="378872" cy="1270924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/>
          <p:nvPr/>
        </p:nvCxnSpPr>
        <p:spPr>
          <a:xfrm rot="10800000">
            <a:off x="1602581" y="3611166"/>
            <a:ext cx="347663" cy="1065609"/>
          </a:xfrm>
          <a:prstGeom prst="bentConnector3">
            <a:avLst>
              <a:gd name="adj1" fmla="val 4696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75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/>
              <a:t>Quem é o Consórcio Novo Metropolitano?</a:t>
            </a:r>
            <a:endParaRPr lang="pt-BR" sz="5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6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andrade gutierr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AutoShape 4" descr="Resultado de imagem para andrade gutierre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1675"/>
            <a:ext cx="4664903" cy="17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Resultado de imagem para gocil seguranç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73016"/>
            <a:ext cx="30377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Resultado de imagem para dalkia bras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AutoShape 11" descr="Resultado de imagem para dalkia bras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" name="AutoShape 2" descr="Resultado de imagem para vivant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44" y="3068960"/>
            <a:ext cx="2940896" cy="290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9"/>
            <a:ext cx="8208912" cy="652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6488668"/>
            <a:ext cx="272452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352 trabalhadores no total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/>
              <a:t>Como funciona a remuneração da PPP - Consórcio Novo Metropolitano?</a:t>
            </a:r>
            <a:endParaRPr lang="pt-BR" sz="5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2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0" y="477839"/>
            <a:ext cx="7886700" cy="3968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 smtClean="0"/>
              <a:t>Hospital Metropolitano Dr. Célio de Castro</a:t>
            </a:r>
            <a:endParaRPr lang="pt-BR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560" y="923925"/>
            <a:ext cx="7886700" cy="3698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/>
              <a:t>Estrutura Econômica</a:t>
            </a:r>
            <a:endParaRPr lang="pt-BR" sz="2200" dirty="0"/>
          </a:p>
        </p:txBody>
      </p:sp>
      <p:grpSp>
        <p:nvGrpSpPr>
          <p:cNvPr id="13317" name="Grupo 5"/>
          <p:cNvGrpSpPr>
            <a:grpSpLocks/>
          </p:cNvGrpSpPr>
          <p:nvPr/>
        </p:nvGrpSpPr>
        <p:grpSpPr bwMode="auto">
          <a:xfrm>
            <a:off x="885825" y="1927225"/>
            <a:ext cx="5687616" cy="3503613"/>
            <a:chOff x="0" y="2973388"/>
            <a:chExt cx="5691188" cy="2513012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2249312" y="3260329"/>
              <a:ext cx="3441876" cy="1931159"/>
            </a:xfrm>
            <a:prstGeom prst="rightArrow">
              <a:avLst>
                <a:gd name="adj1" fmla="val 55259"/>
                <a:gd name="adj2" fmla="val 43260"/>
              </a:avLst>
            </a:prstGeom>
            <a:solidFill>
              <a:srgbClr val="224433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lIns="1005840" rIns="0" anchor="ctr"/>
            <a:lstStyle/>
            <a:p>
              <a:pPr defTabSz="1579563" eaLnBrk="0" hangingPunct="0">
                <a:spcBef>
                  <a:spcPct val="30000"/>
                </a:spcBef>
                <a:buClr>
                  <a:srgbClr val="CCBB88"/>
                </a:buClr>
                <a:defRPr/>
              </a:pPr>
              <a:endParaRPr lang="pt-BR" sz="1200" b="1" kern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 rot="5400000">
              <a:off x="1265620" y="3586711"/>
              <a:ext cx="2100819" cy="1279534"/>
            </a:xfrm>
            <a:prstGeom prst="triangle">
              <a:avLst>
                <a:gd name="adj" fmla="val 49958"/>
              </a:avLst>
            </a:prstGeom>
            <a:solidFill>
              <a:srgbClr val="660008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pt-BR" sz="14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flipH="1">
              <a:off x="1951469" y="4572060"/>
              <a:ext cx="2559069" cy="914340"/>
            </a:xfrm>
            <a:prstGeom prst="triangle">
              <a:avLst>
                <a:gd name="adj" fmla="val 49958"/>
              </a:avLst>
            </a:prstGeom>
            <a:solidFill>
              <a:srgbClr val="660008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 lIns="0" tIns="0" rIns="0" bIns="0" anchor="ctr"/>
            <a:lstStyle/>
            <a:p>
              <a:pPr algn="ctr" eaLnBrk="0" hangingPunct="0">
                <a:defRPr/>
              </a:pPr>
              <a:endParaRPr lang="pt-BR" sz="14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 rot="10800000">
              <a:off x="1951469" y="2973388"/>
              <a:ext cx="2559069" cy="914340"/>
            </a:xfrm>
            <a:prstGeom prst="triangle">
              <a:avLst>
                <a:gd name="adj" fmla="val 49958"/>
              </a:avLst>
            </a:prstGeom>
            <a:solidFill>
              <a:srgbClr val="660008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vert="eaVert" wrap="none" lIns="0" tIns="0" rIns="0" bIns="0" anchor="ctr"/>
            <a:lstStyle/>
            <a:p>
              <a:pPr algn="ctr" eaLnBrk="0" hangingPunct="0">
                <a:defRPr/>
              </a:pPr>
              <a:endParaRPr lang="pt-BR" sz="14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1741787" y="4067636"/>
              <a:ext cx="1281917" cy="19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b="1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Impostos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398234" y="3138031"/>
              <a:ext cx="1663156" cy="33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t-BR" sz="1200" b="1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Investimentos</a:t>
              </a:r>
            </a:p>
            <a:p>
              <a:pPr algn="ctr">
                <a:defRPr/>
              </a:pPr>
              <a:r>
                <a:rPr lang="pt-BR" sz="1200" b="1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(CAPEX)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2398234" y="4890235"/>
              <a:ext cx="1663156" cy="46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t-BR" sz="1200" b="1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Despesas</a:t>
              </a:r>
              <a:br>
                <a:rPr lang="pt-BR" sz="1200" b="1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pt-BR" sz="1200" b="1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Operacionais (OPEX)</a:t>
              </a:r>
            </a:p>
          </p:txBody>
        </p:sp>
        <p:sp>
          <p:nvSpPr>
            <p:cNvPr id="13326" name="Text Box 52"/>
            <p:cNvSpPr txBox="1">
              <a:spLocks noChangeArrowheads="1"/>
            </p:cNvSpPr>
            <p:nvPr/>
          </p:nvSpPr>
          <p:spPr bwMode="auto">
            <a:xfrm>
              <a:off x="0" y="3225800"/>
              <a:ext cx="1681163" cy="145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463550" indent="-1254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pt-BR" altLang="pt-BR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Impostos sobre receita</a:t>
              </a:r>
            </a:p>
            <a:p>
              <a:pPr lvl="1">
                <a:buFont typeface="Arial" pitchFamily="34" charset="0"/>
                <a:buChar char="-"/>
              </a:pPr>
              <a:r>
                <a:rPr lang="pt-BR" altLang="pt-BR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ISSQN</a:t>
              </a:r>
            </a:p>
            <a:p>
              <a:pPr lvl="1">
                <a:buFont typeface="Arial" pitchFamily="34" charset="0"/>
                <a:buChar char="-"/>
              </a:pPr>
              <a:r>
                <a:rPr lang="pt-BR" altLang="pt-BR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PIS / COFINS</a:t>
              </a:r>
            </a:p>
            <a:p>
              <a:pPr>
                <a:buFont typeface="Wingdings" pitchFamily="2" charset="2"/>
                <a:buChar char="§"/>
              </a:pPr>
              <a:r>
                <a:rPr lang="pt-BR" altLang="pt-BR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Impostos sobre resultado:</a:t>
              </a:r>
            </a:p>
            <a:p>
              <a:pPr lvl="1">
                <a:buFont typeface="Arial" pitchFamily="34" charset="0"/>
                <a:buChar char="-"/>
              </a:pPr>
              <a:r>
                <a:rPr lang="pt-BR" altLang="pt-BR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CSLL</a:t>
              </a:r>
            </a:p>
            <a:p>
              <a:pPr lvl="1">
                <a:buFont typeface="Arial" pitchFamily="34" charset="0"/>
                <a:buChar char="-"/>
              </a:pPr>
              <a:r>
                <a:rPr lang="pt-BR" altLang="pt-BR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IRPJ </a:t>
              </a:r>
              <a:endParaRPr lang="en-US" alt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/>
            <p:nvPr/>
          </p:nvSpPr>
          <p:spPr>
            <a:xfrm>
              <a:off x="2955796" y="4084715"/>
              <a:ext cx="2454228" cy="2436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579563" eaLnBrk="0" hangingPunct="0">
                <a:spcBef>
                  <a:spcPct val="30000"/>
                </a:spcBef>
                <a:buClr>
                  <a:srgbClr val="CCBB88"/>
                </a:buClr>
                <a:defRPr/>
              </a:pPr>
              <a:r>
                <a:rPr lang="pt-BR" sz="1600" b="1" kern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Contraprestação</a:t>
              </a:r>
            </a:p>
          </p:txBody>
        </p:sp>
      </p:grpSp>
      <p:sp>
        <p:nvSpPr>
          <p:cNvPr id="25" name="Elipse 24"/>
          <p:cNvSpPr/>
          <p:nvPr/>
        </p:nvSpPr>
        <p:spPr>
          <a:xfrm>
            <a:off x="6678216" y="3160713"/>
            <a:ext cx="1771650" cy="100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Retorno Investimento 7,86%</a:t>
            </a:r>
          </a:p>
        </p:txBody>
      </p:sp>
    </p:spTree>
    <p:extLst>
      <p:ext uri="{BB962C8B-B14F-4D97-AF65-F5344CB8AC3E}">
        <p14:creationId xmlns:p14="http://schemas.microsoft.com/office/powerpoint/2010/main" val="2139291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0" y="477839"/>
            <a:ext cx="7886700" cy="3968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 smtClean="0"/>
              <a:t>Hospital Metropolitano Dr. Célio de Castro</a:t>
            </a:r>
            <a:endParaRPr lang="pt-BR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560" y="923925"/>
            <a:ext cx="7886700" cy="3698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/>
              <a:t>Estrutura Econômica</a:t>
            </a:r>
            <a:endParaRPr lang="pt-BR" sz="22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665920" y="1527859"/>
          <a:ext cx="7764948" cy="450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88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0" y="477839"/>
            <a:ext cx="7886700" cy="3968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 smtClean="0"/>
              <a:t>Aspectos da Parceria</a:t>
            </a:r>
            <a:endParaRPr lang="pt-BR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560" y="923925"/>
            <a:ext cx="7886700" cy="3698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/>
              <a:t>Remuneração</a:t>
            </a:r>
            <a:endParaRPr lang="pt-BR" sz="2200" dirty="0"/>
          </a:p>
        </p:txBody>
      </p:sp>
      <p:graphicFrame>
        <p:nvGraphicFramePr>
          <p:cNvPr id="15365" name="Gráfico 17"/>
          <p:cNvGraphicFramePr>
            <a:graphicFrameLocks/>
          </p:cNvGraphicFramePr>
          <p:nvPr/>
        </p:nvGraphicFramePr>
        <p:xfrm>
          <a:off x="3955257" y="615950"/>
          <a:ext cx="451366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6017273" imgH="5639289" progId="Excel.Chart.8">
                  <p:embed/>
                </p:oleObj>
              </mc:Choice>
              <mc:Fallback>
                <p:oleObj r:id="rId3" imgW="6017273" imgH="56392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257" y="615950"/>
                        <a:ext cx="4513660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ota de aviso com seta para a direita 5"/>
          <p:cNvSpPr/>
          <p:nvPr/>
        </p:nvSpPr>
        <p:spPr>
          <a:xfrm>
            <a:off x="1770460" y="1738313"/>
            <a:ext cx="3257550" cy="423862"/>
          </a:xfrm>
          <a:prstGeom prst="right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</a:rPr>
              <a:t>Taxa de Ocupação</a:t>
            </a:r>
          </a:p>
        </p:txBody>
      </p:sp>
      <p:sp>
        <p:nvSpPr>
          <p:cNvPr id="10" name="Nota de aviso com seta para a direita 9"/>
          <p:cNvSpPr/>
          <p:nvPr/>
        </p:nvSpPr>
        <p:spPr>
          <a:xfrm>
            <a:off x="1770460" y="3094038"/>
            <a:ext cx="3257550" cy="423862"/>
          </a:xfrm>
          <a:prstGeom prst="right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</a:rPr>
              <a:t>Fator de Desempenho</a:t>
            </a:r>
          </a:p>
        </p:txBody>
      </p:sp>
      <p:sp>
        <p:nvSpPr>
          <p:cNvPr id="11" name="Nota de aviso com seta para a direita 10"/>
          <p:cNvSpPr/>
          <p:nvPr/>
        </p:nvSpPr>
        <p:spPr>
          <a:xfrm>
            <a:off x="1770460" y="4964113"/>
            <a:ext cx="3257550" cy="423862"/>
          </a:xfrm>
          <a:prstGeom prst="right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</a:rPr>
              <a:t>Parcela Fixa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75210" y="1655763"/>
            <a:ext cx="6129338" cy="266223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5370" name="Retângulo 7"/>
          <p:cNvSpPr>
            <a:spLocks noChangeArrowheads="1"/>
          </p:cNvSpPr>
          <p:nvPr/>
        </p:nvSpPr>
        <p:spPr bwMode="auto">
          <a:xfrm rot="-1501722">
            <a:off x="126716" y="2601883"/>
            <a:ext cx="1522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000" b="1">
                <a:solidFill>
                  <a:srgbClr val="FF0000"/>
                </a:solidFill>
              </a:rPr>
              <a:t>60% variável</a:t>
            </a:r>
            <a:endParaRPr lang="pt-BR" altLang="pt-BR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2487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2" y="764704"/>
            <a:ext cx="9429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3" y="4005064"/>
            <a:ext cx="8686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/>
              <a:t>Roteiro</a:t>
            </a:r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4170363"/>
            <a:ext cx="4852988" cy="1616075"/>
          </a:xfrm>
          <a:noFill/>
        </p:spPr>
      </p:pic>
      <p:sp>
        <p:nvSpPr>
          <p:cNvPr id="6" name="Texto explicativo retangular 5"/>
          <p:cNvSpPr/>
          <p:nvPr/>
        </p:nvSpPr>
        <p:spPr>
          <a:xfrm>
            <a:off x="3429000" y="1500188"/>
            <a:ext cx="2214563" cy="20002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 err="1" smtClean="0"/>
              <a:t>PPPs</a:t>
            </a:r>
            <a:r>
              <a:rPr lang="pt-BR" sz="3200" dirty="0" smtClean="0"/>
              <a:t> no SUS-BH</a:t>
            </a:r>
            <a:endParaRPr lang="pt-BR" sz="3200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714375" y="2857500"/>
            <a:ext cx="2500313" cy="1428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/>
              <a:t>Saúde e Sociedade</a:t>
            </a:r>
            <a:endParaRPr lang="pt-BR" sz="2800" dirty="0"/>
          </a:p>
        </p:txBody>
      </p:sp>
      <p:sp>
        <p:nvSpPr>
          <p:cNvPr id="5" name="Texto explicativo em forma de nuvem 4"/>
          <p:cNvSpPr/>
          <p:nvPr/>
        </p:nvSpPr>
        <p:spPr>
          <a:xfrm>
            <a:off x="5868144" y="2357438"/>
            <a:ext cx="3035746" cy="1714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 smtClean="0"/>
              <a:t>Questões para refletir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641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0" y="477839"/>
            <a:ext cx="7886700" cy="3968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 smtClean="0"/>
              <a:t>Aspectos da Parceria</a:t>
            </a:r>
            <a:endParaRPr lang="pt-BR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560" y="923925"/>
            <a:ext cx="7886700" cy="3698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/>
              <a:t>Mensuração de Desempenho</a:t>
            </a:r>
            <a:endParaRPr lang="pt-BR" sz="2200" dirty="0"/>
          </a:p>
        </p:txBody>
      </p:sp>
      <p:sp>
        <p:nvSpPr>
          <p:cNvPr id="5" name="Fluxograma: Processo alternativo 3"/>
          <p:cNvSpPr/>
          <p:nvPr/>
        </p:nvSpPr>
        <p:spPr>
          <a:xfrm>
            <a:off x="3619500" y="1449389"/>
            <a:ext cx="1628775" cy="490537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Fator de Desempenho</a:t>
            </a:r>
          </a:p>
        </p:txBody>
      </p:sp>
      <p:sp>
        <p:nvSpPr>
          <p:cNvPr id="8" name="Fluxograma: Processo alternativo 6"/>
          <p:cNvSpPr/>
          <p:nvPr/>
        </p:nvSpPr>
        <p:spPr>
          <a:xfrm>
            <a:off x="3619500" y="2135189"/>
            <a:ext cx="1628775" cy="490537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Índice de Desempenho</a:t>
            </a:r>
          </a:p>
        </p:txBody>
      </p:sp>
      <p:sp>
        <p:nvSpPr>
          <p:cNvPr id="9" name="Fluxograma: Processo alternativo 7"/>
          <p:cNvSpPr/>
          <p:nvPr/>
        </p:nvSpPr>
        <p:spPr>
          <a:xfrm>
            <a:off x="3619500" y="3133725"/>
            <a:ext cx="1628775" cy="490538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Índice de Conformidade</a:t>
            </a:r>
          </a:p>
        </p:txBody>
      </p:sp>
      <p:sp>
        <p:nvSpPr>
          <p:cNvPr id="11" name="Fluxograma: Processo alternativo 9"/>
          <p:cNvSpPr/>
          <p:nvPr/>
        </p:nvSpPr>
        <p:spPr>
          <a:xfrm>
            <a:off x="1610916" y="3133725"/>
            <a:ext cx="1627584" cy="490538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Índice de Qualidade</a:t>
            </a:r>
          </a:p>
        </p:txBody>
      </p:sp>
      <p:sp>
        <p:nvSpPr>
          <p:cNvPr id="12" name="Fluxograma: Processo alternativo 10"/>
          <p:cNvSpPr/>
          <p:nvPr/>
        </p:nvSpPr>
        <p:spPr>
          <a:xfrm>
            <a:off x="5903119" y="3135313"/>
            <a:ext cx="1628775" cy="48895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Índice de Disponibilidade</a:t>
            </a:r>
          </a:p>
        </p:txBody>
      </p:sp>
      <p:sp>
        <p:nvSpPr>
          <p:cNvPr id="13" name="Fluxograma: Processo alternativo 11"/>
          <p:cNvSpPr/>
          <p:nvPr/>
        </p:nvSpPr>
        <p:spPr>
          <a:xfrm>
            <a:off x="608410" y="3765550"/>
            <a:ext cx="1627584" cy="48895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Satisfação de Pacientes e Acompanhantes</a:t>
            </a:r>
          </a:p>
        </p:txBody>
      </p:sp>
      <p:sp>
        <p:nvSpPr>
          <p:cNvPr id="14" name="Fluxograma: Processo alternativo 12"/>
          <p:cNvSpPr/>
          <p:nvPr/>
        </p:nvSpPr>
        <p:spPr>
          <a:xfrm>
            <a:off x="608410" y="4337050"/>
            <a:ext cx="1627584" cy="490538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Satisfação dos Profissionais</a:t>
            </a:r>
          </a:p>
        </p:txBody>
      </p:sp>
      <p:sp>
        <p:nvSpPr>
          <p:cNvPr id="15" name="Fluxograma: Processo alternativo 15"/>
          <p:cNvSpPr/>
          <p:nvPr/>
        </p:nvSpPr>
        <p:spPr>
          <a:xfrm>
            <a:off x="6924675" y="3765550"/>
            <a:ext cx="1627585" cy="48895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Utilidades</a:t>
            </a:r>
          </a:p>
        </p:txBody>
      </p:sp>
      <p:sp>
        <p:nvSpPr>
          <p:cNvPr id="16" name="Fluxograma: Processo alternativo 16"/>
          <p:cNvSpPr/>
          <p:nvPr/>
        </p:nvSpPr>
        <p:spPr>
          <a:xfrm>
            <a:off x="6924675" y="4321175"/>
            <a:ext cx="1627585" cy="490538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Estruturas Gerais</a:t>
            </a:r>
          </a:p>
        </p:txBody>
      </p:sp>
      <p:sp>
        <p:nvSpPr>
          <p:cNvPr id="17" name="Fluxograma: Processo alternativo 19"/>
          <p:cNvSpPr/>
          <p:nvPr/>
        </p:nvSpPr>
        <p:spPr>
          <a:xfrm>
            <a:off x="608410" y="4911725"/>
            <a:ext cx="1627584" cy="490538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Indicador de Qualidade Técnica</a:t>
            </a:r>
          </a:p>
        </p:txBody>
      </p:sp>
      <p:sp>
        <p:nvSpPr>
          <p:cNvPr id="18" name="Fluxograma: Processo alternativo 20"/>
          <p:cNvSpPr/>
          <p:nvPr/>
        </p:nvSpPr>
        <p:spPr>
          <a:xfrm>
            <a:off x="6924675" y="4878388"/>
            <a:ext cx="1627585" cy="48895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Atendimento</a:t>
            </a:r>
          </a:p>
        </p:txBody>
      </p:sp>
      <p:sp>
        <p:nvSpPr>
          <p:cNvPr id="19" name="Fluxograma: Processo alternativo 21"/>
          <p:cNvSpPr/>
          <p:nvPr/>
        </p:nvSpPr>
        <p:spPr>
          <a:xfrm>
            <a:off x="3619500" y="3802063"/>
            <a:ext cx="1628775" cy="48895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Indicador de Conformidade</a:t>
            </a:r>
          </a:p>
        </p:txBody>
      </p:sp>
      <p:sp>
        <p:nvSpPr>
          <p:cNvPr id="20" name="Fluxograma: Processo alternativo 22"/>
          <p:cNvSpPr/>
          <p:nvPr/>
        </p:nvSpPr>
        <p:spPr>
          <a:xfrm>
            <a:off x="6924675" y="5437188"/>
            <a:ext cx="1627585" cy="48895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>
                <a:solidFill>
                  <a:prstClr val="white"/>
                </a:solidFill>
              </a:rPr>
              <a:t>Tecnologia</a:t>
            </a:r>
          </a:p>
        </p:txBody>
      </p:sp>
      <p:cxnSp>
        <p:nvCxnSpPr>
          <p:cNvPr id="25" name="Conector angulado 33"/>
          <p:cNvCxnSpPr>
            <a:stCxn id="8" idx="2"/>
            <a:endCxn id="12" idx="0"/>
          </p:cNvCxnSpPr>
          <p:nvPr/>
        </p:nvCxnSpPr>
        <p:spPr>
          <a:xfrm rot="16200000" flipH="1">
            <a:off x="5320903" y="1738710"/>
            <a:ext cx="509588" cy="2283619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angulado 35"/>
          <p:cNvCxnSpPr>
            <a:stCxn id="8" idx="2"/>
            <a:endCxn id="11" idx="0"/>
          </p:cNvCxnSpPr>
          <p:nvPr/>
        </p:nvCxnSpPr>
        <p:spPr>
          <a:xfrm rot="5400000">
            <a:off x="3175596" y="1875433"/>
            <a:ext cx="508000" cy="200858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do 37"/>
          <p:cNvCxnSpPr>
            <a:stCxn id="11" idx="2"/>
            <a:endCxn id="13" idx="3"/>
          </p:cNvCxnSpPr>
          <p:nvPr/>
        </p:nvCxnSpPr>
        <p:spPr>
          <a:xfrm rot="5400000">
            <a:off x="2137768" y="3722489"/>
            <a:ext cx="385762" cy="189310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angulado 39"/>
          <p:cNvCxnSpPr>
            <a:stCxn id="11" idx="2"/>
            <a:endCxn id="14" idx="3"/>
          </p:cNvCxnSpPr>
          <p:nvPr/>
        </p:nvCxnSpPr>
        <p:spPr>
          <a:xfrm rot="5400000">
            <a:off x="1851224" y="4009033"/>
            <a:ext cx="958850" cy="189310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do 41"/>
          <p:cNvCxnSpPr>
            <a:stCxn id="11" idx="2"/>
            <a:endCxn id="17" idx="3"/>
          </p:cNvCxnSpPr>
          <p:nvPr/>
        </p:nvCxnSpPr>
        <p:spPr>
          <a:xfrm rot="5400000">
            <a:off x="1563887" y="4296371"/>
            <a:ext cx="1533525" cy="189310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angulado 45"/>
          <p:cNvCxnSpPr>
            <a:stCxn id="12" idx="2"/>
            <a:endCxn id="15" idx="1"/>
          </p:cNvCxnSpPr>
          <p:nvPr/>
        </p:nvCxnSpPr>
        <p:spPr>
          <a:xfrm rot="16200000" flipH="1">
            <a:off x="6628210" y="3713560"/>
            <a:ext cx="385762" cy="207169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angulado 47"/>
          <p:cNvCxnSpPr>
            <a:stCxn id="12" idx="2"/>
            <a:endCxn id="16" idx="1"/>
          </p:cNvCxnSpPr>
          <p:nvPr/>
        </p:nvCxnSpPr>
        <p:spPr>
          <a:xfrm rot="16200000" flipH="1">
            <a:off x="6349604" y="3992167"/>
            <a:ext cx="942975" cy="207169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angulado 49"/>
          <p:cNvCxnSpPr>
            <a:stCxn id="12" idx="2"/>
            <a:endCxn id="18" idx="1"/>
          </p:cNvCxnSpPr>
          <p:nvPr/>
        </p:nvCxnSpPr>
        <p:spPr>
          <a:xfrm rot="16200000" flipH="1">
            <a:off x="6071791" y="4269979"/>
            <a:ext cx="1498600" cy="207169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angulado 51"/>
          <p:cNvCxnSpPr>
            <a:stCxn id="12" idx="2"/>
            <a:endCxn id="20" idx="1"/>
          </p:cNvCxnSpPr>
          <p:nvPr/>
        </p:nvCxnSpPr>
        <p:spPr>
          <a:xfrm rot="16200000" flipH="1">
            <a:off x="5792391" y="4549379"/>
            <a:ext cx="2057400" cy="207169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53"/>
          <p:cNvCxnSpPr>
            <a:stCxn id="5" idx="2"/>
            <a:endCxn id="8" idx="0"/>
          </p:cNvCxnSpPr>
          <p:nvPr/>
        </p:nvCxnSpPr>
        <p:spPr>
          <a:xfrm>
            <a:off x="4433888" y="1939926"/>
            <a:ext cx="0" cy="195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55"/>
          <p:cNvCxnSpPr>
            <a:stCxn id="8" idx="2"/>
            <a:endCxn id="9" idx="0"/>
          </p:cNvCxnSpPr>
          <p:nvPr/>
        </p:nvCxnSpPr>
        <p:spPr>
          <a:xfrm>
            <a:off x="4433888" y="2625725"/>
            <a:ext cx="0" cy="50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55"/>
          <p:cNvCxnSpPr>
            <a:stCxn id="9" idx="2"/>
            <a:endCxn id="19" idx="0"/>
          </p:cNvCxnSpPr>
          <p:nvPr/>
        </p:nvCxnSpPr>
        <p:spPr>
          <a:xfrm>
            <a:off x="4433888" y="3624263"/>
            <a:ext cx="0" cy="17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73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" y="476672"/>
            <a:ext cx="91059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1267"/>
            <a:ext cx="838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0648"/>
            <a:ext cx="9105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98" y="1844824"/>
            <a:ext cx="7767459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6" y="2894"/>
            <a:ext cx="9144000" cy="29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401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9" y="4231058"/>
            <a:ext cx="8439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7" y="5763271"/>
            <a:ext cx="852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1403648" y="2060848"/>
            <a:ext cx="6264696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755576" y="3573016"/>
            <a:ext cx="6264696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1115616" y="4473116"/>
            <a:ext cx="3816424" cy="36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4067944" y="5085184"/>
            <a:ext cx="4692815" cy="36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1115616" y="5409220"/>
            <a:ext cx="6696744" cy="36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6021288"/>
            <a:ext cx="44644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771800" y="6309320"/>
            <a:ext cx="57367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856663" cy="792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dirty="0" smtClean="0">
                <a:ea typeface="ＭＳ Ｐゴシック" panose="020B0600070205080204" pitchFamily="34" charset="-128"/>
              </a:rPr>
              <a:t>O Hospital será composto por 12 pavimentos segmentados entre as áreas de subsolo, atendimento e internações</a:t>
            </a:r>
            <a:endParaRPr lang="en-US" altLang="pt-BR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4411455" y="1235169"/>
            <a:ext cx="4725987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0363" indent="-936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construída: </a:t>
            </a: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46.857,89 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andares, sendo:</a:t>
            </a:r>
          </a:p>
          <a:p>
            <a:pPr lvl="1" fontAlgn="base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internações;</a:t>
            </a:r>
          </a:p>
          <a:p>
            <a:pPr lvl="1" fontAlgn="base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CTI + Bloco Cirúrgico</a:t>
            </a:r>
            <a:endParaRPr lang="pt-BR" altLang="pt-BR" sz="1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pt-BR" altLang="pt-BR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atendimento, administrativo e apoio</a:t>
            </a:r>
          </a:p>
          <a:p>
            <a:pPr lvl="1" fontAlgn="base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altLang="pt-BR" sz="1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sub-solos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necrotério, estacionamento, serviços, etc.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leitos de </a:t>
            </a: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internação;</a:t>
            </a:r>
            <a:endParaRPr lang="pt-BR" altLang="pt-BR" sz="1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Enfermarias de 2 </a:t>
            </a: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leitos com banheiros privativos;</a:t>
            </a:r>
            <a:endParaRPr lang="pt-BR" altLang="pt-BR" sz="1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leitos de Pronto </a:t>
            </a: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socorro (</a:t>
            </a: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observação);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leitos de urgência;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 leitos CTI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salas de cirurgia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Equipamentos de diagnóstico por imagem (</a:t>
            </a:r>
            <a:r>
              <a:rPr lang="pt-BR" altLang="pt-BR" sz="1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Tomógrafos, Ressonância, </a:t>
            </a: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Hemodinâmica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Auditório, Sala de Controle Social, Ouvidoria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para Ensino e Pesquisa</a:t>
            </a: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altLang="pt-BR" sz="1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Heliponto</a:t>
            </a:r>
            <a:endParaRPr lang="pt-BR" altLang="pt-BR" sz="1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400"/>
              </a:spcAft>
            </a:pPr>
            <a:r>
              <a:rPr lang="pt-BR" altLang="pt-BR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Elevadores, sendo 5 públicos e 5 </a:t>
            </a:r>
            <a:r>
              <a:rPr lang="pt-BR" altLang="pt-BR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internos (maca)</a:t>
            </a:r>
            <a:endParaRPr lang="pt-BR" altLang="pt-BR" sz="1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90538" y="836712"/>
            <a:ext cx="79930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físicas do empreendimento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41603"/>
            <a:ext cx="4145986" cy="39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  <p:bldP spid="71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259632" y="117793"/>
            <a:ext cx="58407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INSTALAÇÕES POR PAVIMENTO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-19407" y="620688"/>
            <a:ext cx="9145016" cy="5112568"/>
            <a:chOff x="238827" y="1229063"/>
            <a:chExt cx="8798098" cy="4792225"/>
          </a:xfrm>
        </p:grpSpPr>
        <p:pic>
          <p:nvPicPr>
            <p:cNvPr id="40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7" y="1229063"/>
              <a:ext cx="8352928" cy="479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 explicativo em seta para a esquerda 40"/>
            <p:cNvSpPr/>
            <p:nvPr/>
          </p:nvSpPr>
          <p:spPr>
            <a:xfrm>
              <a:off x="5953132" y="4536373"/>
              <a:ext cx="3083793" cy="323467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9353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Térreo - Pronto Socorro 39 leitos + 12 leitos emergência + 20 poltronas medicação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2" name="Texto explicativo em seta para a esquerda 41"/>
            <p:cNvSpPr/>
            <p:nvPr/>
          </p:nvSpPr>
          <p:spPr>
            <a:xfrm>
              <a:off x="7312471" y="4149921"/>
              <a:ext cx="1724025" cy="251460"/>
            </a:xfrm>
            <a:prstGeom prst="leftArrowCallout">
              <a:avLst>
                <a:gd name="adj1" fmla="val 25000"/>
                <a:gd name="adj2" fmla="val 25000"/>
                <a:gd name="adj3" fmla="val 0"/>
                <a:gd name="adj4" fmla="val 9272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1º andar - Administração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3" name="Texto explicativo em seta para a esquerda 42"/>
            <p:cNvSpPr/>
            <p:nvPr/>
          </p:nvSpPr>
          <p:spPr>
            <a:xfrm>
              <a:off x="7312471" y="4941168"/>
              <a:ext cx="1724025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9674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1º SS - Utilidades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4" name="Texto explicativo em seta para a esquerda 43"/>
            <p:cNvSpPr/>
            <p:nvPr/>
          </p:nvSpPr>
          <p:spPr>
            <a:xfrm>
              <a:off x="6732240" y="2708920"/>
              <a:ext cx="2271042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700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5º andar – Internação 80 leitos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5" name="Texto explicativo em seta para a esquerda 44"/>
            <p:cNvSpPr/>
            <p:nvPr/>
          </p:nvSpPr>
          <p:spPr>
            <a:xfrm>
              <a:off x="6372200" y="3800896"/>
              <a:ext cx="2631082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5377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2º andar – B. Cirúrgico/CTI 40 leitos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6" name="Texto explicativo em seta para a esquerda 45"/>
            <p:cNvSpPr/>
            <p:nvPr/>
          </p:nvSpPr>
          <p:spPr>
            <a:xfrm>
              <a:off x="6732240" y="2385452"/>
              <a:ext cx="2271042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700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6º andar – Internação 80 leitos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7" name="Texto explicativo em seta para a esquerda 46"/>
            <p:cNvSpPr/>
            <p:nvPr/>
          </p:nvSpPr>
          <p:spPr>
            <a:xfrm>
              <a:off x="7174256" y="5301208"/>
              <a:ext cx="1862240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19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2º SS - Estacionamento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8" name="Texto explicativo em seta para a esquerda 47"/>
            <p:cNvSpPr/>
            <p:nvPr/>
          </p:nvSpPr>
          <p:spPr>
            <a:xfrm>
              <a:off x="7312471" y="5634836"/>
              <a:ext cx="1724025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945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3º SS - Estacionamento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9" name="Texto explicativo em seta para a esquerda 48"/>
            <p:cNvSpPr/>
            <p:nvPr/>
          </p:nvSpPr>
          <p:spPr>
            <a:xfrm>
              <a:off x="6804248" y="3002487"/>
              <a:ext cx="2199034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5376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4º andar - Novo CTI 40 leitos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50" name="Texto explicativo em seta para a esquerda 49"/>
            <p:cNvSpPr/>
            <p:nvPr/>
          </p:nvSpPr>
          <p:spPr>
            <a:xfrm>
              <a:off x="6804248" y="1772816"/>
              <a:ext cx="2199034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7825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8º andar – Internação 80 leitos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51" name="Texto explicativo em seta para a esquerda 50"/>
            <p:cNvSpPr/>
            <p:nvPr/>
          </p:nvSpPr>
          <p:spPr>
            <a:xfrm>
              <a:off x="7288560" y="3501008"/>
              <a:ext cx="1724025" cy="251460"/>
            </a:xfrm>
            <a:prstGeom prst="leftArrowCallout">
              <a:avLst>
                <a:gd name="adj1" fmla="val 25000"/>
                <a:gd name="adj2" fmla="val 25000"/>
                <a:gd name="adj3" fmla="val 0"/>
                <a:gd name="adj4" fmla="val 9272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3º andar – Lab. / CME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52" name="Texto explicativo em seta para a esquerda 51"/>
            <p:cNvSpPr/>
            <p:nvPr/>
          </p:nvSpPr>
          <p:spPr>
            <a:xfrm>
              <a:off x="6804248" y="2097420"/>
              <a:ext cx="2199034" cy="25146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7825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pt-BR" sz="1100" dirty="0">
                  <a:solidFill>
                    <a:prstClr val="black"/>
                  </a:solidFill>
                  <a:ea typeface="Calibri"/>
                  <a:cs typeface="Times New Roman"/>
                </a:rPr>
                <a:t>7</a:t>
              </a:r>
              <a:r>
                <a:rPr lang="pt-BR" sz="11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º andar – Internação 80 leitos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804903" y="6381328"/>
            <a:ext cx="2096849" cy="310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prstClr val="black"/>
                </a:solidFill>
              </a:rPr>
              <a:t>1ª Etapa – Dezembro/15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13215" y="6381328"/>
            <a:ext cx="2038905" cy="31058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prstClr val="black"/>
                </a:solidFill>
              </a:rPr>
              <a:t>2ª Etapa – Setembro/16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574160" y="6401362"/>
            <a:ext cx="1958280" cy="2905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prstClr val="black"/>
                </a:solidFill>
              </a:rPr>
              <a:t>Crescente até Dez/17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" name="Texto explicativo em elipse 1"/>
          <p:cNvSpPr/>
          <p:nvPr/>
        </p:nvSpPr>
        <p:spPr>
          <a:xfrm>
            <a:off x="2339752" y="5866826"/>
            <a:ext cx="936104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prstClr val="white"/>
                </a:solidFill>
              </a:rPr>
              <a:t>10%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Texto explicativo em elipse 20"/>
          <p:cNvSpPr/>
          <p:nvPr/>
        </p:nvSpPr>
        <p:spPr>
          <a:xfrm>
            <a:off x="5220072" y="5877272"/>
            <a:ext cx="936104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prstClr val="white"/>
                </a:solidFill>
              </a:rPr>
              <a:t>20%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2" name="Texto explicativo em elipse 21"/>
          <p:cNvSpPr/>
          <p:nvPr/>
        </p:nvSpPr>
        <p:spPr>
          <a:xfrm>
            <a:off x="7756776" y="5851285"/>
            <a:ext cx="1207711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prstClr val="white"/>
                </a:solidFill>
              </a:rPr>
              <a:t>100%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3" name="Texto explicativo em seta para a esquerda 22"/>
          <p:cNvSpPr/>
          <p:nvPr/>
        </p:nvSpPr>
        <p:spPr>
          <a:xfrm>
            <a:off x="6804248" y="2829960"/>
            <a:ext cx="2285744" cy="1669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376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1100" dirty="0" err="1" smtClean="0">
                <a:solidFill>
                  <a:prstClr val="black"/>
                </a:solidFill>
                <a:ea typeface="Calibri"/>
                <a:cs typeface="Times New Roman"/>
              </a:rPr>
              <a:t>Pilotís</a:t>
            </a:r>
            <a:endParaRPr lang="pt-BR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5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/>
              <a:t>Quanto foi investido no Hospital Metropolitano?</a:t>
            </a:r>
            <a:endParaRPr lang="pt-BR" sz="5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0" y="477839"/>
            <a:ext cx="7886700" cy="3968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 smtClean="0"/>
              <a:t>Hospital Metropolitano Dr. Célio de Castro</a:t>
            </a:r>
            <a:endParaRPr lang="pt-BR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560" y="923925"/>
            <a:ext cx="7886700" cy="3698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/>
              <a:t>Valores</a:t>
            </a:r>
            <a:endParaRPr lang="pt-BR" sz="2200" dirty="0"/>
          </a:p>
        </p:txBody>
      </p:sp>
      <p:pic>
        <p:nvPicPr>
          <p:cNvPr id="24581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0" y="2244725"/>
            <a:ext cx="457319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67" y="2244726"/>
            <a:ext cx="276344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4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708920"/>
            <a:ext cx="8784976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Valor recebido pelo Consórcio Novo Metropolitano (até out/17)</a:t>
            </a:r>
            <a:endParaRPr lang="pt-BR" sz="2800" dirty="0" smtClean="0"/>
          </a:p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R$ 206,2 milhões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3933056"/>
            <a:ext cx="7848872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Valor Previsto na LOA em 2018 para PPP do HMDCC</a:t>
            </a:r>
          </a:p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R$ 127 milhões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5085184"/>
            <a:ext cx="788403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Valor Anual Previsto por mais 18 anos</a:t>
            </a:r>
          </a:p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R$ 127 milhões + reajuste pelo INPC e índice de aumento salarial trabalhadores da PPP</a:t>
            </a:r>
            <a:endParaRPr lang="pt-BR" sz="2800" b="1" dirty="0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71438"/>
            <a:ext cx="3172031" cy="12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683568" y="1545880"/>
            <a:ext cx="7884037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Valor aplicado pelo Consórcio Novo Metropolitano</a:t>
            </a:r>
          </a:p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R$ 184 milhões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149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0" y="477839"/>
            <a:ext cx="7886700" cy="3968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 smtClean="0"/>
              <a:t>Hospital Metropolitano Dr. Célio de Castro</a:t>
            </a:r>
            <a:endParaRPr lang="pt-BR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560" y="923925"/>
            <a:ext cx="7886700" cy="3698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 smtClean="0"/>
              <a:t>Aportes Pagos</a:t>
            </a:r>
            <a:endParaRPr lang="pt-BR" sz="2200" dirty="0"/>
          </a:p>
        </p:txBody>
      </p:sp>
      <p:pic>
        <p:nvPicPr>
          <p:cNvPr id="26629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4" y="1343026"/>
            <a:ext cx="5150644" cy="543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1115616" y="1700808"/>
            <a:ext cx="724329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145127" y="5949280"/>
            <a:ext cx="724329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043608" y="4941168"/>
            <a:ext cx="7243297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115616" y="2492896"/>
            <a:ext cx="724329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23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/>
              <a:t>Saúde e Sociedade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Condições de saúde relacionadas com modelo de sociedade</a:t>
            </a:r>
          </a:p>
          <a:p>
            <a:pPr eaLnBrk="1" hangingPunct="1"/>
            <a:r>
              <a:rPr lang="pt-BR" altLang="pt-BR" smtClean="0"/>
              <a:t>Conjuntura e correlação de forças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 rot="-535311">
            <a:off x="1835150" y="4352925"/>
            <a:ext cx="5113338" cy="1163638"/>
          </a:xfrm>
          <a:custGeom>
            <a:avLst/>
            <a:gdLst>
              <a:gd name="T0" fmla="*/ 0 w 3221"/>
              <a:gd name="T1" fmla="*/ 2147483647 h 733"/>
              <a:gd name="T2" fmla="*/ 2147483647 w 3221"/>
              <a:gd name="T3" fmla="*/ 2147483647 h 733"/>
              <a:gd name="T4" fmla="*/ 2147483647 w 3221"/>
              <a:gd name="T5" fmla="*/ 2147483647 h 733"/>
              <a:gd name="T6" fmla="*/ 2147483647 w 3221"/>
              <a:gd name="T7" fmla="*/ 2147483647 h 733"/>
              <a:gd name="T8" fmla="*/ 2147483647 w 3221"/>
              <a:gd name="T9" fmla="*/ 2147483647 h 733"/>
              <a:gd name="T10" fmla="*/ 2147483647 w 3221"/>
              <a:gd name="T11" fmla="*/ 2147483647 h 7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1"/>
              <a:gd name="T19" fmla="*/ 0 h 733"/>
              <a:gd name="T20" fmla="*/ 3221 w 3221"/>
              <a:gd name="T21" fmla="*/ 733 h 7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1" h="733">
                <a:moveTo>
                  <a:pt x="0" y="733"/>
                </a:moveTo>
                <a:cubicBezTo>
                  <a:pt x="284" y="373"/>
                  <a:pt x="568" y="14"/>
                  <a:pt x="817" y="7"/>
                </a:cubicBezTo>
                <a:cubicBezTo>
                  <a:pt x="1066" y="0"/>
                  <a:pt x="1278" y="680"/>
                  <a:pt x="1497" y="688"/>
                </a:cubicBezTo>
                <a:cubicBezTo>
                  <a:pt x="1716" y="696"/>
                  <a:pt x="1936" y="61"/>
                  <a:pt x="2132" y="53"/>
                </a:cubicBezTo>
                <a:cubicBezTo>
                  <a:pt x="2328" y="45"/>
                  <a:pt x="2495" y="642"/>
                  <a:pt x="2676" y="642"/>
                </a:cubicBezTo>
                <a:cubicBezTo>
                  <a:pt x="2857" y="642"/>
                  <a:pt x="3138" y="151"/>
                  <a:pt x="3221" y="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14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PPPs</a:t>
            </a:r>
            <a:r>
              <a:rPr lang="pt-BR" b="1" dirty="0" smtClean="0"/>
              <a:t> para APS no SUS-BH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Cronologia</a:t>
            </a:r>
          </a:p>
          <a:p>
            <a:pPr>
              <a:buFontTx/>
              <a:buChar char="-"/>
            </a:pPr>
            <a:r>
              <a:rPr lang="pt-BR" sz="2800" dirty="0" smtClean="0"/>
              <a:t>Dez/11: Abertura da 1ª licitação</a:t>
            </a:r>
          </a:p>
          <a:p>
            <a:pPr>
              <a:buFontTx/>
              <a:buChar char="-"/>
            </a:pPr>
            <a:r>
              <a:rPr lang="pt-BR" sz="2800" dirty="0" smtClean="0"/>
              <a:t>Até </a:t>
            </a:r>
            <a:r>
              <a:rPr lang="pt-BR" sz="2800" dirty="0" err="1" smtClean="0"/>
              <a:t>fev</a:t>
            </a:r>
            <a:r>
              <a:rPr lang="pt-BR" sz="2800" dirty="0" smtClean="0"/>
              <a:t>/12: Não houve empresas interessadas</a:t>
            </a:r>
          </a:p>
          <a:p>
            <a:pPr>
              <a:buFontTx/>
              <a:buChar char="-"/>
            </a:pPr>
            <a:r>
              <a:rPr lang="pt-BR" sz="2800" dirty="0" smtClean="0"/>
              <a:t>Dez/14 a </a:t>
            </a:r>
            <a:r>
              <a:rPr lang="pt-BR" sz="2800" dirty="0" err="1" smtClean="0"/>
              <a:t>mai</a:t>
            </a:r>
            <a:r>
              <a:rPr lang="pt-BR" sz="2800" dirty="0" smtClean="0"/>
              <a:t>/15: 2ª licitação (com 2 novas alterações)</a:t>
            </a:r>
          </a:p>
          <a:p>
            <a:pPr>
              <a:buFontTx/>
              <a:buChar char="-"/>
            </a:pPr>
            <a:r>
              <a:rPr lang="pt-BR" sz="2800" dirty="0" smtClean="0"/>
              <a:t>Mai/15: Participação de única empresa – SPE Saúde Primária BH S/A, pela PBH Ativos</a:t>
            </a:r>
          </a:p>
          <a:p>
            <a:pPr>
              <a:buFontTx/>
              <a:buChar char="-"/>
            </a:pPr>
            <a:r>
              <a:rPr lang="pt-BR" sz="2800" dirty="0" err="1" smtClean="0"/>
              <a:t>Fev</a:t>
            </a:r>
            <a:r>
              <a:rPr lang="pt-BR" sz="2800" dirty="0" smtClean="0"/>
              <a:t>/16: assinatura do contrato</a:t>
            </a:r>
          </a:p>
          <a:p>
            <a:pPr>
              <a:buFontTx/>
              <a:buChar char="-"/>
            </a:pPr>
            <a:r>
              <a:rPr lang="pt-BR" sz="2800" dirty="0" smtClean="0"/>
              <a:t>Fase atual: apresentação da fiança</a:t>
            </a:r>
          </a:p>
        </p:txBody>
      </p:sp>
    </p:spTree>
    <p:extLst>
      <p:ext uri="{BB962C8B-B14F-4D97-AF65-F5344CB8AC3E}">
        <p14:creationId xmlns:p14="http://schemas.microsoft.com/office/powerpoint/2010/main" val="34308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PPPs</a:t>
            </a:r>
            <a:r>
              <a:rPr lang="pt-BR" b="1" dirty="0" smtClean="0"/>
              <a:t> para APS no SUS-BH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Objeto do Contrato de Concessão Administrativa: obras e serviços não assistenciais em relação à Rede de Atenção Primária à Saúde</a:t>
            </a:r>
          </a:p>
          <a:p>
            <a:r>
              <a:rPr lang="pt-BR" sz="2800" dirty="0" smtClean="0"/>
              <a:t>Construção de 77 novos Centros de Saúde</a:t>
            </a:r>
          </a:p>
          <a:p>
            <a:pPr marL="0" indent="0">
              <a:buNone/>
            </a:pPr>
            <a:r>
              <a:rPr lang="pt-BR" sz="2800" dirty="0" smtClean="0"/>
              <a:t>(ampliação de 22, reconstrução de 55)</a:t>
            </a:r>
          </a:p>
          <a:p>
            <a:r>
              <a:rPr lang="pt-BR" sz="2800" dirty="0" smtClean="0"/>
              <a:t>Prazo de 20 anos</a:t>
            </a:r>
          </a:p>
          <a:p>
            <a:r>
              <a:rPr lang="pt-BR" sz="2800" dirty="0" smtClean="0"/>
              <a:t>Valor total: R$ 2,04 bilhões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Contraprestação anual da PBH: </a:t>
            </a:r>
            <a:r>
              <a:rPr lang="pt-BR" sz="2800" b="1" dirty="0">
                <a:solidFill>
                  <a:srgbClr val="FF0000"/>
                </a:solidFill>
              </a:rPr>
              <a:t>R$ 111 milhões</a:t>
            </a:r>
          </a:p>
        </p:txBody>
      </p:sp>
    </p:spTree>
    <p:extLst>
      <p:ext uri="{BB962C8B-B14F-4D97-AF65-F5344CB8AC3E}">
        <p14:creationId xmlns:p14="http://schemas.microsoft.com/office/powerpoint/2010/main" val="5916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12ª Conferência Municipal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i="1" dirty="0"/>
              <a:t>Efetivar as obras aprovadas e pactuadas pela Parceria Público Privado (PPP) e/ou Orçamento</a:t>
            </a:r>
            <a:br>
              <a:rPr lang="pt-BR" i="1" dirty="0"/>
            </a:br>
            <a:r>
              <a:rPr lang="pt-BR" i="1" dirty="0"/>
              <a:t>Participativo (OP), garantindo que a gestão municipal assuma o compromisso de efetivar as obras no</a:t>
            </a:r>
            <a:br>
              <a:rPr lang="pt-BR" i="1" dirty="0"/>
            </a:br>
            <a:r>
              <a:rPr lang="pt-BR" i="1" dirty="0"/>
              <a:t>prazo determinado, utilizando recursos próprios na ausência de empresas interessadas na Parceria</a:t>
            </a:r>
            <a:br>
              <a:rPr lang="pt-BR" i="1" dirty="0"/>
            </a:br>
            <a:r>
              <a:rPr lang="pt-BR" i="1" dirty="0"/>
              <a:t>Público Privado (PPP) </a:t>
            </a:r>
            <a:endParaRPr lang="pt-BR" i="1" dirty="0" smtClean="0"/>
          </a:p>
          <a:p>
            <a:endParaRPr lang="pt-BR" dirty="0" smtClean="0"/>
          </a:p>
          <a:p>
            <a:r>
              <a:rPr lang="pt-BR" i="1" dirty="0" smtClean="0"/>
              <a:t>Agilizar </a:t>
            </a:r>
            <a:r>
              <a:rPr lang="pt-BR" i="1" dirty="0"/>
              <a:t>o processo de Parceria Público Privada (PPP) para a construção e reformas dos Centros </a:t>
            </a:r>
            <a:r>
              <a:rPr lang="pt-BR" i="1" dirty="0" smtClean="0"/>
              <a:t>de Saúde </a:t>
            </a:r>
            <a:r>
              <a:rPr lang="pt-BR" i="1" dirty="0"/>
              <a:t>conforme previsto.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04" y="2130552"/>
            <a:ext cx="2166992" cy="23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8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Autofit/>
          </a:bodyPr>
          <a:lstStyle/>
          <a:p>
            <a:r>
              <a:rPr lang="pt-BR" sz="5400" b="1" dirty="0" smtClean="0"/>
              <a:t>Qual o impacto no SUS-BH?</a:t>
            </a:r>
            <a:endParaRPr lang="pt-BR" sz="5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3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714375"/>
            <a:ext cx="89265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714750" y="2500313"/>
            <a:ext cx="51435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8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00063"/>
            <a:ext cx="8532812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5357813" y="2428875"/>
            <a:ext cx="2357437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9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95325"/>
            <a:ext cx="73533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714750" y="1643063"/>
            <a:ext cx="257175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6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09613"/>
            <a:ext cx="73437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 rot="1074900">
            <a:off x="5991225" y="1909763"/>
            <a:ext cx="1885950" cy="552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0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233488"/>
            <a:ext cx="7686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5143500" y="2286000"/>
            <a:ext cx="3214688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2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Cortes</a:t>
            </a:r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Corte dos porteiros e estagiários do Programa Posso-ajudar : 28 milhões/ano</a:t>
            </a:r>
          </a:p>
          <a:p>
            <a:pPr eaLnBrk="1" hangingPunct="1"/>
            <a:r>
              <a:rPr lang="pt-BR" altLang="pt-BR" smtClean="0"/>
              <a:t>Corte em medicações: 19 milhões nos últimos 2 anos</a:t>
            </a:r>
          </a:p>
          <a:p>
            <a:pPr eaLnBrk="1" hangingPunct="1"/>
            <a:r>
              <a:rPr lang="pt-BR" altLang="pt-BR" smtClean="0"/>
              <a:t>Corte repasse HRTN: 1,5 milhão/mês (por 8 meses, em 2016 – revertemos 6 milhões)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8313" y="5300663"/>
            <a:ext cx="7883525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/>
              <a:t>Déficit mensal em 2016 anunciado pela SMSA</a:t>
            </a:r>
          </a:p>
          <a:p>
            <a:pPr algn="ctr">
              <a:defRPr/>
            </a:pPr>
            <a:r>
              <a:rPr lang="pt-BR" sz="2800" b="1" dirty="0"/>
              <a:t>R$ 5,9 milhões</a:t>
            </a:r>
          </a:p>
        </p:txBody>
      </p:sp>
    </p:spTree>
    <p:extLst>
      <p:ext uri="{BB962C8B-B14F-4D97-AF65-F5344CB8AC3E}">
        <p14:creationId xmlns:p14="http://schemas.microsoft.com/office/powerpoint/2010/main" val="7424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PPPs</a:t>
            </a:r>
            <a:r>
              <a:rPr lang="pt-BR" b="1" dirty="0" smtClean="0"/>
              <a:t> em BH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Hospital Metropolitano do Barreiro</a:t>
            </a:r>
          </a:p>
          <a:p>
            <a:r>
              <a:rPr lang="pt-BR" dirty="0" smtClean="0"/>
              <a:t>Unidades Básicas de Saúde</a:t>
            </a:r>
          </a:p>
          <a:p>
            <a:pPr marL="0" indent="0" algn="r">
              <a:buNone/>
            </a:pPr>
            <a:r>
              <a:rPr lang="pt-BR" i="1" dirty="0"/>
              <a:t>Defesa do modelo de </a:t>
            </a:r>
            <a:r>
              <a:rPr lang="pt-BR" i="1" dirty="0" err="1" smtClean="0"/>
              <a:t>PPPs</a:t>
            </a:r>
            <a:r>
              <a:rPr lang="pt-BR" i="1" dirty="0" smtClean="0"/>
              <a:t> </a:t>
            </a:r>
            <a:endParaRPr lang="pt-BR" i="1" dirty="0"/>
          </a:p>
          <a:p>
            <a:pPr marL="0" indent="0" algn="r">
              <a:buNone/>
            </a:pPr>
            <a:r>
              <a:rPr lang="pt-BR" i="1" dirty="0" smtClean="0"/>
              <a:t>como </a:t>
            </a:r>
            <a:r>
              <a:rPr lang="pt-BR" i="1" dirty="0"/>
              <a:t>mais </a:t>
            </a:r>
            <a:r>
              <a:rPr lang="pt-BR" i="1" dirty="0" smtClean="0"/>
              <a:t>rápido, </a:t>
            </a:r>
            <a:r>
              <a:rPr lang="pt-BR" i="1" dirty="0"/>
              <a:t>mais </a:t>
            </a:r>
            <a:r>
              <a:rPr lang="pt-BR" i="1" dirty="0" smtClean="0"/>
              <a:t>barato e mais eficiente</a:t>
            </a:r>
            <a:endParaRPr lang="pt-BR" i="1" dirty="0"/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487037"/>
            <a:ext cx="3456384" cy="32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-26988"/>
            <a:ext cx="9107487" cy="23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214938" y="6572250"/>
            <a:ext cx="3746500" cy="241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Inflação (IPCA) 2008-2016 : 75,26%</a:t>
            </a:r>
          </a:p>
        </p:txBody>
      </p:sp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graphicFrame>
        <p:nvGraphicFramePr>
          <p:cNvPr id="60422" name="Objeto 5"/>
          <p:cNvGraphicFramePr>
            <a:graphicFrameLocks noChangeAspect="1"/>
          </p:cNvGraphicFramePr>
          <p:nvPr/>
        </p:nvGraphicFramePr>
        <p:xfrm>
          <a:off x="58738" y="3254375"/>
          <a:ext cx="8934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Gráfico" r:id="rId4" imgW="6905774" imgH="2562196" progId="MSGraph.Chart.8">
                  <p:embed/>
                </p:oleObj>
              </mc:Choice>
              <mc:Fallback>
                <p:oleObj name="Gráfico" r:id="rId4" imgW="6905774" imgH="2562196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3254375"/>
                        <a:ext cx="8934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9166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14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6144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414655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1208"/>
            <a:ext cx="3671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47" y="3959771"/>
            <a:ext cx="3517588" cy="13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" descr="Resultado de imagem para hospital municipal odilon behr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3571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uxograma: Armazenamento de acesso seqüencial 8"/>
          <p:cNvSpPr/>
          <p:nvPr/>
        </p:nvSpPr>
        <p:spPr>
          <a:xfrm>
            <a:off x="142875" y="4786313"/>
            <a:ext cx="2000250" cy="1214437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R$225 milhões em 6 anos</a:t>
            </a:r>
          </a:p>
        </p:txBody>
      </p:sp>
      <p:sp>
        <p:nvSpPr>
          <p:cNvPr id="10" name="Texto Explicativo 1 9"/>
          <p:cNvSpPr/>
          <p:nvPr/>
        </p:nvSpPr>
        <p:spPr>
          <a:xfrm>
            <a:off x="7215188" y="428625"/>
            <a:ext cx="1714500" cy="1143000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R$ 190 milhões/ano, desde 2012</a:t>
            </a:r>
          </a:p>
          <a:p>
            <a:pPr algn="ctr">
              <a:defRPr/>
            </a:pPr>
            <a:r>
              <a:rPr lang="pt-BR" sz="1400" i="1" dirty="0"/>
              <a:t>(antes fonte era ROT)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97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309" y="131473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Promessa de que </a:t>
            </a:r>
            <a:r>
              <a:rPr lang="pt-BR" b="1" dirty="0" err="1" smtClean="0"/>
              <a:t>PPPs</a:t>
            </a:r>
            <a:r>
              <a:rPr lang="pt-BR" b="1" dirty="0" smtClean="0"/>
              <a:t> seriam </a:t>
            </a:r>
            <a:r>
              <a:rPr lang="pt-BR" b="1" dirty="0"/>
              <a:t>obras mais rápidas, eficientes e econômicas não viraram realidade!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61444" name="AutoShape 4" descr="Resultado de imagem para centro de sau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6" name="AutoShape 6" descr="Resultado de imagem para centro de sau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48" name="Picture 8" descr="Resultado de imagem para centro d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964" y="2994996"/>
            <a:ext cx="5338754" cy="3577276"/>
          </a:xfrm>
          <a:prstGeom prst="rect">
            <a:avLst/>
          </a:prstGeom>
          <a:noFill/>
        </p:spPr>
      </p:pic>
      <p:sp>
        <p:nvSpPr>
          <p:cNvPr id="61450" name="AutoShape 10" descr="Resultado de imagem para odebre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52" name="AutoShape 12" descr="Resultado de imagem para odebre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54" name="AutoShape 14" descr="Resultado de imagem para odebre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56" name="AutoShape 16" descr="Resultado de imagem para odebre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58" name="Picture 18" descr="Resultado de imagem para odebrec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357562"/>
            <a:ext cx="4133850" cy="1104901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928794" y="4071942"/>
            <a:ext cx="164307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o Explicativo 1 13"/>
          <p:cNvSpPr/>
          <p:nvPr/>
        </p:nvSpPr>
        <p:spPr>
          <a:xfrm>
            <a:off x="7215206" y="2643182"/>
            <a:ext cx="1500198" cy="898400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 anos de... PROMESSAS!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36947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14ª Conferência Municipal de Saúde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Garantir a construção de unidades básicas de saúde e a reconstrução das unidades já </a:t>
            </a:r>
            <a:r>
              <a:rPr lang="pt-BR" dirty="0" smtClean="0"/>
              <a:t>existentes,</a:t>
            </a:r>
            <a:br>
              <a:rPr lang="pt-BR" dirty="0" smtClean="0"/>
            </a:br>
            <a:r>
              <a:rPr lang="pt-BR" dirty="0" smtClean="0"/>
              <a:t>uma </a:t>
            </a:r>
            <a:r>
              <a:rPr lang="pt-BR" dirty="0"/>
              <a:t>vez que apresentam áreas físicas inadequadas à necessidade do serviço, com objetivo de</a:t>
            </a:r>
            <a:br>
              <a:rPr lang="pt-BR" dirty="0"/>
            </a:br>
            <a:r>
              <a:rPr lang="pt-BR" dirty="0"/>
              <a:t>readequar as áreas de abrangência e garantir no máximo 04 ESF por centro de saúde, </a:t>
            </a:r>
            <a:r>
              <a:rPr lang="pt-BR" b="1" dirty="0"/>
              <a:t>sem </a:t>
            </a:r>
            <a:r>
              <a:rPr lang="pt-BR" b="1" dirty="0" smtClean="0"/>
              <a:t>PPP (Parcerias </a:t>
            </a:r>
            <a:r>
              <a:rPr lang="pt-BR" b="1" dirty="0"/>
              <a:t>Público Privadas), </a:t>
            </a:r>
            <a:r>
              <a:rPr lang="pt-BR" dirty="0"/>
              <a:t>com recursos e execução públicos, com prioridade para as </a:t>
            </a:r>
            <a:r>
              <a:rPr lang="pt-BR" dirty="0" smtClean="0"/>
              <a:t>obras conquistadas </a:t>
            </a:r>
            <a:r>
              <a:rPr lang="pt-BR" dirty="0"/>
              <a:t>através do Orçamento Participativo. 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2" y="2130552"/>
            <a:ext cx="2241423" cy="19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7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Questões para reflexão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t-BR" sz="3600" dirty="0" smtClean="0"/>
              <a:t>O Estado Brasileiro patrimonialista possibilita modelos de gestão mistos público-privados?</a:t>
            </a:r>
          </a:p>
          <a:p>
            <a:pPr marL="514350" indent="-514350">
              <a:buAutoNum type="arabicParenR"/>
            </a:pPr>
            <a:r>
              <a:rPr lang="pt-BR" sz="3600" dirty="0" smtClean="0"/>
              <a:t>O Estado Brasileiro é ineficiente?</a:t>
            </a:r>
          </a:p>
          <a:p>
            <a:pPr marL="514350" indent="-514350">
              <a:buAutoNum type="arabicParenR"/>
            </a:pPr>
            <a:r>
              <a:rPr lang="pt-BR" sz="3600" dirty="0" smtClean="0"/>
              <a:t>Qual o futuro do SUS???</a:t>
            </a:r>
          </a:p>
          <a:p>
            <a:pPr marL="514350" indent="-51435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9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4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15370" cy="1162050"/>
          </a:xfrm>
        </p:spPr>
        <p:txBody>
          <a:bodyPr>
            <a:normAutofit/>
          </a:bodyPr>
          <a:lstStyle/>
          <a:p>
            <a:r>
              <a:rPr lang="pt-BR" dirty="0" smtClean="0"/>
              <a:t>Ministro da Saúde</a:t>
            </a:r>
            <a:br>
              <a:rPr lang="pt-BR" dirty="0" smtClean="0"/>
            </a:br>
            <a:r>
              <a:rPr lang="pt-BR" dirty="0" smtClean="0"/>
              <a:t> Ricardo Barros</a:t>
            </a:r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>
          <a:xfrm>
            <a:off x="3786182" y="1052736"/>
            <a:ext cx="5111750" cy="492441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pt-BR" i="1" dirty="0" smtClean="0"/>
              <a:t>“</a:t>
            </a:r>
            <a:r>
              <a:rPr lang="pt-BR" dirty="0"/>
              <a:t>Ele está falando de uma ideologia, do pensamento, do sonho, e não está falando da realidade. Não são técnicos, nem especialistas, são ideólogos que tratam o assunto como se não existisse o limite orçamentário, como se fosse só o </a:t>
            </a:r>
            <a:r>
              <a:rPr lang="pt-BR" dirty="0" smtClean="0"/>
              <a:t>sonho. Não </a:t>
            </a:r>
            <a:r>
              <a:rPr lang="pt-BR" dirty="0"/>
              <a:t>é um </a:t>
            </a:r>
            <a:r>
              <a:rPr lang="pt-BR" dirty="0" smtClean="0"/>
              <a:t>sonho (a universalidade), </a:t>
            </a:r>
            <a:r>
              <a:rPr lang="pt-BR" dirty="0"/>
              <a:t>nós temos que administrar uma realidade aqui.</a:t>
            </a:r>
          </a:p>
          <a:p>
            <a:pPr>
              <a:buFont typeface="Arial" charset="0"/>
              <a:buNone/>
            </a:pPr>
            <a:endParaRPr lang="pt-BR" i="1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3252" name="Picture 2" descr="O ministro da Saúde do governo Temer, Ricardo Barros (PP-PR)"/>
          <p:cNvPicPr>
            <a:picLocks noChangeAspect="1" noChangeArrowheads="1"/>
          </p:cNvPicPr>
          <p:nvPr/>
        </p:nvPicPr>
        <p:blipFill>
          <a:blip r:embed="rId2" cstate="print"/>
          <a:srcRect r="27026"/>
          <a:stretch>
            <a:fillRect/>
          </a:stretch>
        </p:blipFill>
        <p:spPr bwMode="auto">
          <a:xfrm>
            <a:off x="192081" y="2071700"/>
            <a:ext cx="34512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CaixaDeTexto 4"/>
          <p:cNvSpPr txBox="1">
            <a:spLocks noChangeArrowheads="1"/>
          </p:cNvSpPr>
          <p:nvPr/>
        </p:nvSpPr>
        <p:spPr bwMode="auto">
          <a:xfrm>
            <a:off x="5751512" y="6453336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i="1" dirty="0" smtClean="0"/>
              <a:t>BBC Brasil, 11/11/16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076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2" descr="C:\Users\Bruno-Abreu\Dropbox\Capturas de tela\Captura de tela 2016-05-25 23.18.04.png"/>
          <p:cNvPicPr>
            <a:picLocks noChangeAspect="1" noChangeArrowheads="1"/>
          </p:cNvPicPr>
          <p:nvPr/>
        </p:nvPicPr>
        <p:blipFill>
          <a:blip r:embed="rId2" cstate="print"/>
          <a:srcRect l="13281" t="40273" r="36719" b="11092"/>
          <a:stretch>
            <a:fillRect/>
          </a:stretch>
        </p:blipFill>
        <p:spPr bwMode="auto">
          <a:xfrm>
            <a:off x="4833270" y="4429132"/>
            <a:ext cx="4310730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CaixaDeTexto 5"/>
          <p:cNvSpPr txBox="1">
            <a:spLocks noChangeArrowheads="1"/>
          </p:cNvSpPr>
          <p:nvPr/>
        </p:nvSpPr>
        <p:spPr bwMode="auto">
          <a:xfrm>
            <a:off x="5652120" y="382103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i="1"/>
              <a:t>Estadão, 18/5/16</a:t>
            </a:r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4071934" y="1571612"/>
            <a:ext cx="4000528" cy="264320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charset="0"/>
              <a:buNone/>
              <a:tabLst/>
              <a:defRPr/>
            </a:pPr>
            <a:r>
              <a:rPr kumimoji="0" lang="pt-B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“Ninguém é obrigado a contratar plano. Não cabe ao ministério controlar isso (a qualidade dos serviços dos planos de saúde). Quanto mais planos, melhor”</a:t>
            </a: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323528" y="430266"/>
            <a:ext cx="8215370" cy="1162050"/>
          </a:xfrm>
        </p:spPr>
        <p:txBody>
          <a:bodyPr>
            <a:normAutofit/>
          </a:bodyPr>
          <a:lstStyle/>
          <a:p>
            <a:r>
              <a:rPr lang="pt-BR" dirty="0" smtClean="0"/>
              <a:t>Ministro da Saúde</a:t>
            </a:r>
            <a:br>
              <a:rPr lang="pt-BR" dirty="0" smtClean="0"/>
            </a:br>
            <a:r>
              <a:rPr lang="pt-BR" dirty="0" smtClean="0"/>
              <a:t> Ricardo Barros</a:t>
            </a:r>
          </a:p>
        </p:txBody>
      </p:sp>
      <p:pic>
        <p:nvPicPr>
          <p:cNvPr id="11" name="Picture 2" descr="O ministro da Saúde do governo Temer, Ricardo Barros (PP-PR)"/>
          <p:cNvPicPr>
            <a:picLocks noChangeAspect="1" noChangeArrowheads="1"/>
          </p:cNvPicPr>
          <p:nvPr/>
        </p:nvPicPr>
        <p:blipFill>
          <a:blip r:embed="rId3" cstate="print"/>
          <a:srcRect r="27026"/>
          <a:stretch>
            <a:fillRect/>
          </a:stretch>
        </p:blipFill>
        <p:spPr bwMode="auto">
          <a:xfrm>
            <a:off x="192081" y="2071700"/>
            <a:ext cx="34512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86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 b="35417"/>
          <a:stretch>
            <a:fillRect/>
          </a:stretch>
        </p:blipFill>
        <p:spPr bwMode="auto">
          <a:xfrm>
            <a:off x="-15875" y="0"/>
            <a:ext cx="9175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aixaDeTexto 4"/>
          <p:cNvSpPr txBox="1">
            <a:spLocks noChangeArrowheads="1"/>
          </p:cNvSpPr>
          <p:nvPr/>
        </p:nvSpPr>
        <p:spPr bwMode="auto">
          <a:xfrm>
            <a:off x="785813" y="4802699"/>
            <a:ext cx="7643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 smtClean="0"/>
              <a:t>DIREITO À SAÚDE EM RISCO!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7573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altLang="pt-BR" sz="3600" b="1" smtClean="0"/>
              <a:t>Notícias Do Brasil (Os Pássaros Trazem)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sz="3200" i="1" u="sng" smtClean="0">
                <a:hlinkClick r:id="rId2"/>
              </a:rPr>
              <a:t>Milton Nascimento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/>
          </a:p>
        </p:txBody>
      </p:sp>
      <p:sp>
        <p:nvSpPr>
          <p:cNvPr id="4505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577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t-BR" altLang="pt-BR" sz="1800" smtClean="0"/>
              <a:t>Aqui vive um povo que merece mais respeito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Sabe, belo é o povo como é belo todo amor.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Aqui vive um povo que é mar e que é rio,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E seu destino é um dia se juntar.</a:t>
            </a:r>
          </a:p>
          <a:p>
            <a:pPr>
              <a:buFont typeface="Wingdings" pitchFamily="2" charset="2"/>
              <a:buNone/>
            </a:pPr>
            <a:endParaRPr lang="pt-BR" altLang="pt-BR" sz="1800" smtClean="0"/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O canto mais belo será sempre mais sincero.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Sabe, tudo quanto é belo será sempre de espantar.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Aqui vive um povo que cultiva a qualidade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ser mais sábio que quem o quer governar!</a:t>
            </a:r>
            <a:endParaRPr lang="pt-BR" altLang="pt-BR" smtClean="0"/>
          </a:p>
        </p:txBody>
      </p:sp>
      <p:sp>
        <p:nvSpPr>
          <p:cNvPr id="45060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8291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t-BR" altLang="pt-BR" sz="1800" smtClean="0"/>
              <a:t>A novidade é que o Brasil não é só litoral!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É muito mais, é muito mais que qualquer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zona sul.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Tem gente boa espalhada por esse Brasil,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que vai fazer desse lugar um bom país!</a:t>
            </a:r>
            <a:br>
              <a:rPr lang="pt-BR" altLang="pt-BR" sz="1800" smtClean="0"/>
            </a:br>
            <a:endParaRPr lang="pt-BR" altLang="pt-BR" sz="1800" smtClean="0"/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Uma notícia está chegando lá do interior.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Não deu no rádio, no jornal ou na televisão.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Ficar de frente para o mar, de costas pro Brasil,</a:t>
            </a:r>
          </a:p>
          <a:p>
            <a:pPr>
              <a:buFont typeface="Wingdings" pitchFamily="2" charset="2"/>
              <a:buNone/>
            </a:pPr>
            <a:r>
              <a:rPr lang="pt-BR" altLang="pt-BR" sz="1800" smtClean="0"/>
              <a:t>não vai fazer desse lugar um bom país!</a:t>
            </a:r>
          </a:p>
          <a:p>
            <a:endParaRPr lang="pt-BR" altLang="pt-BR" smtClean="0"/>
          </a:p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81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Conselho Municipal de Saúde de BH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</a:t>
            </a:r>
            <a:r>
              <a:rPr lang="pt-BR" dirty="0"/>
              <a:t>272/11:</a:t>
            </a:r>
          </a:p>
          <a:p>
            <a:pPr marL="0" indent="0">
              <a:buNone/>
            </a:pPr>
            <a:r>
              <a:rPr lang="pt-BR" i="1" dirty="0"/>
              <a:t>“Aprovar a minuta da lei autorizativa que outorga a concessão de obras e serviços de apoio ao</a:t>
            </a:r>
            <a:br>
              <a:rPr lang="pt-BR" i="1" dirty="0"/>
            </a:br>
            <a:r>
              <a:rPr lang="pt-BR" i="1" dirty="0"/>
              <a:t>funcionamento do Hospital Metropolitano” </a:t>
            </a:r>
            <a:endParaRPr lang="pt-BR" i="1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Resolução 292/11:</a:t>
            </a:r>
          </a:p>
          <a:p>
            <a:pPr marL="0" indent="0">
              <a:buNone/>
            </a:pPr>
            <a:r>
              <a:rPr lang="pt-BR" i="1" dirty="0" smtClean="0"/>
              <a:t>“Aprovar </a:t>
            </a:r>
            <a:r>
              <a:rPr lang="pt-BR" i="1" dirty="0"/>
              <a:t>a proposta de implantação da Parceria Público Privada para a construção, reestruturação e readequação do espaço físico, mobiliário e equipamentos das Unidades Básicas de Saúde de Belo </a:t>
            </a:r>
            <a:r>
              <a:rPr lang="pt-BR" i="1" dirty="0" smtClean="0"/>
              <a:t>Horizonte”</a:t>
            </a:r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301208"/>
            <a:ext cx="2746648" cy="13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11ª Conferência Municipal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i="1" dirty="0"/>
              <a:t>Considerando a resolução do CMS-BH 292/11 (sobre a PPP das unidades básicas </a:t>
            </a:r>
            <a:r>
              <a:rPr lang="pt-BR" i="1" dirty="0" smtClean="0"/>
              <a:t>de saúde</a:t>
            </a:r>
            <a:r>
              <a:rPr lang="pt-BR" i="1" dirty="0"/>
              <a:t>), propomos garantir que a gestão dos processos de trabalho do SUS-BH, nos </a:t>
            </a:r>
            <a:r>
              <a:rPr lang="pt-BR" i="1" dirty="0" smtClean="0"/>
              <a:t>níveis local</a:t>
            </a:r>
            <a:r>
              <a:rPr lang="pt-BR" i="1" dirty="0"/>
              <a:t>, distrital e central, sejam de responsabilidade única e exclusiva do poder público, </a:t>
            </a:r>
            <a:r>
              <a:rPr lang="pt-BR" i="1" dirty="0" smtClean="0"/>
              <a:t>bem como </a:t>
            </a:r>
            <a:r>
              <a:rPr lang="pt-BR" i="1" dirty="0"/>
              <a:t>os recursos humanos de todos os níveis da assistência à saúde, do </a:t>
            </a:r>
            <a:r>
              <a:rPr lang="pt-BR" i="1" dirty="0" smtClean="0"/>
              <a:t>apoio diagnóstico</a:t>
            </a:r>
            <a:r>
              <a:rPr lang="pt-BR" i="1" dirty="0"/>
              <a:t>, assistência farmacêutica e esterilização de materiais, com efetivo controle </a:t>
            </a:r>
            <a:r>
              <a:rPr lang="pt-BR" i="1" dirty="0" smtClean="0"/>
              <a:t>de trabalhadores </a:t>
            </a:r>
            <a:r>
              <a:rPr lang="pt-BR" i="1" dirty="0"/>
              <a:t>e usuários, com fiscalização permanente, debates e transparência </a:t>
            </a:r>
            <a:r>
              <a:rPr lang="pt-BR" i="1" dirty="0" smtClean="0"/>
              <a:t>no processo </a:t>
            </a:r>
            <a:r>
              <a:rPr lang="pt-BR" i="1" dirty="0"/>
              <a:t>de implantação e desenvolvimento, conforme recomendação prévia, </a:t>
            </a:r>
            <a:r>
              <a:rPr lang="pt-BR" i="1" dirty="0" smtClean="0"/>
              <a:t>instituindo comissões </a:t>
            </a:r>
            <a:r>
              <a:rPr lang="pt-BR" i="1" dirty="0"/>
              <a:t>específicas nos conselhos distritais e locais para acompanhar o </a:t>
            </a:r>
            <a:r>
              <a:rPr lang="pt-BR" i="1" dirty="0" smtClean="0"/>
              <a:t>cumprimento dos </a:t>
            </a:r>
            <a:r>
              <a:rPr lang="pt-BR" i="1" dirty="0"/>
              <a:t>contratos e a qualidade dos serviços prestados, com a garantia de sanções em caso </a:t>
            </a:r>
            <a:r>
              <a:rPr lang="pt-BR" i="1" dirty="0" smtClean="0"/>
              <a:t>de não </a:t>
            </a:r>
            <a:r>
              <a:rPr lang="pt-BR" i="1" dirty="0"/>
              <a:t>cumprimento das condicionalidades acertadas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4" y="2852936"/>
            <a:ext cx="2748207" cy="25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Hospital Metropolitano do Barreiro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Promessa de campanha de Márcio Lacerda, em 2008</a:t>
            </a:r>
          </a:p>
          <a:p>
            <a:r>
              <a:rPr lang="pt-BR" sz="2800" dirty="0" smtClean="0"/>
              <a:t>Duas fases:</a:t>
            </a:r>
          </a:p>
          <a:p>
            <a:pPr>
              <a:buFontTx/>
              <a:buChar char="-"/>
            </a:pPr>
            <a:r>
              <a:rPr lang="pt-BR" sz="2800" dirty="0" smtClean="0"/>
              <a:t>Fundação e estrutura  básica: licitações</a:t>
            </a:r>
          </a:p>
          <a:p>
            <a:pPr>
              <a:buFontTx/>
              <a:buChar char="-"/>
            </a:pPr>
            <a:r>
              <a:rPr lang="pt-BR" sz="2800" dirty="0" smtClean="0"/>
              <a:t>Acabamento, mobiliário e serviços não assistenciais: PPP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794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Hospital Metropolitano do Barreiro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 fase: orçamento de R$31,9 </a:t>
            </a:r>
            <a:r>
              <a:rPr lang="pt-BR" dirty="0"/>
              <a:t>para R$38,3 milhões.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82762"/>
            <a:ext cx="9001000" cy="35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Hospital Metropolitano do Barreiro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Segunda fase: PPP para finalização da obra e </a:t>
            </a:r>
            <a:r>
              <a:rPr lang="pt-BR" dirty="0"/>
              <a:t>serviços de lavanderia, hotelaria, manutenção e estacionamento por 20 anos.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0239"/>
            <a:ext cx="8964487" cy="32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4" y="3084099"/>
            <a:ext cx="8963470" cy="4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R9qelLT0O.0hjn_q0x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R9qelLT0O.0hjn_q0xH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</TotalTime>
  <Words>1363</Words>
  <Application>Microsoft Office PowerPoint</Application>
  <PresentationFormat>Apresentação na tela (4:3)</PresentationFormat>
  <Paragraphs>215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Brilho</vt:lpstr>
      <vt:lpstr>2_Tema do Office</vt:lpstr>
      <vt:lpstr>Tema do Office</vt:lpstr>
      <vt:lpstr>Gráfico do Microsoft Excel</vt:lpstr>
      <vt:lpstr>Gráfico</vt:lpstr>
      <vt:lpstr>Parcerias Público-Privadas no SUS-BH</vt:lpstr>
      <vt:lpstr>Roteiro</vt:lpstr>
      <vt:lpstr>Saúde e Sociedade</vt:lpstr>
      <vt:lpstr>PPPs em BH</vt:lpstr>
      <vt:lpstr>Conselho Municipal de Saúde de BH</vt:lpstr>
      <vt:lpstr>11ª Conferência Municipal de Saúde</vt:lpstr>
      <vt:lpstr>Hospital Metropolitano do Barreiro</vt:lpstr>
      <vt:lpstr>Hospital Metropolitano do Barreiro</vt:lpstr>
      <vt:lpstr>Hospital Metropolitano do Barreiro</vt:lpstr>
      <vt:lpstr>Aspectos da Parceria</vt:lpstr>
      <vt:lpstr>Quem é o Consórcio Novo Metropolitano?</vt:lpstr>
      <vt:lpstr>Apresentação do PowerPoint</vt:lpstr>
      <vt:lpstr>Apresentação do PowerPoint</vt:lpstr>
      <vt:lpstr>Como funciona a remuneração da PPP - Consórcio Novo Metropolitano?</vt:lpstr>
      <vt:lpstr>Hospital Metropolitano Dr. Célio de Castro</vt:lpstr>
      <vt:lpstr>Hospital Metropolitano Dr. Célio de Castro</vt:lpstr>
      <vt:lpstr>Aspectos da Parceria</vt:lpstr>
      <vt:lpstr>Apresentação do PowerPoint</vt:lpstr>
      <vt:lpstr>Apresentação do PowerPoint</vt:lpstr>
      <vt:lpstr>Aspectos da Parceria</vt:lpstr>
      <vt:lpstr>Apresentação do PowerPoint</vt:lpstr>
      <vt:lpstr>Apresentação do PowerPoint</vt:lpstr>
      <vt:lpstr>Apresentação do PowerPoint</vt:lpstr>
      <vt:lpstr>O Hospital será composto por 12 pavimentos segmentados entre as áreas de subsolo, atendimento e internações</vt:lpstr>
      <vt:lpstr>Apresentação do PowerPoint</vt:lpstr>
      <vt:lpstr>Quanto foi investido no Hospital Metropolitano?</vt:lpstr>
      <vt:lpstr>Hospital Metropolitano Dr. Célio de Castro</vt:lpstr>
      <vt:lpstr>Apresentação do PowerPoint</vt:lpstr>
      <vt:lpstr>Hospital Metropolitano Dr. Célio de Castro</vt:lpstr>
      <vt:lpstr>PPPs para APS no SUS-BH</vt:lpstr>
      <vt:lpstr>PPPs para APS no SUS-BH</vt:lpstr>
      <vt:lpstr>12ª Conferência Municipal de Saúde</vt:lpstr>
      <vt:lpstr>Qual o impacto no SUS-BH?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Cortes</vt:lpstr>
      <vt:lpstr>Apresentação do PowerPoint</vt:lpstr>
      <vt:lpstr>Apresentação do PowerPoint</vt:lpstr>
      <vt:lpstr>Promessa de que PPPs seriam obras mais rápidas, eficientes e econômicas não viraram realidade! </vt:lpstr>
      <vt:lpstr>14ª Conferência Municipal de Saúde</vt:lpstr>
      <vt:lpstr>Questões para reflexão</vt:lpstr>
      <vt:lpstr>Ministro da Saúde  Ricardo Barros</vt:lpstr>
      <vt:lpstr>Ministro da Saúde  Ricardo Barros</vt:lpstr>
      <vt:lpstr>Apresentação do PowerPoint</vt:lpstr>
      <vt:lpstr>Notícias Do Brasil (Os Pássaros Trazem) Milton Nascimento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à Saúde:  Doncovim? Oncotô? Proncovô?</dc:title>
  <dc:creator>Dell</dc:creator>
  <cp:lastModifiedBy>dir</cp:lastModifiedBy>
  <cp:revision>42</cp:revision>
  <dcterms:created xsi:type="dcterms:W3CDTF">2016-12-20T01:07:07Z</dcterms:created>
  <dcterms:modified xsi:type="dcterms:W3CDTF">2017-10-05T12:47:34Z</dcterms:modified>
</cp:coreProperties>
</file>