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8" r:id="rId3"/>
    <p:sldId id="280" r:id="rId4"/>
    <p:sldId id="339" r:id="rId5"/>
    <p:sldId id="340" r:id="rId6"/>
    <p:sldId id="341" r:id="rId7"/>
    <p:sldId id="342" r:id="rId8"/>
    <p:sldId id="343" r:id="rId9"/>
    <p:sldId id="334" r:id="rId10"/>
    <p:sldId id="345" r:id="rId11"/>
    <p:sldId id="344" r:id="rId12"/>
    <p:sldId id="346" r:id="rId13"/>
    <p:sldId id="347" r:id="rId14"/>
    <p:sldId id="348" r:id="rId15"/>
    <p:sldId id="352" r:id="rId16"/>
    <p:sldId id="349" r:id="rId17"/>
    <p:sldId id="350" r:id="rId18"/>
    <p:sldId id="351" r:id="rId19"/>
    <p:sldId id="353" r:id="rId20"/>
    <p:sldId id="354" r:id="rId21"/>
    <p:sldId id="355" r:id="rId22"/>
    <p:sldId id="356" r:id="rId23"/>
    <p:sldId id="357" r:id="rId24"/>
    <p:sldId id="358" r:id="rId25"/>
    <p:sldId id="359" r:id="rId26"/>
    <p:sldId id="338" r:id="rId27"/>
    <p:sldId id="260" r:id="rId2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p:scale>
          <a:sx n="80" d="100"/>
          <a:sy n="80" d="100"/>
        </p:scale>
        <p:origin x="-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E014DB0-4D8C-4360-B771-23F7CC320F80}" type="datetimeFigureOut">
              <a:rPr lang="pt-BR" smtClean="0"/>
              <a:t>30/07/2020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250762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E014DB0-4D8C-4360-B771-23F7CC320F80}" type="datetimeFigureOut">
              <a:rPr lang="pt-BR" smtClean="0"/>
              <a:t>30/07/2020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150341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E014DB0-4D8C-4360-B771-23F7CC320F80}" type="datetimeFigureOut">
              <a:rPr lang="pt-BR" smtClean="0"/>
              <a:t>30/07/2020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355545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E014DB0-4D8C-4360-B771-23F7CC320F80}" type="datetimeFigureOut">
              <a:rPr lang="pt-BR" smtClean="0"/>
              <a:t>30/07/2020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763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E014DB0-4D8C-4360-B771-23F7CC320F80}" type="datetimeFigureOut">
              <a:rPr lang="pt-BR" smtClean="0"/>
              <a:t>30/07/2020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204521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E014DB0-4D8C-4360-B771-23F7CC320F80}" type="datetimeFigureOut">
              <a:rPr lang="pt-BR" smtClean="0"/>
              <a:t>30/07/2020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19894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E014DB0-4D8C-4360-B771-23F7CC320F80}" type="datetimeFigureOut">
              <a:rPr lang="pt-BR" smtClean="0"/>
              <a:t>30/07/2020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162483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E014DB0-4D8C-4360-B771-23F7CC320F80}" type="datetimeFigureOut">
              <a:rPr lang="pt-BR" smtClean="0"/>
              <a:t>30/07/2020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389866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E014DB0-4D8C-4360-B771-23F7CC320F80}" type="datetimeFigureOut">
              <a:rPr lang="pt-BR" smtClean="0"/>
              <a:t>30/07/2020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146032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E014DB0-4D8C-4360-B771-23F7CC320F80}" type="datetimeFigureOut">
              <a:rPr lang="pt-BR" smtClean="0"/>
              <a:t>30/07/2020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1192883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E014DB0-4D8C-4360-B771-23F7CC320F80}" type="datetimeFigureOut">
              <a:rPr lang="pt-BR" smtClean="0"/>
              <a:t>30/07/2020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9DAAB0-CCC4-4E7D-841C-0AF8D2804028}" type="slidenum">
              <a:rPr lang="pt-BR" smtClean="0"/>
              <a:t>‹nº›</a:t>
            </a:fld>
            <a:endParaRPr lang="pt-BR"/>
          </a:p>
        </p:txBody>
      </p:sp>
    </p:spTree>
    <p:extLst>
      <p:ext uri="{BB962C8B-B14F-4D97-AF65-F5344CB8AC3E}">
        <p14:creationId xmlns:p14="http://schemas.microsoft.com/office/powerpoint/2010/main" val="213884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14DB0-4D8C-4360-B771-23F7CC320F80}" type="datetimeFigureOut">
              <a:rPr lang="pt-BR" smtClean="0"/>
              <a:t>30/07/2020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DAAB0-CCC4-4E7D-841C-0AF8D2804028}" type="slidenum">
              <a:rPr lang="pt-BR" smtClean="0"/>
              <a:t>‹nº›</a:t>
            </a:fld>
            <a:endParaRPr lang="pt-BR"/>
          </a:p>
        </p:txBody>
      </p:sp>
    </p:spTree>
    <p:extLst>
      <p:ext uri="{BB962C8B-B14F-4D97-AF65-F5344CB8AC3E}">
        <p14:creationId xmlns:p14="http://schemas.microsoft.com/office/powerpoint/2010/main" val="248499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8" cy="6857572"/>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1308" y="587522"/>
            <a:ext cx="2882944" cy="2875947"/>
          </a:xfrm>
          <a:prstGeom prst="rect">
            <a:avLst/>
          </a:prstGeom>
        </p:spPr>
      </p:pic>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2699" y="5534938"/>
            <a:ext cx="3380161" cy="394900"/>
          </a:xfrm>
          <a:prstGeom prst="rect">
            <a:avLst/>
          </a:prstGeom>
        </p:spPr>
      </p:pic>
      <p:sp>
        <p:nvSpPr>
          <p:cNvPr id="7" name="CaixaDeTexto 6"/>
          <p:cNvSpPr txBox="1"/>
          <p:nvPr/>
        </p:nvSpPr>
        <p:spPr>
          <a:xfrm>
            <a:off x="609600" y="3879176"/>
            <a:ext cx="10925908" cy="584775"/>
          </a:xfrm>
          <a:prstGeom prst="rect">
            <a:avLst/>
          </a:prstGeom>
          <a:noFill/>
        </p:spPr>
        <p:txBody>
          <a:bodyPr wrap="square" rtlCol="0">
            <a:spAutoFit/>
          </a:bodyPr>
          <a:lstStyle/>
          <a:p>
            <a:pPr algn="ctr"/>
            <a:r>
              <a:rPr lang="pt-BR" sz="3200" b="1" dirty="0" smtClean="0"/>
              <a:t>ANÁLISE TÉCNICA DA MACRORREGIÃO SUDESTE</a:t>
            </a:r>
            <a:endParaRPr lang="pt-BR" sz="3200" b="1" dirty="0"/>
          </a:p>
        </p:txBody>
      </p:sp>
    </p:spTree>
    <p:extLst>
      <p:ext uri="{BB962C8B-B14F-4D97-AF65-F5344CB8AC3E}">
        <p14:creationId xmlns:p14="http://schemas.microsoft.com/office/powerpoint/2010/main" val="4135433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1936491" y="959729"/>
            <a:ext cx="8319778" cy="1384995"/>
          </a:xfrm>
          <a:prstGeom prst="rect">
            <a:avLst/>
          </a:prstGeom>
        </p:spPr>
        <p:txBody>
          <a:bodyPr wrap="none">
            <a:spAutoFit/>
          </a:bodyPr>
          <a:lstStyle/>
          <a:p>
            <a:pPr algn="ctr"/>
            <a:r>
              <a:rPr lang="pt-BR" sz="2800" b="1" dirty="0"/>
              <a:t>Estimativa de </a:t>
            </a:r>
            <a:r>
              <a:rPr lang="pt-BR" sz="2800" b="1" u="sng" dirty="0"/>
              <a:t>leitos </a:t>
            </a:r>
            <a:r>
              <a:rPr lang="pt-BR" sz="2800" b="1" u="sng" dirty="0" smtClean="0"/>
              <a:t>UTI</a:t>
            </a:r>
            <a:r>
              <a:rPr lang="pt-BR" sz="2800" b="1" dirty="0" smtClean="0"/>
              <a:t> </a:t>
            </a:r>
            <a:r>
              <a:rPr lang="pt-BR" sz="2800" b="1" dirty="0"/>
              <a:t>necessários e disponíveis para </a:t>
            </a:r>
            <a:endParaRPr lang="pt-BR" sz="2800" b="1" dirty="0" smtClean="0"/>
          </a:p>
          <a:p>
            <a:pPr algn="ctr"/>
            <a:r>
              <a:rPr lang="pt-BR" sz="2800" b="1" dirty="0" smtClean="0"/>
              <a:t>Macrorregião </a:t>
            </a:r>
            <a:r>
              <a:rPr lang="pt-BR" sz="2800" b="1" dirty="0"/>
              <a:t>Sudeste (Déficit/Superávit)</a:t>
            </a:r>
            <a:endParaRPr lang="pt-BR" sz="2800" dirty="0"/>
          </a:p>
          <a:p>
            <a:pPr algn="ctr"/>
            <a:r>
              <a:rPr lang="pt-BR" sz="2800" b="1" dirty="0" smtClean="0">
                <a:solidFill>
                  <a:schemeClr val="accent2"/>
                </a:solidFill>
              </a:rPr>
              <a:t> </a:t>
            </a:r>
            <a:endParaRPr lang="pt-BR" sz="2800" b="1" dirty="0">
              <a:solidFill>
                <a:schemeClr val="accent2"/>
              </a:solidFill>
            </a:endParaRPr>
          </a:p>
        </p:txBody>
      </p:sp>
      <p:graphicFrame>
        <p:nvGraphicFramePr>
          <p:cNvPr id="9" name="Tabela 8"/>
          <p:cNvGraphicFramePr>
            <a:graphicFrameLocks noGrp="1"/>
          </p:cNvGraphicFramePr>
          <p:nvPr>
            <p:extLst>
              <p:ext uri="{D42A27DB-BD31-4B8C-83A1-F6EECF244321}">
                <p14:modId xmlns:p14="http://schemas.microsoft.com/office/powerpoint/2010/main" val="504250833"/>
              </p:ext>
            </p:extLst>
          </p:nvPr>
        </p:nvGraphicFramePr>
        <p:xfrm>
          <a:off x="1277815" y="3075464"/>
          <a:ext cx="9472248" cy="2468880"/>
        </p:xfrm>
        <a:graphic>
          <a:graphicData uri="http://schemas.openxmlformats.org/drawingml/2006/table">
            <a:tbl>
              <a:tblPr firstRow="1" firstCol="1" bandRow="1">
                <a:tableStyleId>{5C22544A-7EE6-4342-B048-85BDC9FD1C3A}</a:tableStyleId>
              </a:tblPr>
              <a:tblGrid>
                <a:gridCol w="6072554">
                  <a:extLst>
                    <a:ext uri="{9D8B030D-6E8A-4147-A177-3AD203B41FA5}">
                      <a16:colId xmlns:a16="http://schemas.microsoft.com/office/drawing/2014/main" xmlns="" val="20000"/>
                    </a:ext>
                  </a:extLst>
                </a:gridCol>
                <a:gridCol w="3399694">
                  <a:extLst>
                    <a:ext uri="{9D8B030D-6E8A-4147-A177-3AD203B41FA5}">
                      <a16:colId xmlns:a16="http://schemas.microsoft.com/office/drawing/2014/main" xmlns="" val="20001"/>
                    </a:ext>
                  </a:extLst>
                </a:gridCol>
              </a:tblGrid>
              <a:tr h="190500">
                <a:tc>
                  <a:txBody>
                    <a:bodyPr/>
                    <a:lstStyle/>
                    <a:p>
                      <a:pPr algn="ctr">
                        <a:lnSpc>
                          <a:spcPct val="150000"/>
                        </a:lnSpc>
                        <a:spcAft>
                          <a:spcPts val="0"/>
                        </a:spcAft>
                      </a:pPr>
                      <a:r>
                        <a:rPr lang="pt-BR" sz="1800">
                          <a:solidFill>
                            <a:schemeClr val="tx1"/>
                          </a:solidFill>
                          <a:effectLst/>
                        </a:rPr>
                        <a:t>Síntese</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Leitos de UTI</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800">
                          <a:solidFill>
                            <a:schemeClr val="tx1"/>
                          </a:solidFill>
                          <a:effectLst/>
                        </a:rPr>
                        <a:t>Número de leitos necessários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250</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a:solidFill>
                            <a:schemeClr val="tx1"/>
                          </a:solidFill>
                          <a:effectLst/>
                        </a:rPr>
                        <a:t>Número de leitos disponíveis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208</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r h="190500">
                <a:tc>
                  <a:txBody>
                    <a:bodyPr/>
                    <a:lstStyle/>
                    <a:p>
                      <a:pPr algn="ctr">
                        <a:lnSpc>
                          <a:spcPct val="150000"/>
                        </a:lnSpc>
                        <a:spcAft>
                          <a:spcPts val="0"/>
                        </a:spcAft>
                      </a:pPr>
                      <a:r>
                        <a:rPr lang="pt-BR" sz="1800">
                          <a:solidFill>
                            <a:schemeClr val="tx1"/>
                          </a:solidFill>
                          <a:effectLst/>
                        </a:rPr>
                        <a:t>Déficit/superávit atual</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-42</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3"/>
                  </a:ext>
                </a:extLst>
              </a:tr>
              <a:tr h="190500">
                <a:tc>
                  <a:txBody>
                    <a:bodyPr/>
                    <a:lstStyle/>
                    <a:p>
                      <a:pPr algn="ctr">
                        <a:lnSpc>
                          <a:spcPct val="150000"/>
                        </a:lnSpc>
                        <a:spcAft>
                          <a:spcPts val="0"/>
                        </a:spcAft>
                      </a:pPr>
                      <a:r>
                        <a:rPr lang="pt-BR" sz="1800">
                          <a:solidFill>
                            <a:schemeClr val="tx1"/>
                          </a:solidFill>
                          <a:effectLst/>
                        </a:rPr>
                        <a:t>Número de leitos passíveis de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57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4"/>
                  </a:ext>
                </a:extLst>
              </a:tr>
              <a:tr h="190500">
                <a:tc>
                  <a:txBody>
                    <a:bodyPr/>
                    <a:lstStyle/>
                    <a:p>
                      <a:pPr algn="ctr">
                        <a:lnSpc>
                          <a:spcPct val="150000"/>
                        </a:lnSpc>
                        <a:spcAft>
                          <a:spcPts val="0"/>
                        </a:spcAft>
                      </a:pPr>
                      <a:r>
                        <a:rPr lang="pt-BR" sz="1800">
                          <a:solidFill>
                            <a:schemeClr val="tx1"/>
                          </a:solidFill>
                          <a:effectLst/>
                        </a:rPr>
                        <a:t>Déficit/superávit com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rgbClr val="FF0000"/>
                          </a:solidFill>
                          <a:effectLst/>
                        </a:rPr>
                        <a:t>+15</a:t>
                      </a:r>
                      <a:endParaRPr lang="pt-BR" sz="1800" dirty="0">
                        <a:solidFill>
                          <a:srgbClr val="FF0000"/>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218279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138950" y="1558345"/>
            <a:ext cx="11663449" cy="3539430"/>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a:p>
            <a:pPr algn="ctr"/>
            <a:r>
              <a:rPr lang="pt-BR" sz="2800" dirty="0"/>
              <a:t>No plano de contingência são elencadas instituições de referência para: </a:t>
            </a:r>
            <a:endParaRPr lang="pt-BR" sz="2800" dirty="0" smtClean="0"/>
          </a:p>
          <a:p>
            <a:pPr algn="ctr"/>
            <a:r>
              <a:rPr lang="pt-BR" sz="2800" dirty="0" smtClean="0"/>
              <a:t>Síndrome </a:t>
            </a:r>
            <a:r>
              <a:rPr lang="pt-BR" sz="2800" dirty="0"/>
              <a:t>Respiratória Aguda Grave (SRAG), Leito Clínico COVID e Retaguardas </a:t>
            </a:r>
            <a:endParaRPr lang="pt-BR" sz="2800" dirty="0" smtClean="0"/>
          </a:p>
          <a:p>
            <a:pPr algn="ctr"/>
            <a:r>
              <a:rPr lang="pt-BR" sz="2800" dirty="0" smtClean="0"/>
              <a:t>não-COVID </a:t>
            </a:r>
            <a:r>
              <a:rPr lang="pt-BR" sz="2800" dirty="0"/>
              <a:t>de baixa, média e/ou alta complexidade. Algumas instituições </a:t>
            </a:r>
            <a:endParaRPr lang="pt-BR" sz="2800" dirty="0" smtClean="0"/>
          </a:p>
          <a:p>
            <a:pPr algn="ctr"/>
            <a:r>
              <a:rPr lang="pt-BR" sz="2800" dirty="0" smtClean="0"/>
              <a:t>destinarão </a:t>
            </a:r>
            <a:r>
              <a:rPr lang="pt-BR" sz="2800" dirty="0"/>
              <a:t>suas instalações exclusivamente para o atendimento da COVID-19, </a:t>
            </a:r>
            <a:endParaRPr lang="pt-BR" sz="2800" dirty="0" smtClean="0"/>
          </a:p>
          <a:p>
            <a:pPr algn="ctr"/>
            <a:r>
              <a:rPr lang="pt-BR" sz="2800" dirty="0" smtClean="0"/>
              <a:t>outras </a:t>
            </a:r>
            <a:r>
              <a:rPr lang="pt-BR" sz="2800" dirty="0"/>
              <a:t>sinalizaram concomitância do atendimento de outras condições clínicas.</a:t>
            </a:r>
          </a:p>
          <a:p>
            <a:pPr algn="ctr"/>
            <a:r>
              <a:rPr lang="pt-BR" sz="2800" b="1" dirty="0" smtClean="0">
                <a:solidFill>
                  <a:schemeClr val="accent2"/>
                </a:solidFill>
              </a:rPr>
              <a:t> </a:t>
            </a:r>
            <a:endParaRPr lang="pt-BR" sz="2800" b="1" dirty="0">
              <a:solidFill>
                <a:schemeClr val="accent2"/>
              </a:solidFill>
            </a:endParaRPr>
          </a:p>
        </p:txBody>
      </p:sp>
    </p:spTree>
    <p:extLst>
      <p:ext uri="{BB962C8B-B14F-4D97-AF65-F5344CB8AC3E}">
        <p14:creationId xmlns:p14="http://schemas.microsoft.com/office/powerpoint/2010/main" val="87927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796345"/>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1726034"/>
            <a:ext cx="10843846" cy="2031325"/>
          </a:xfrm>
          <a:prstGeom prst="rect">
            <a:avLst/>
          </a:prstGeom>
        </p:spPr>
        <p:txBody>
          <a:bodyPr wrap="square">
            <a:spAutoFit/>
          </a:bodyPr>
          <a:lstStyle/>
          <a:p>
            <a:pPr algn="ctr"/>
            <a:r>
              <a:rPr lang="pt-BR" b="1" u="sng" dirty="0"/>
              <a:t>MICRORREGIÃO ALÉM PARAÍBA</a:t>
            </a:r>
            <a:endParaRPr lang="pt-BR" dirty="0"/>
          </a:p>
          <a:p>
            <a:pPr lvl="0"/>
            <a:r>
              <a:rPr lang="pt-BR" b="1" dirty="0"/>
              <a:t>1º Referência: </a:t>
            </a:r>
            <a:endParaRPr lang="pt-BR" b="1" dirty="0" smtClean="0"/>
          </a:p>
          <a:p>
            <a:pPr lvl="0"/>
            <a:endParaRPr lang="pt-BR" dirty="0"/>
          </a:p>
          <a:p>
            <a:r>
              <a:rPr lang="pt-BR" b="1" dirty="0"/>
              <a:t>- Hospital São Salvador de Além Paraíba (SRAG + Alta Complexidade): </a:t>
            </a:r>
            <a:r>
              <a:rPr lang="pt-BR" dirty="0"/>
              <a:t>disponibilizou 22 leitos clínicos e 05 leitos de UTI adulto (recém equipados pelo estado e ainda não enviados ao MS para habilitação). Sinalizou a possibilidade de ampliação de 10 leitos clínicos. O déficit de leitos de UTI da micro ainda não foi elencado onde será atendido. Haviam negociações junto a microrregião Leopoldina/Cataguases. </a:t>
            </a:r>
          </a:p>
        </p:txBody>
      </p:sp>
      <p:graphicFrame>
        <p:nvGraphicFramePr>
          <p:cNvPr id="9" name="Tabela 8"/>
          <p:cNvGraphicFramePr>
            <a:graphicFrameLocks noGrp="1"/>
          </p:cNvGraphicFramePr>
          <p:nvPr>
            <p:extLst>
              <p:ext uri="{D42A27DB-BD31-4B8C-83A1-F6EECF244321}">
                <p14:modId xmlns:p14="http://schemas.microsoft.com/office/powerpoint/2010/main" val="217863057"/>
              </p:ext>
            </p:extLst>
          </p:nvPr>
        </p:nvGraphicFramePr>
        <p:xfrm>
          <a:off x="838581" y="3792630"/>
          <a:ext cx="10515598" cy="2468880"/>
        </p:xfrm>
        <a:graphic>
          <a:graphicData uri="http://schemas.openxmlformats.org/drawingml/2006/table">
            <a:tbl>
              <a:tblPr firstRow="1" firstCol="1" bandRow="1">
                <a:tableStyleId>{5C22544A-7EE6-4342-B048-85BDC9FD1C3A}</a:tableStyleId>
              </a:tblPr>
              <a:tblGrid>
                <a:gridCol w="1175879">
                  <a:extLst>
                    <a:ext uri="{9D8B030D-6E8A-4147-A177-3AD203B41FA5}">
                      <a16:colId xmlns:a16="http://schemas.microsoft.com/office/drawing/2014/main" xmlns="" val="20000"/>
                    </a:ext>
                  </a:extLst>
                </a:gridCol>
                <a:gridCol w="1741731">
                  <a:extLst>
                    <a:ext uri="{9D8B030D-6E8A-4147-A177-3AD203B41FA5}">
                      <a16:colId xmlns:a16="http://schemas.microsoft.com/office/drawing/2014/main" xmlns="" val="20001"/>
                    </a:ext>
                  </a:extLst>
                </a:gridCol>
                <a:gridCol w="1636424">
                  <a:extLst>
                    <a:ext uri="{9D8B030D-6E8A-4147-A177-3AD203B41FA5}">
                      <a16:colId xmlns:a16="http://schemas.microsoft.com/office/drawing/2014/main" xmlns="" val="20002"/>
                    </a:ext>
                  </a:extLst>
                </a:gridCol>
                <a:gridCol w="1805354">
                  <a:extLst>
                    <a:ext uri="{9D8B030D-6E8A-4147-A177-3AD203B41FA5}">
                      <a16:colId xmlns:a16="http://schemas.microsoft.com/office/drawing/2014/main" xmlns="" val="20003"/>
                    </a:ext>
                  </a:extLst>
                </a:gridCol>
                <a:gridCol w="2086708">
                  <a:extLst>
                    <a:ext uri="{9D8B030D-6E8A-4147-A177-3AD203B41FA5}">
                      <a16:colId xmlns:a16="http://schemas.microsoft.com/office/drawing/2014/main" xmlns="" val="20004"/>
                    </a:ext>
                  </a:extLst>
                </a:gridCol>
                <a:gridCol w="2069502">
                  <a:extLst>
                    <a:ext uri="{9D8B030D-6E8A-4147-A177-3AD203B41FA5}">
                      <a16:colId xmlns:a16="http://schemas.microsoft.com/office/drawing/2014/main" xmlns="" val="20005"/>
                    </a:ext>
                  </a:extLst>
                </a:gridCol>
              </a:tblGrid>
              <a:tr h="1143000">
                <a:tc>
                  <a:txBody>
                    <a:bodyPr/>
                    <a:lstStyle/>
                    <a:p>
                      <a:pPr algn="ctr">
                        <a:lnSpc>
                          <a:spcPct val="150000"/>
                        </a:lnSpc>
                        <a:spcAft>
                          <a:spcPts val="0"/>
                        </a:spcAft>
                      </a:pPr>
                      <a:r>
                        <a:rPr lang="pt-BR" sz="1800" dirty="0">
                          <a:solidFill>
                            <a:schemeClr val="tx1"/>
                          </a:solidFill>
                          <a:effectLst/>
                        </a:rPr>
                        <a:t>Leitos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necessários para atendimento à pacientes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Nº de leitos disponíveis para COVID</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Déficit/Superávit atual</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para ampliação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Déficit/Superávit </a:t>
                      </a:r>
                      <a:r>
                        <a:rPr lang="pt-BR" sz="1800" dirty="0" smtClean="0">
                          <a:solidFill>
                            <a:schemeClr val="tx1"/>
                          </a:solidFill>
                          <a:effectLst/>
                        </a:rPr>
                        <a:t> com </a:t>
                      </a:r>
                      <a:r>
                        <a:rPr lang="pt-BR" sz="1800" dirty="0">
                          <a:solidFill>
                            <a:schemeClr val="tx1"/>
                          </a:solidFill>
                          <a:effectLst/>
                        </a:rPr>
                        <a:t>ampliação</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800" dirty="0">
                          <a:solidFill>
                            <a:schemeClr val="tx1"/>
                          </a:solidFill>
                          <a:effectLst/>
                        </a:rPr>
                        <a:t>Clínicos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22</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22</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0</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10</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+10</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a:solidFill>
                            <a:schemeClr val="tx1"/>
                          </a:solidFill>
                          <a:effectLst/>
                        </a:rPr>
                        <a:t>UTI</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09</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05</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-04</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05</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-04</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313575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1081269"/>
            <a:ext cx="10843846" cy="3416320"/>
          </a:xfrm>
          <a:prstGeom prst="rect">
            <a:avLst/>
          </a:prstGeom>
        </p:spPr>
        <p:txBody>
          <a:bodyPr wrap="square">
            <a:spAutoFit/>
          </a:bodyPr>
          <a:lstStyle/>
          <a:p>
            <a:pPr algn="ctr"/>
            <a:r>
              <a:rPr lang="pt-BR" b="1" u="sng" dirty="0"/>
              <a:t>MICRORREGIÃO  CARANGOLA</a:t>
            </a:r>
            <a:endParaRPr lang="pt-BR" dirty="0"/>
          </a:p>
          <a:p>
            <a:r>
              <a:rPr lang="pt-BR" b="1" dirty="0"/>
              <a:t> </a:t>
            </a:r>
            <a:endParaRPr lang="pt-BR" dirty="0"/>
          </a:p>
          <a:p>
            <a:pPr lvl="0"/>
            <a:r>
              <a:rPr lang="pt-BR" b="1" dirty="0"/>
              <a:t>1º Referência: </a:t>
            </a:r>
            <a:endParaRPr lang="pt-BR" dirty="0"/>
          </a:p>
          <a:p>
            <a:r>
              <a:rPr lang="pt-BR" b="1" dirty="0"/>
              <a:t> </a:t>
            </a:r>
            <a:endParaRPr lang="pt-BR" dirty="0"/>
          </a:p>
          <a:p>
            <a:r>
              <a:rPr lang="pt-BR" b="1" dirty="0"/>
              <a:t>- Hospital Evangélico de Carangola (SRAG): </a:t>
            </a:r>
            <a:r>
              <a:rPr lang="pt-BR" dirty="0"/>
              <a:t>Disponibilizou 44 leitos clínicos e 12 leitos de UTI adulto. Informou ainda possibilidade de ampliação de 16 leitos clínicos e 05 leitos de UTI adulto. Do ponto de vista dos leitos já disponibilizados para a microrregião tais leitos de ampliação parecem ser desnecessários. Recentemente manifestou interesse em kits para equipar leitos clínicos disponibilizando-os como leitos de suporte ventilatório. </a:t>
            </a:r>
          </a:p>
          <a:p>
            <a:r>
              <a:rPr lang="pt-BR" b="1" dirty="0"/>
              <a:t> </a:t>
            </a:r>
            <a:endParaRPr lang="pt-BR" dirty="0"/>
          </a:p>
          <a:p>
            <a:pPr lvl="0"/>
            <a:r>
              <a:rPr lang="pt-BR" b="1" dirty="0"/>
              <a:t>2º Referência: </a:t>
            </a:r>
            <a:endParaRPr lang="pt-BR" dirty="0"/>
          </a:p>
          <a:p>
            <a:r>
              <a:rPr lang="pt-BR" b="1" dirty="0"/>
              <a:t>- Casa de Caridade de Carangola (SRAG + Alta complexidade): </a:t>
            </a:r>
            <a:r>
              <a:rPr lang="pt-BR" dirty="0"/>
              <a:t>disponibiliza 10 leitos clínicos e 10 leitos de UTI adulto. </a:t>
            </a:r>
          </a:p>
        </p:txBody>
      </p:sp>
      <p:graphicFrame>
        <p:nvGraphicFramePr>
          <p:cNvPr id="10" name="Tabela 9"/>
          <p:cNvGraphicFramePr>
            <a:graphicFrameLocks noGrp="1"/>
          </p:cNvGraphicFramePr>
          <p:nvPr>
            <p:extLst>
              <p:ext uri="{D42A27DB-BD31-4B8C-83A1-F6EECF244321}">
                <p14:modId xmlns:p14="http://schemas.microsoft.com/office/powerpoint/2010/main" val="1649210751"/>
              </p:ext>
            </p:extLst>
          </p:nvPr>
        </p:nvGraphicFramePr>
        <p:xfrm>
          <a:off x="712873" y="4556204"/>
          <a:ext cx="10515599" cy="2194560"/>
        </p:xfrm>
        <a:graphic>
          <a:graphicData uri="http://schemas.openxmlformats.org/drawingml/2006/table">
            <a:tbl>
              <a:tblPr firstRow="1" firstCol="1" bandRow="1">
                <a:tableStyleId>{5C22544A-7EE6-4342-B048-85BDC9FD1C3A}</a:tableStyleId>
              </a:tblPr>
              <a:tblGrid>
                <a:gridCol w="1175644">
                  <a:extLst>
                    <a:ext uri="{9D8B030D-6E8A-4147-A177-3AD203B41FA5}">
                      <a16:colId xmlns:a16="http://schemas.microsoft.com/office/drawing/2014/main" xmlns="" val="20000"/>
                    </a:ext>
                  </a:extLst>
                </a:gridCol>
                <a:gridCol w="1743486">
                  <a:extLst>
                    <a:ext uri="{9D8B030D-6E8A-4147-A177-3AD203B41FA5}">
                      <a16:colId xmlns:a16="http://schemas.microsoft.com/office/drawing/2014/main" xmlns="" val="20001"/>
                    </a:ext>
                  </a:extLst>
                </a:gridCol>
                <a:gridCol w="1549999">
                  <a:extLst>
                    <a:ext uri="{9D8B030D-6E8A-4147-A177-3AD203B41FA5}">
                      <a16:colId xmlns:a16="http://schemas.microsoft.com/office/drawing/2014/main" xmlns="" val="20002"/>
                    </a:ext>
                  </a:extLst>
                </a:gridCol>
                <a:gridCol w="2133198">
                  <a:extLst>
                    <a:ext uri="{9D8B030D-6E8A-4147-A177-3AD203B41FA5}">
                      <a16:colId xmlns:a16="http://schemas.microsoft.com/office/drawing/2014/main" xmlns="" val="20003"/>
                    </a:ext>
                  </a:extLst>
                </a:gridCol>
                <a:gridCol w="1616665">
                  <a:extLst>
                    <a:ext uri="{9D8B030D-6E8A-4147-A177-3AD203B41FA5}">
                      <a16:colId xmlns:a16="http://schemas.microsoft.com/office/drawing/2014/main" xmlns="" val="20004"/>
                    </a:ext>
                  </a:extLst>
                </a:gridCol>
                <a:gridCol w="2296607">
                  <a:extLst>
                    <a:ext uri="{9D8B030D-6E8A-4147-A177-3AD203B41FA5}">
                      <a16:colId xmlns:a16="http://schemas.microsoft.com/office/drawing/2014/main" xmlns="" val="20005"/>
                    </a:ext>
                  </a:extLst>
                </a:gridCol>
              </a:tblGrid>
              <a:tr h="1143000">
                <a:tc>
                  <a:txBody>
                    <a:bodyPr/>
                    <a:lstStyle/>
                    <a:p>
                      <a:pPr algn="ctr">
                        <a:lnSpc>
                          <a:spcPct val="150000"/>
                        </a:lnSpc>
                        <a:spcAft>
                          <a:spcPts val="0"/>
                        </a:spcAft>
                      </a:pPr>
                      <a:r>
                        <a:rPr lang="pt-BR" sz="1600" dirty="0">
                          <a:solidFill>
                            <a:schemeClr val="tx1"/>
                          </a:solidFill>
                          <a:effectLst/>
                        </a:rPr>
                        <a:t>Leitos</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Nº de Leitos necessários para atendimento à pacientes COVID</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Nº de leitos disponíveis para COVID</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Déficit/Superávit atual</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Nº de leitos para ampliação (COVID)</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Déficit/Superávit com ampliação</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600">
                          <a:solidFill>
                            <a:schemeClr val="tx1"/>
                          </a:solidFill>
                          <a:effectLst/>
                        </a:rPr>
                        <a:t>Clínicos</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48</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54</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+06</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16</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+22</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600">
                          <a:solidFill>
                            <a:schemeClr val="tx1"/>
                          </a:solidFill>
                          <a:effectLst/>
                        </a:rPr>
                        <a:t>UTI</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19</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22</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+03</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05</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+08</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33651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1081269"/>
            <a:ext cx="10843846" cy="1477328"/>
          </a:xfrm>
          <a:prstGeom prst="rect">
            <a:avLst/>
          </a:prstGeom>
        </p:spPr>
        <p:txBody>
          <a:bodyPr wrap="square">
            <a:spAutoFit/>
          </a:bodyPr>
          <a:lstStyle/>
          <a:p>
            <a:pPr lvl="0" algn="ctr"/>
            <a:r>
              <a:rPr lang="pt-BR" b="1" u="sng" dirty="0" smtClean="0"/>
              <a:t> MICRORREGIÕES </a:t>
            </a:r>
            <a:r>
              <a:rPr lang="pt-BR" b="1" u="sng" dirty="0"/>
              <a:t>JUIZ DE FORA, SÃO JOÃO NEPOMUCENO/BICAS E LIMA DUARTE:</a:t>
            </a:r>
            <a:endParaRPr lang="pt-BR" dirty="0"/>
          </a:p>
          <a:p>
            <a:r>
              <a:rPr lang="pt-BR" b="1" dirty="0"/>
              <a:t> </a:t>
            </a:r>
            <a:endParaRPr lang="pt-BR" dirty="0"/>
          </a:p>
          <a:p>
            <a:r>
              <a:rPr lang="pt-BR" dirty="0"/>
              <a:t>Observação: A demanda das 3 microrregiões foi elencada para ser atendida pelo município de Juiz de Fora. </a:t>
            </a:r>
          </a:p>
          <a:p>
            <a:pPr algn="ctr"/>
            <a:endParaRPr lang="pt-BR" dirty="0"/>
          </a:p>
          <a:p>
            <a:r>
              <a:rPr lang="pt-BR" b="1" dirty="0"/>
              <a:t> </a:t>
            </a:r>
            <a:endParaRPr lang="pt-BR" dirty="0"/>
          </a:p>
        </p:txBody>
      </p:sp>
      <p:sp>
        <p:nvSpPr>
          <p:cNvPr id="9" name="Retângulo 8"/>
          <p:cNvSpPr/>
          <p:nvPr/>
        </p:nvSpPr>
        <p:spPr>
          <a:xfrm>
            <a:off x="447785" y="2442480"/>
            <a:ext cx="10618800" cy="3139321"/>
          </a:xfrm>
          <a:prstGeom prst="rect">
            <a:avLst/>
          </a:prstGeom>
        </p:spPr>
        <p:txBody>
          <a:bodyPr wrap="square">
            <a:spAutoFit/>
          </a:bodyPr>
          <a:lstStyle/>
          <a:p>
            <a:pPr lvl="0" algn="just"/>
            <a:r>
              <a:rPr lang="pt-BR" b="1" dirty="0"/>
              <a:t>1º Referência: </a:t>
            </a:r>
            <a:endParaRPr lang="pt-BR" dirty="0"/>
          </a:p>
          <a:p>
            <a:pPr algn="just"/>
            <a:r>
              <a:rPr lang="pt-BR" b="1" dirty="0"/>
              <a:t> </a:t>
            </a:r>
            <a:endParaRPr lang="pt-BR" dirty="0"/>
          </a:p>
          <a:p>
            <a:pPr algn="just"/>
            <a:r>
              <a:rPr lang="pt-BR" b="1" dirty="0"/>
              <a:t>- Hospital Regional João Penido (SRAG + alta complexidade): </a:t>
            </a:r>
            <a:r>
              <a:rPr lang="pt-BR" dirty="0"/>
              <a:t>Disponibilizou 20 leitos de UTI adulto, 1 leito de UTI pediátrica, 40 leitos clínicos adulto e 04 leitos clínicos pediátricos, com</a:t>
            </a:r>
            <a:r>
              <a:rPr lang="pt-BR" b="1" dirty="0"/>
              <a:t> </a:t>
            </a:r>
            <a:r>
              <a:rPr lang="pt-BR" dirty="0"/>
              <a:t>possibilidade de ampliação de mais 10 leitos de UTI adulto, 02 leitos de UTI pediátrica e 10 leitos clínicos. Pendente a habilitação de 01 leitos adulto e 1 leito </a:t>
            </a:r>
            <a:r>
              <a:rPr lang="pt-BR" dirty="0" err="1"/>
              <a:t>ped</a:t>
            </a:r>
            <a:r>
              <a:rPr lang="pt-BR" dirty="0"/>
              <a:t> de UTI COVID, pleitos enviados ao MS. </a:t>
            </a:r>
          </a:p>
          <a:p>
            <a:pPr algn="just"/>
            <a:r>
              <a:rPr lang="pt-BR" b="1" dirty="0"/>
              <a:t> </a:t>
            </a:r>
            <a:endParaRPr lang="pt-BR" dirty="0"/>
          </a:p>
          <a:p>
            <a:pPr lvl="0" algn="just"/>
            <a:r>
              <a:rPr lang="pt-BR" b="1" dirty="0"/>
              <a:t>2º Referência: </a:t>
            </a:r>
            <a:endParaRPr lang="pt-BR" b="1" dirty="0" smtClean="0"/>
          </a:p>
          <a:p>
            <a:pPr lvl="0" algn="just"/>
            <a:endParaRPr lang="pt-BR" dirty="0"/>
          </a:p>
          <a:p>
            <a:pPr algn="just"/>
            <a:r>
              <a:rPr lang="pt-BR" b="1" dirty="0"/>
              <a:t>- Hospital e Maternidade Therezinha de Jesus (SRAG + Alta Complexidade): </a:t>
            </a:r>
            <a:r>
              <a:rPr lang="pt-BR" dirty="0"/>
              <a:t>Disponibilizou 20 leitos clínicos adulto, 1 leito clínico pediátrico e 20 leitos de UTI adulto. Indica possibilidade de ampliação de 60 leitos clínicos. </a:t>
            </a:r>
          </a:p>
        </p:txBody>
      </p:sp>
    </p:spTree>
    <p:extLst>
      <p:ext uri="{BB962C8B-B14F-4D97-AF65-F5344CB8AC3E}">
        <p14:creationId xmlns:p14="http://schemas.microsoft.com/office/powerpoint/2010/main" val="3251205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1081269"/>
            <a:ext cx="10843846" cy="5632311"/>
          </a:xfrm>
          <a:prstGeom prst="rect">
            <a:avLst/>
          </a:prstGeom>
        </p:spPr>
        <p:txBody>
          <a:bodyPr wrap="square">
            <a:spAutoFit/>
          </a:bodyPr>
          <a:lstStyle/>
          <a:p>
            <a:pPr lvl="0" algn="ctr"/>
            <a:r>
              <a:rPr lang="pt-BR" b="1" u="sng" dirty="0" smtClean="0"/>
              <a:t> MICRORREGIÕES </a:t>
            </a:r>
            <a:r>
              <a:rPr lang="pt-BR" b="1" u="sng" dirty="0"/>
              <a:t>JUIZ DE FORA, SÃO JOÃO NEPOMUCENO/BICAS E LIMA DUARTE:</a:t>
            </a:r>
            <a:endParaRPr lang="pt-BR" dirty="0"/>
          </a:p>
          <a:p>
            <a:r>
              <a:rPr lang="pt-BR" b="1" dirty="0"/>
              <a:t> </a:t>
            </a:r>
            <a:endParaRPr lang="pt-BR" dirty="0"/>
          </a:p>
          <a:p>
            <a:r>
              <a:rPr lang="pt-BR" dirty="0"/>
              <a:t>Observação: A demanda das 3 microrregiões foi elencada para ser atendida pelo município de Juiz de Fora. </a:t>
            </a:r>
          </a:p>
          <a:p>
            <a:pPr lvl="0"/>
            <a:endParaRPr lang="pt-BR" b="1" dirty="0" smtClean="0"/>
          </a:p>
          <a:p>
            <a:pPr lvl="0"/>
            <a:r>
              <a:rPr lang="pt-BR" b="1" dirty="0" smtClean="0"/>
              <a:t>3º </a:t>
            </a:r>
            <a:r>
              <a:rPr lang="pt-BR" b="1" dirty="0"/>
              <a:t>Referência</a:t>
            </a:r>
            <a:r>
              <a:rPr lang="pt-BR" b="1" dirty="0" smtClean="0"/>
              <a:t>:</a:t>
            </a:r>
          </a:p>
          <a:p>
            <a:pPr lvl="0"/>
            <a:endParaRPr lang="pt-BR" dirty="0"/>
          </a:p>
          <a:p>
            <a:r>
              <a:rPr lang="pt-BR" b="1" dirty="0"/>
              <a:t>- Hospital Universitário da Universidade Federal de Juiz de Fora (SRAG + Alta Complexidade): </a:t>
            </a:r>
            <a:r>
              <a:rPr lang="pt-BR" dirty="0"/>
              <a:t>Disponibilizou 07 leitos clínicos e 08 leitos de UTI adulto. </a:t>
            </a:r>
          </a:p>
          <a:p>
            <a:r>
              <a:rPr lang="pt-BR" b="1" dirty="0"/>
              <a:t> </a:t>
            </a:r>
            <a:endParaRPr lang="pt-BR" dirty="0"/>
          </a:p>
          <a:p>
            <a:pPr lvl="0"/>
            <a:r>
              <a:rPr lang="pt-BR" b="1" dirty="0"/>
              <a:t>4º Referência:</a:t>
            </a:r>
            <a:endParaRPr lang="pt-BR" dirty="0"/>
          </a:p>
          <a:p>
            <a:r>
              <a:rPr lang="pt-BR" b="1" dirty="0"/>
              <a:t> </a:t>
            </a:r>
            <a:endParaRPr lang="pt-BR" dirty="0"/>
          </a:p>
          <a:p>
            <a:r>
              <a:rPr lang="pt-BR" b="1" dirty="0"/>
              <a:t>- Santa Casa de Misericórdia de Juiz de Fora (SRAG + Alta complexidade): </a:t>
            </a:r>
            <a:r>
              <a:rPr lang="pt-BR" dirty="0"/>
              <a:t>Disponibilizou 20 leitos clínicos adulto e 1 pediátrico, além de e 10 leitos de UTI adulto.</a:t>
            </a:r>
          </a:p>
          <a:p>
            <a:r>
              <a:rPr lang="pt-BR" dirty="0"/>
              <a:t> </a:t>
            </a:r>
          </a:p>
          <a:p>
            <a:pPr lvl="0"/>
            <a:r>
              <a:rPr lang="pt-BR" b="1" dirty="0"/>
              <a:t>5º Referência:</a:t>
            </a:r>
            <a:endParaRPr lang="pt-BR" dirty="0"/>
          </a:p>
          <a:p>
            <a:r>
              <a:rPr lang="pt-BR" b="1" dirty="0"/>
              <a:t> </a:t>
            </a:r>
            <a:endParaRPr lang="pt-BR" dirty="0"/>
          </a:p>
          <a:p>
            <a:r>
              <a:rPr lang="pt-BR" b="1" dirty="0"/>
              <a:t>- HPS Dr. Mozart Geraldo Teixeira (SRAG + Alta complexidade): </a:t>
            </a:r>
            <a:r>
              <a:rPr lang="pt-BR" dirty="0"/>
              <a:t>Disponibilizou 50 leitos clínicos e 18 leitos de UTI adulto.</a:t>
            </a:r>
          </a:p>
          <a:p>
            <a:pPr algn="ctr"/>
            <a:endParaRPr lang="pt-BR" dirty="0"/>
          </a:p>
          <a:p>
            <a:r>
              <a:rPr lang="pt-BR" b="1" dirty="0"/>
              <a:t> </a:t>
            </a:r>
            <a:endParaRPr lang="pt-BR" dirty="0"/>
          </a:p>
        </p:txBody>
      </p:sp>
      <p:sp>
        <p:nvSpPr>
          <p:cNvPr id="9" name="Retângulo 8"/>
          <p:cNvSpPr/>
          <p:nvPr/>
        </p:nvSpPr>
        <p:spPr>
          <a:xfrm>
            <a:off x="447785" y="2208020"/>
            <a:ext cx="10618800" cy="646331"/>
          </a:xfrm>
          <a:prstGeom prst="rect">
            <a:avLst/>
          </a:prstGeom>
        </p:spPr>
        <p:txBody>
          <a:bodyPr wrap="square">
            <a:spAutoFit/>
          </a:bodyPr>
          <a:lstStyle/>
          <a:p>
            <a:r>
              <a:rPr lang="pt-BR" dirty="0"/>
              <a:t>  </a:t>
            </a:r>
            <a:r>
              <a:rPr lang="pt-BR" b="1" dirty="0"/>
              <a:t> </a:t>
            </a:r>
            <a:endParaRPr lang="pt-BR" dirty="0"/>
          </a:p>
          <a:p>
            <a:pPr algn="just"/>
            <a:r>
              <a:rPr lang="pt-BR" dirty="0" smtClean="0"/>
              <a:t> </a:t>
            </a:r>
            <a:endParaRPr lang="pt-BR" dirty="0"/>
          </a:p>
        </p:txBody>
      </p:sp>
    </p:spTree>
    <p:extLst>
      <p:ext uri="{BB962C8B-B14F-4D97-AF65-F5344CB8AC3E}">
        <p14:creationId xmlns:p14="http://schemas.microsoft.com/office/powerpoint/2010/main" val="60933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1081269"/>
            <a:ext cx="10843846" cy="1477328"/>
          </a:xfrm>
          <a:prstGeom prst="rect">
            <a:avLst/>
          </a:prstGeom>
        </p:spPr>
        <p:txBody>
          <a:bodyPr wrap="square">
            <a:spAutoFit/>
          </a:bodyPr>
          <a:lstStyle/>
          <a:p>
            <a:pPr lvl="0" algn="ctr"/>
            <a:r>
              <a:rPr lang="pt-BR" b="1" u="sng" dirty="0" smtClean="0"/>
              <a:t> MICRORREGIÕES </a:t>
            </a:r>
            <a:r>
              <a:rPr lang="pt-BR" b="1" u="sng" dirty="0"/>
              <a:t>JUIZ DE FORA, SÃO JOÃO NEPOMUCENO/BICAS E LIMA DUARTE:</a:t>
            </a:r>
            <a:endParaRPr lang="pt-BR" dirty="0"/>
          </a:p>
          <a:p>
            <a:r>
              <a:rPr lang="pt-BR" b="1" dirty="0"/>
              <a:t> </a:t>
            </a:r>
            <a:endParaRPr lang="pt-BR" dirty="0"/>
          </a:p>
          <a:p>
            <a:r>
              <a:rPr lang="pt-BR" dirty="0"/>
              <a:t>Observação: A demanda das 3 microrregiões foi elencada para ser atendida pelo município de Juiz de Fora. </a:t>
            </a:r>
          </a:p>
          <a:p>
            <a:pPr algn="ctr"/>
            <a:endParaRPr lang="pt-BR" dirty="0"/>
          </a:p>
          <a:p>
            <a:r>
              <a:rPr lang="pt-BR" b="1" dirty="0"/>
              <a:t> </a:t>
            </a:r>
            <a:endParaRPr lang="pt-BR" dirty="0"/>
          </a:p>
        </p:txBody>
      </p:sp>
      <p:sp>
        <p:nvSpPr>
          <p:cNvPr id="9" name="Retângulo 8"/>
          <p:cNvSpPr/>
          <p:nvPr/>
        </p:nvSpPr>
        <p:spPr>
          <a:xfrm>
            <a:off x="447785" y="2208020"/>
            <a:ext cx="10618800" cy="3416320"/>
          </a:xfrm>
          <a:prstGeom prst="rect">
            <a:avLst/>
          </a:prstGeom>
        </p:spPr>
        <p:txBody>
          <a:bodyPr wrap="square">
            <a:spAutoFit/>
          </a:bodyPr>
          <a:lstStyle/>
          <a:p>
            <a:r>
              <a:rPr lang="pt-BR" dirty="0"/>
              <a:t>  </a:t>
            </a:r>
          </a:p>
          <a:p>
            <a:pPr lvl="0"/>
            <a:r>
              <a:rPr lang="pt-BR" b="1" dirty="0"/>
              <a:t>6º Referência:</a:t>
            </a:r>
            <a:endParaRPr lang="pt-BR" dirty="0"/>
          </a:p>
          <a:p>
            <a:r>
              <a:rPr lang="pt-BR" b="1" dirty="0"/>
              <a:t> </a:t>
            </a:r>
            <a:endParaRPr lang="pt-BR" dirty="0"/>
          </a:p>
          <a:p>
            <a:r>
              <a:rPr lang="pt-BR" b="1" dirty="0"/>
              <a:t>- Hospital Monte Sinai (SRAG + Alta complexidade): </a:t>
            </a:r>
            <a:r>
              <a:rPr lang="pt-BR" dirty="0"/>
              <a:t>Disponibilizou 22 leitos clínicos e 08 leitos de UTI adulto. Pleito de habilitação dos 08 leitos enviado ao MS em meados de junho e ainda não publicado. </a:t>
            </a:r>
          </a:p>
          <a:p>
            <a:r>
              <a:rPr lang="pt-BR" b="1" dirty="0"/>
              <a:t> </a:t>
            </a:r>
            <a:endParaRPr lang="pt-BR" dirty="0"/>
          </a:p>
          <a:p>
            <a:pPr lvl="0"/>
            <a:r>
              <a:rPr lang="pt-BR" b="1" dirty="0"/>
              <a:t>Referência Leito Clínico COVID-19</a:t>
            </a:r>
            <a:r>
              <a:rPr lang="pt-BR" b="1" dirty="0" smtClean="0"/>
              <a:t>:</a:t>
            </a:r>
          </a:p>
          <a:p>
            <a:pPr lvl="0"/>
            <a:endParaRPr lang="pt-BR" dirty="0"/>
          </a:p>
          <a:p>
            <a:r>
              <a:rPr lang="pt-BR" b="1" dirty="0"/>
              <a:t>- Hospital Ana Nery de Juiz de Fora: </a:t>
            </a:r>
            <a:r>
              <a:rPr lang="pt-BR" dirty="0"/>
              <a:t>Disponibilizou 50 leitos clínicos e sinalizou ainda possibilidade de ampliação de 30 leitos de UTI adulto. </a:t>
            </a:r>
          </a:p>
          <a:p>
            <a:pPr algn="just"/>
            <a:r>
              <a:rPr lang="pt-BR" b="1" dirty="0"/>
              <a:t> </a:t>
            </a:r>
            <a:endParaRPr lang="pt-BR" dirty="0"/>
          </a:p>
          <a:p>
            <a:pPr algn="just"/>
            <a:r>
              <a:rPr lang="pt-BR" dirty="0" smtClean="0"/>
              <a:t> </a:t>
            </a:r>
            <a:endParaRPr lang="pt-BR" dirty="0"/>
          </a:p>
        </p:txBody>
      </p:sp>
    </p:spTree>
    <p:extLst>
      <p:ext uri="{BB962C8B-B14F-4D97-AF65-F5344CB8AC3E}">
        <p14:creationId xmlns:p14="http://schemas.microsoft.com/office/powerpoint/2010/main" val="2864264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1081269"/>
            <a:ext cx="10843846" cy="1754326"/>
          </a:xfrm>
          <a:prstGeom prst="rect">
            <a:avLst/>
          </a:prstGeom>
        </p:spPr>
        <p:txBody>
          <a:bodyPr wrap="square">
            <a:spAutoFit/>
          </a:bodyPr>
          <a:lstStyle/>
          <a:p>
            <a:pPr lvl="0" algn="ctr"/>
            <a:r>
              <a:rPr lang="pt-BR" b="1" u="sng" dirty="0" smtClean="0"/>
              <a:t> MICRORREGIÕES </a:t>
            </a:r>
            <a:r>
              <a:rPr lang="pt-BR" b="1" u="sng" dirty="0"/>
              <a:t>JUIZ DE FORA, SÃO JOÃO NEPOMUCENO/BICAS E LIMA DUARTE:</a:t>
            </a:r>
            <a:endParaRPr lang="pt-BR" dirty="0"/>
          </a:p>
          <a:p>
            <a:r>
              <a:rPr lang="pt-BR" b="1" dirty="0"/>
              <a:t> </a:t>
            </a:r>
            <a:endParaRPr lang="pt-BR" dirty="0"/>
          </a:p>
          <a:p>
            <a:endParaRPr lang="pt-BR" dirty="0" smtClean="0"/>
          </a:p>
          <a:p>
            <a:r>
              <a:rPr lang="pt-BR" dirty="0" smtClean="0"/>
              <a:t>Observação</a:t>
            </a:r>
            <a:r>
              <a:rPr lang="pt-BR" dirty="0"/>
              <a:t>: A demanda das 3 microrregiões foi elencada para ser atendida pelo município de Juiz de Fora. </a:t>
            </a:r>
          </a:p>
          <a:p>
            <a:pPr algn="ctr"/>
            <a:endParaRPr lang="pt-BR" dirty="0"/>
          </a:p>
          <a:p>
            <a:r>
              <a:rPr lang="pt-BR" b="1" dirty="0"/>
              <a:t> </a:t>
            </a:r>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graphicFrame>
        <p:nvGraphicFramePr>
          <p:cNvPr id="10" name="Tabela 9"/>
          <p:cNvGraphicFramePr>
            <a:graphicFrameLocks noGrp="1"/>
          </p:cNvGraphicFramePr>
          <p:nvPr>
            <p:extLst>
              <p:ext uri="{D42A27DB-BD31-4B8C-83A1-F6EECF244321}">
                <p14:modId xmlns:p14="http://schemas.microsoft.com/office/powerpoint/2010/main" val="4107756946"/>
              </p:ext>
            </p:extLst>
          </p:nvPr>
        </p:nvGraphicFramePr>
        <p:xfrm>
          <a:off x="838200" y="2942493"/>
          <a:ext cx="10515600" cy="2639317"/>
        </p:xfrm>
        <a:graphic>
          <a:graphicData uri="http://schemas.openxmlformats.org/drawingml/2006/table">
            <a:tbl>
              <a:tblPr firstRow="1" firstCol="1" bandRow="1">
                <a:tableStyleId>{5C22544A-7EE6-4342-B048-85BDC9FD1C3A}</a:tableStyleId>
              </a:tblPr>
              <a:tblGrid>
                <a:gridCol w="1175644">
                  <a:extLst>
                    <a:ext uri="{9D8B030D-6E8A-4147-A177-3AD203B41FA5}">
                      <a16:colId xmlns:a16="http://schemas.microsoft.com/office/drawing/2014/main" xmlns="" val="20000"/>
                    </a:ext>
                  </a:extLst>
                </a:gridCol>
                <a:gridCol w="1745590">
                  <a:extLst>
                    <a:ext uri="{9D8B030D-6E8A-4147-A177-3AD203B41FA5}">
                      <a16:colId xmlns:a16="http://schemas.microsoft.com/office/drawing/2014/main" xmlns="" val="20001"/>
                    </a:ext>
                  </a:extLst>
                </a:gridCol>
                <a:gridCol w="1549999">
                  <a:extLst>
                    <a:ext uri="{9D8B030D-6E8A-4147-A177-3AD203B41FA5}">
                      <a16:colId xmlns:a16="http://schemas.microsoft.com/office/drawing/2014/main" xmlns="" val="20002"/>
                    </a:ext>
                  </a:extLst>
                </a:gridCol>
                <a:gridCol w="2296607">
                  <a:extLst>
                    <a:ext uri="{9D8B030D-6E8A-4147-A177-3AD203B41FA5}">
                      <a16:colId xmlns:a16="http://schemas.microsoft.com/office/drawing/2014/main" xmlns="" val="20003"/>
                    </a:ext>
                  </a:extLst>
                </a:gridCol>
                <a:gridCol w="1453256">
                  <a:extLst>
                    <a:ext uri="{9D8B030D-6E8A-4147-A177-3AD203B41FA5}">
                      <a16:colId xmlns:a16="http://schemas.microsoft.com/office/drawing/2014/main" xmlns="" val="20004"/>
                    </a:ext>
                  </a:extLst>
                </a:gridCol>
                <a:gridCol w="2294504">
                  <a:extLst>
                    <a:ext uri="{9D8B030D-6E8A-4147-A177-3AD203B41FA5}">
                      <a16:colId xmlns:a16="http://schemas.microsoft.com/office/drawing/2014/main" xmlns="" val="20005"/>
                    </a:ext>
                  </a:extLst>
                </a:gridCol>
              </a:tblGrid>
              <a:tr h="1816357">
                <a:tc>
                  <a:txBody>
                    <a:bodyPr/>
                    <a:lstStyle/>
                    <a:p>
                      <a:pPr algn="ctr">
                        <a:lnSpc>
                          <a:spcPct val="150000"/>
                        </a:lnSpc>
                        <a:spcAft>
                          <a:spcPts val="0"/>
                        </a:spcAft>
                      </a:pPr>
                      <a:r>
                        <a:rPr lang="pt-BR" sz="1800" dirty="0">
                          <a:solidFill>
                            <a:schemeClr val="tx1"/>
                          </a:solidFill>
                          <a:effectLst/>
                        </a:rPr>
                        <a:t>Leitos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Nº de Leitos necessários para atendimento à pacientes COVID</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disponíveis para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Déficit/Superávit atual</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para ampliação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Déficit/Superávit com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800">
                          <a:solidFill>
                            <a:schemeClr val="tx1"/>
                          </a:solidFill>
                          <a:effectLst/>
                        </a:rPr>
                        <a:t>Clínicos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283</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221</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-62</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77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+15</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a:solidFill>
                            <a:schemeClr val="tx1"/>
                          </a:solidFill>
                          <a:effectLst/>
                        </a:rPr>
                        <a:t>UTI</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114</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91</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-23</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40</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+17</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803247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1146191"/>
            <a:ext cx="10843846" cy="4801314"/>
          </a:xfrm>
          <a:prstGeom prst="rect">
            <a:avLst/>
          </a:prstGeom>
        </p:spPr>
        <p:txBody>
          <a:bodyPr wrap="square">
            <a:spAutoFit/>
          </a:bodyPr>
          <a:lstStyle/>
          <a:p>
            <a:pPr algn="ctr"/>
            <a:r>
              <a:rPr lang="pt-BR" b="1" u="sng" dirty="0"/>
              <a:t>MICRORREGIÃO LEOPOLDINA/CATAGUASES</a:t>
            </a:r>
            <a:endParaRPr lang="pt-BR" dirty="0"/>
          </a:p>
          <a:p>
            <a:pPr lvl="0"/>
            <a:r>
              <a:rPr lang="pt-BR" b="1" dirty="0"/>
              <a:t>1º Referência: </a:t>
            </a:r>
            <a:endParaRPr lang="pt-BR" b="1" dirty="0" smtClean="0"/>
          </a:p>
          <a:p>
            <a:pPr lvl="0"/>
            <a:endParaRPr lang="pt-BR" dirty="0"/>
          </a:p>
          <a:p>
            <a:r>
              <a:rPr lang="pt-BR" b="1" dirty="0"/>
              <a:t>- Casa de Caridade </a:t>
            </a:r>
            <a:r>
              <a:rPr lang="pt-BR" b="1" dirty="0" err="1"/>
              <a:t>Leopoldinense</a:t>
            </a:r>
            <a:r>
              <a:rPr lang="pt-BR" b="1" dirty="0"/>
              <a:t> (SRAG + Alta Complexidade): </a:t>
            </a:r>
            <a:r>
              <a:rPr lang="pt-BR" dirty="0"/>
              <a:t>disponibilizou 26 leitos clínicos e 15 leitos de UTI adulto. Sinalizou possibilidade de ampliar 4 leitos clínicos e 2 leitos de UTI adulto. Dos leitos de UTI disponibilizados 05 ainda não foram habilitados pelo MS, mas o pleito foi enviado recentemente. </a:t>
            </a:r>
          </a:p>
          <a:p>
            <a:pPr lvl="0"/>
            <a:endParaRPr lang="pt-BR" b="1" dirty="0" smtClean="0"/>
          </a:p>
          <a:p>
            <a:pPr lvl="0"/>
            <a:r>
              <a:rPr lang="pt-BR" b="1" dirty="0" smtClean="0"/>
              <a:t>2ª </a:t>
            </a:r>
            <a:r>
              <a:rPr lang="pt-BR" b="1" dirty="0"/>
              <a:t>Referência</a:t>
            </a:r>
            <a:r>
              <a:rPr lang="pt-BR" b="1" dirty="0" smtClean="0"/>
              <a:t>:</a:t>
            </a:r>
          </a:p>
          <a:p>
            <a:pPr lvl="0"/>
            <a:endParaRPr lang="pt-BR" dirty="0"/>
          </a:p>
          <a:p>
            <a:r>
              <a:rPr lang="pt-BR" b="1" dirty="0"/>
              <a:t>- Irmandade Santa Casa de Misericórdia de Cataguases (SRAG + Alta complexidade): </a:t>
            </a:r>
            <a:r>
              <a:rPr lang="pt-BR" dirty="0"/>
              <a:t>disponibilizou 10 leitos clínicos e 5 leitos de UTI adulto. Sinalizou a possibilidade de ampliar outros 10 leitos clínicos e 5 leitos de UTI adulto. Para disponibilização destes últimos encontra-se em processo de cessão de equipamentos. </a:t>
            </a:r>
          </a:p>
          <a:p>
            <a:r>
              <a:rPr lang="pt-BR" b="1" dirty="0"/>
              <a:t> </a:t>
            </a:r>
            <a:endParaRPr lang="pt-BR" dirty="0"/>
          </a:p>
          <a:p>
            <a:endParaRPr lang="pt-BR" dirty="0" smtClean="0"/>
          </a:p>
          <a:p>
            <a:endParaRPr lang="pt-BR" dirty="0"/>
          </a:p>
          <a:p>
            <a:pPr algn="ctr"/>
            <a:endParaRPr lang="pt-BR" dirty="0"/>
          </a:p>
          <a:p>
            <a:r>
              <a:rPr lang="pt-BR" b="1" dirty="0"/>
              <a:t> </a:t>
            </a:r>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graphicFrame>
        <p:nvGraphicFramePr>
          <p:cNvPr id="11" name="Tabela 10"/>
          <p:cNvGraphicFramePr>
            <a:graphicFrameLocks noGrp="1"/>
          </p:cNvGraphicFramePr>
          <p:nvPr>
            <p:extLst>
              <p:ext uri="{D42A27DB-BD31-4B8C-83A1-F6EECF244321}">
                <p14:modId xmlns:p14="http://schemas.microsoft.com/office/powerpoint/2010/main" val="1979121958"/>
              </p:ext>
            </p:extLst>
          </p:nvPr>
        </p:nvGraphicFramePr>
        <p:xfrm>
          <a:off x="838201" y="4573957"/>
          <a:ext cx="10515598" cy="2194560"/>
        </p:xfrm>
        <a:graphic>
          <a:graphicData uri="http://schemas.openxmlformats.org/drawingml/2006/table">
            <a:tbl>
              <a:tblPr firstRow="1" firstCol="1" bandRow="1">
                <a:tableStyleId>{5C22544A-7EE6-4342-B048-85BDC9FD1C3A}</a:tableStyleId>
              </a:tblPr>
              <a:tblGrid>
                <a:gridCol w="1175879">
                  <a:extLst>
                    <a:ext uri="{9D8B030D-6E8A-4147-A177-3AD203B41FA5}">
                      <a16:colId xmlns:a16="http://schemas.microsoft.com/office/drawing/2014/main" xmlns="" val="20000"/>
                    </a:ext>
                  </a:extLst>
                </a:gridCol>
                <a:gridCol w="1741731">
                  <a:extLst>
                    <a:ext uri="{9D8B030D-6E8A-4147-A177-3AD203B41FA5}">
                      <a16:colId xmlns:a16="http://schemas.microsoft.com/office/drawing/2014/main" xmlns="" val="20001"/>
                    </a:ext>
                  </a:extLst>
                </a:gridCol>
                <a:gridCol w="1550309">
                  <a:extLst>
                    <a:ext uri="{9D8B030D-6E8A-4147-A177-3AD203B41FA5}">
                      <a16:colId xmlns:a16="http://schemas.microsoft.com/office/drawing/2014/main" xmlns="" val="20002"/>
                    </a:ext>
                  </a:extLst>
                </a:gridCol>
                <a:gridCol w="2297066">
                  <a:extLst>
                    <a:ext uri="{9D8B030D-6E8A-4147-A177-3AD203B41FA5}">
                      <a16:colId xmlns:a16="http://schemas.microsoft.com/office/drawing/2014/main" xmlns="" val="20003"/>
                    </a:ext>
                  </a:extLst>
                </a:gridCol>
                <a:gridCol w="1453547">
                  <a:extLst>
                    <a:ext uri="{9D8B030D-6E8A-4147-A177-3AD203B41FA5}">
                      <a16:colId xmlns:a16="http://schemas.microsoft.com/office/drawing/2014/main" xmlns="" val="20004"/>
                    </a:ext>
                  </a:extLst>
                </a:gridCol>
                <a:gridCol w="2297066">
                  <a:extLst>
                    <a:ext uri="{9D8B030D-6E8A-4147-A177-3AD203B41FA5}">
                      <a16:colId xmlns:a16="http://schemas.microsoft.com/office/drawing/2014/main" xmlns="" val="20005"/>
                    </a:ext>
                  </a:extLst>
                </a:gridCol>
              </a:tblGrid>
              <a:tr h="1143000">
                <a:tc>
                  <a:txBody>
                    <a:bodyPr/>
                    <a:lstStyle/>
                    <a:p>
                      <a:pPr algn="ctr">
                        <a:lnSpc>
                          <a:spcPct val="150000"/>
                        </a:lnSpc>
                        <a:spcAft>
                          <a:spcPts val="0"/>
                        </a:spcAft>
                      </a:pPr>
                      <a:r>
                        <a:rPr lang="pt-BR" sz="1600" dirty="0">
                          <a:solidFill>
                            <a:schemeClr val="tx1"/>
                          </a:solidFill>
                          <a:effectLst/>
                        </a:rPr>
                        <a:t>Leitos</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Nº de Leitos necessários para atendimento à pacientes COVID</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Nº de leitos disponíveis para COVID</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Déficit/Superávit atual</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Nº de leitos para ampliação (COVID)</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Déficit/Superávit com ampliação</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600">
                          <a:solidFill>
                            <a:schemeClr val="tx1"/>
                          </a:solidFill>
                          <a:effectLst/>
                        </a:rPr>
                        <a:t>Clínicos</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68</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36</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-32</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34</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+02</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600">
                          <a:solidFill>
                            <a:schemeClr val="tx1"/>
                          </a:solidFill>
                          <a:effectLst/>
                        </a:rPr>
                        <a:t>UTI</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27</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20</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-07</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a:solidFill>
                            <a:schemeClr val="tx1"/>
                          </a:solidFill>
                          <a:effectLst/>
                        </a:rPr>
                        <a:t>07</a:t>
                      </a:r>
                      <a:endParaRPr lang="pt-BR" sz="16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600" dirty="0">
                          <a:solidFill>
                            <a:schemeClr val="tx1"/>
                          </a:solidFill>
                          <a:effectLst/>
                        </a:rPr>
                        <a:t>0</a:t>
                      </a:r>
                      <a:endParaRPr lang="pt-BR" sz="16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819376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595210"/>
            <a:ext cx="10843846" cy="6463308"/>
          </a:xfrm>
          <a:prstGeom prst="rect">
            <a:avLst/>
          </a:prstGeom>
        </p:spPr>
        <p:txBody>
          <a:bodyPr wrap="square">
            <a:spAutoFit/>
          </a:bodyPr>
          <a:lstStyle/>
          <a:p>
            <a:r>
              <a:rPr lang="pt-BR" dirty="0"/>
              <a:t> </a:t>
            </a:r>
          </a:p>
          <a:p>
            <a:pPr algn="ctr"/>
            <a:r>
              <a:rPr lang="pt-BR" b="1" u="sng" dirty="0"/>
              <a:t>MICRORREGIÃO MURIAÉ</a:t>
            </a:r>
            <a:endParaRPr lang="pt-BR" dirty="0"/>
          </a:p>
          <a:p>
            <a:r>
              <a:rPr lang="pt-BR" b="1" dirty="0"/>
              <a:t> </a:t>
            </a:r>
            <a:endParaRPr lang="pt-BR" dirty="0"/>
          </a:p>
          <a:p>
            <a:pPr lvl="0"/>
            <a:r>
              <a:rPr lang="pt-BR" b="1" dirty="0"/>
              <a:t>1º Referência: </a:t>
            </a:r>
            <a:endParaRPr lang="pt-BR" dirty="0"/>
          </a:p>
          <a:p>
            <a:r>
              <a:rPr lang="pt-BR" b="1" dirty="0"/>
              <a:t> </a:t>
            </a:r>
            <a:endParaRPr lang="pt-BR" dirty="0"/>
          </a:p>
          <a:p>
            <a:r>
              <a:rPr lang="pt-BR" b="1" dirty="0"/>
              <a:t>- Hospital São Paulo (SRAG + Alta Complexidade): </a:t>
            </a:r>
            <a:r>
              <a:rPr lang="pt-BR" dirty="0"/>
              <a:t>Disponibilizou 20 leitos clínicos, 12 leitos de UTI adulto e 1 leito de UTI pediátrica e sinalizou possibilidade de ampliação de 20 leitos clínicos e 07 leitos de UTI adulto. A cessão de equipamentos para o funcionamento destes 07 leitos de UTI já foi publicada. Aguardando chegada dos equipamentos para retornar com a disponibilização de 07 leitos anteriores para demais clínicas/condições de saúde. </a:t>
            </a:r>
          </a:p>
          <a:p>
            <a:r>
              <a:rPr lang="pt-BR" b="1" dirty="0"/>
              <a:t> </a:t>
            </a:r>
            <a:endParaRPr lang="pt-BR" dirty="0"/>
          </a:p>
          <a:p>
            <a:pPr lvl="0"/>
            <a:r>
              <a:rPr lang="pt-BR" b="1" dirty="0"/>
              <a:t>2º Referência: </a:t>
            </a:r>
            <a:endParaRPr lang="pt-BR" dirty="0"/>
          </a:p>
          <a:p>
            <a:r>
              <a:rPr lang="pt-BR" b="1" dirty="0"/>
              <a:t> </a:t>
            </a:r>
            <a:endParaRPr lang="pt-BR" dirty="0"/>
          </a:p>
          <a:p>
            <a:r>
              <a:rPr lang="pt-BR" b="1" dirty="0"/>
              <a:t>- Casa de Saúde Santa Lúcia (SRAG + Alta Complexidade):  </a:t>
            </a:r>
            <a:r>
              <a:rPr lang="pt-BR" dirty="0"/>
              <a:t>Disponibiliza 2 leitos clínicos e 4 leitos de UTI adulto. </a:t>
            </a:r>
          </a:p>
          <a:p>
            <a:pPr lvl="0"/>
            <a:endParaRPr lang="pt-BR" b="1" dirty="0"/>
          </a:p>
          <a:p>
            <a:r>
              <a:rPr lang="pt-BR" b="1" dirty="0"/>
              <a:t> </a:t>
            </a:r>
            <a:endParaRPr lang="pt-BR" dirty="0"/>
          </a:p>
          <a:p>
            <a:pPr lvl="0"/>
            <a:r>
              <a:rPr lang="pt-BR" b="1" dirty="0"/>
              <a:t>3ª Referência:</a:t>
            </a:r>
            <a:endParaRPr lang="pt-BR" dirty="0"/>
          </a:p>
          <a:p>
            <a:r>
              <a:rPr lang="pt-BR" b="1" dirty="0"/>
              <a:t> </a:t>
            </a:r>
            <a:endParaRPr lang="pt-BR" dirty="0"/>
          </a:p>
          <a:p>
            <a:r>
              <a:rPr lang="pt-BR" b="1" dirty="0"/>
              <a:t>- Fundação Cristiano Varella: </a:t>
            </a:r>
            <a:r>
              <a:rPr lang="pt-BR" dirty="0"/>
              <a:t>Inicialmente é referência preferencial para pacientes da oncologia. Disponibilizou 12 leitos clínicos e 5 leitos de UTI adulto. Os leitos de UTI são novos e foram credenciados pelo estado, pleito não encaminhado ao MS pelo interesse em mantê-los em funcionamento apenas para pacientes da oncologia. </a:t>
            </a:r>
          </a:p>
          <a:p>
            <a:pPr lvl="0"/>
            <a:endParaRPr lang="pt-BR" dirty="0"/>
          </a:p>
          <a:p>
            <a:r>
              <a:rPr lang="pt-BR" b="1" dirty="0"/>
              <a:t> </a:t>
            </a:r>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spTree>
    <p:extLst>
      <p:ext uri="{BB962C8B-B14F-4D97-AF65-F5344CB8AC3E}">
        <p14:creationId xmlns:p14="http://schemas.microsoft.com/office/powerpoint/2010/main" val="3919318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8" name="CaixaDeTexto 7"/>
          <p:cNvSpPr txBox="1"/>
          <p:nvPr/>
        </p:nvSpPr>
        <p:spPr>
          <a:xfrm>
            <a:off x="691662" y="1482030"/>
            <a:ext cx="10647786" cy="6001643"/>
          </a:xfrm>
          <a:prstGeom prst="rect">
            <a:avLst/>
          </a:prstGeom>
          <a:noFill/>
        </p:spPr>
        <p:txBody>
          <a:bodyPr wrap="square" rtlCol="0">
            <a:spAutoFit/>
          </a:bodyPr>
          <a:lstStyle/>
          <a:p>
            <a:pPr marL="457200" indent="-457200" algn="just">
              <a:buFont typeface="Arial" panose="020B0604020202020204" pitchFamily="34" charset="0"/>
              <a:buChar char="•"/>
            </a:pPr>
            <a:r>
              <a:rPr lang="pt-BR" sz="2400" dirty="0" smtClean="0"/>
              <a:t>Foram construídos Planos de Contingências Macrorregionais em </a:t>
            </a:r>
            <a:r>
              <a:rPr lang="pt-BR" sz="2400" dirty="0"/>
              <a:t>conjunto com as URS e territórios de acordo com as especificidades de cada microrregião. Para subsidiar a construção dos </a:t>
            </a:r>
            <a:r>
              <a:rPr lang="pt-BR" sz="2400" dirty="0" smtClean="0"/>
              <a:t>Planos – </a:t>
            </a:r>
            <a:r>
              <a:rPr lang="pt-BR" sz="2400" b="1" dirty="0" smtClean="0"/>
              <a:t>Eixo Atenção Hospitalar </a:t>
            </a:r>
            <a:r>
              <a:rPr lang="pt-BR" sz="2400" dirty="0" smtClean="0"/>
              <a:t>- </a:t>
            </a:r>
            <a:r>
              <a:rPr lang="pt-BR" sz="2400" dirty="0"/>
              <a:t>foi estimado o número de casos para cada macrorregião, a partir da evolução dos casos notificados e confirmados no Brasil e Minas Gerais desde a data de início da pandemia até a data de realização da projeção. Essas projeções são dinâmicas e realizadas. Para elaboração dos Planos de Contingência, foi utilizada a projeção do dia 30/03/2020. </a:t>
            </a:r>
          </a:p>
          <a:p>
            <a:pPr marL="342900" indent="-342900" algn="just">
              <a:buFont typeface="Arial" panose="020B0604020202020204" pitchFamily="34" charset="0"/>
              <a:buChar char="•"/>
            </a:pPr>
            <a:r>
              <a:rPr lang="pt-BR" sz="2400" dirty="0"/>
              <a:t>Os </a:t>
            </a:r>
            <a:r>
              <a:rPr lang="pt-BR" sz="2400" dirty="0" smtClean="0"/>
              <a:t>Planos </a:t>
            </a:r>
            <a:r>
              <a:rPr lang="pt-BR" sz="2400" dirty="0"/>
              <a:t>se </a:t>
            </a:r>
            <a:r>
              <a:rPr lang="pt-BR" sz="2400" dirty="0" smtClean="0"/>
              <a:t>constituem </a:t>
            </a:r>
            <a:r>
              <a:rPr lang="pt-BR" sz="2400" dirty="0"/>
              <a:t>como um documento acessório e complementar ao Plano de Contingência Estadual e tem como objetivo a resposta para enfrentamento da pandemia da COVID-19 a nível macrorregional com definição de orientações e de pontos de atenção da rede que serão referência para atendimento da Síndrome Respiratória Aguda Grave em decorrência da COVID-19. </a:t>
            </a:r>
          </a:p>
          <a:p>
            <a:pPr marL="457200" indent="-457200" algn="just">
              <a:buFont typeface="Arial" panose="020B0604020202020204" pitchFamily="34" charset="0"/>
              <a:buChar char="•"/>
            </a:pPr>
            <a:endParaRPr lang="pt-BR" sz="2400" dirty="0" smtClean="0">
              <a:solidFill>
                <a:schemeClr val="accent2"/>
              </a:solidFill>
            </a:endParaRPr>
          </a:p>
          <a:p>
            <a:pPr algn="just"/>
            <a:r>
              <a:rPr lang="pt-BR" sz="2400" b="1" dirty="0" smtClean="0">
                <a:solidFill>
                  <a:schemeClr val="accent2"/>
                </a:solidFill>
                <a:ea typeface="Microsoft Himalaya" panose="01010100010101010101" pitchFamily="2" charset="0"/>
                <a:cs typeface="Microsoft Himalaya" panose="01010100010101010101" pitchFamily="2" charset="0"/>
              </a:rPr>
              <a:t> </a:t>
            </a:r>
          </a:p>
        </p:txBody>
      </p:sp>
    </p:spTree>
    <p:extLst>
      <p:ext uri="{BB962C8B-B14F-4D97-AF65-F5344CB8AC3E}">
        <p14:creationId xmlns:p14="http://schemas.microsoft.com/office/powerpoint/2010/main" val="2141816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44769" y="595210"/>
            <a:ext cx="10843846" cy="2308324"/>
          </a:xfrm>
          <a:prstGeom prst="rect">
            <a:avLst/>
          </a:prstGeom>
        </p:spPr>
        <p:txBody>
          <a:bodyPr wrap="square">
            <a:spAutoFit/>
          </a:bodyPr>
          <a:lstStyle/>
          <a:p>
            <a:r>
              <a:rPr lang="pt-BR" dirty="0"/>
              <a:t> </a:t>
            </a:r>
          </a:p>
          <a:p>
            <a:pPr algn="ctr"/>
            <a:r>
              <a:rPr lang="pt-BR" b="1" u="sng" dirty="0"/>
              <a:t>MICRORREGIÃO MURIAÉ</a:t>
            </a:r>
            <a:endParaRPr lang="pt-BR" dirty="0"/>
          </a:p>
          <a:p>
            <a:pPr lvl="0"/>
            <a:r>
              <a:rPr lang="pt-BR" b="1" dirty="0"/>
              <a:t> </a:t>
            </a:r>
            <a:endParaRPr lang="pt-BR" b="1" dirty="0" smtClean="0"/>
          </a:p>
          <a:p>
            <a:pPr lvl="0"/>
            <a:endParaRPr lang="pt-BR" b="1" dirty="0"/>
          </a:p>
          <a:p>
            <a:pPr lvl="0"/>
            <a:r>
              <a:rPr lang="pt-BR" b="1" dirty="0" smtClean="0"/>
              <a:t>Referência </a:t>
            </a:r>
            <a:r>
              <a:rPr lang="pt-BR" b="1" dirty="0"/>
              <a:t>Leito Clínico</a:t>
            </a:r>
            <a:r>
              <a:rPr lang="pt-BR" b="1" dirty="0" smtClean="0"/>
              <a:t>:</a:t>
            </a:r>
          </a:p>
          <a:p>
            <a:pPr lvl="0"/>
            <a:endParaRPr lang="pt-BR" dirty="0"/>
          </a:p>
          <a:p>
            <a:r>
              <a:rPr lang="pt-BR" dirty="0"/>
              <a:t>- </a:t>
            </a:r>
            <a:r>
              <a:rPr lang="pt-BR" b="1" dirty="0"/>
              <a:t>Hospital São José de </a:t>
            </a:r>
            <a:r>
              <a:rPr lang="pt-BR" b="1" dirty="0" err="1"/>
              <a:t>Eugenópolis</a:t>
            </a:r>
            <a:r>
              <a:rPr lang="pt-BR" b="1" dirty="0"/>
              <a:t>: </a:t>
            </a:r>
            <a:r>
              <a:rPr lang="pt-BR" dirty="0"/>
              <a:t>disponibiliza 12 leitos clínicos para a microrregião. </a:t>
            </a:r>
          </a:p>
          <a:p>
            <a:r>
              <a:rPr lang="pt-BR" b="1" dirty="0"/>
              <a:t> </a:t>
            </a:r>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graphicFrame>
        <p:nvGraphicFramePr>
          <p:cNvPr id="10" name="Tabela 9"/>
          <p:cNvGraphicFramePr>
            <a:graphicFrameLocks noGrp="1"/>
          </p:cNvGraphicFramePr>
          <p:nvPr>
            <p:extLst>
              <p:ext uri="{D42A27DB-BD31-4B8C-83A1-F6EECF244321}">
                <p14:modId xmlns:p14="http://schemas.microsoft.com/office/powerpoint/2010/main" val="1562969367"/>
              </p:ext>
            </p:extLst>
          </p:nvPr>
        </p:nvGraphicFramePr>
        <p:xfrm>
          <a:off x="838200" y="3155474"/>
          <a:ext cx="10515600" cy="2468880"/>
        </p:xfrm>
        <a:graphic>
          <a:graphicData uri="http://schemas.openxmlformats.org/drawingml/2006/table">
            <a:tbl>
              <a:tblPr firstRow="1" firstCol="1" bandRow="1">
                <a:tableStyleId>{5C22544A-7EE6-4342-B048-85BDC9FD1C3A}</a:tableStyleId>
              </a:tblPr>
              <a:tblGrid>
                <a:gridCol w="1175644">
                  <a:extLst>
                    <a:ext uri="{9D8B030D-6E8A-4147-A177-3AD203B41FA5}">
                      <a16:colId xmlns:a16="http://schemas.microsoft.com/office/drawing/2014/main" xmlns="" val="20000"/>
                    </a:ext>
                  </a:extLst>
                </a:gridCol>
                <a:gridCol w="1745590">
                  <a:extLst>
                    <a:ext uri="{9D8B030D-6E8A-4147-A177-3AD203B41FA5}">
                      <a16:colId xmlns:a16="http://schemas.microsoft.com/office/drawing/2014/main" xmlns="" val="20001"/>
                    </a:ext>
                  </a:extLst>
                </a:gridCol>
                <a:gridCol w="1549999">
                  <a:extLst>
                    <a:ext uri="{9D8B030D-6E8A-4147-A177-3AD203B41FA5}">
                      <a16:colId xmlns:a16="http://schemas.microsoft.com/office/drawing/2014/main" xmlns="" val="20002"/>
                    </a:ext>
                  </a:extLst>
                </a:gridCol>
                <a:gridCol w="2296607">
                  <a:extLst>
                    <a:ext uri="{9D8B030D-6E8A-4147-A177-3AD203B41FA5}">
                      <a16:colId xmlns:a16="http://schemas.microsoft.com/office/drawing/2014/main" xmlns="" val="20003"/>
                    </a:ext>
                  </a:extLst>
                </a:gridCol>
                <a:gridCol w="1453256">
                  <a:extLst>
                    <a:ext uri="{9D8B030D-6E8A-4147-A177-3AD203B41FA5}">
                      <a16:colId xmlns:a16="http://schemas.microsoft.com/office/drawing/2014/main" xmlns="" val="20004"/>
                    </a:ext>
                  </a:extLst>
                </a:gridCol>
                <a:gridCol w="2294504">
                  <a:extLst>
                    <a:ext uri="{9D8B030D-6E8A-4147-A177-3AD203B41FA5}">
                      <a16:colId xmlns:a16="http://schemas.microsoft.com/office/drawing/2014/main" xmlns="" val="20005"/>
                    </a:ext>
                  </a:extLst>
                </a:gridCol>
              </a:tblGrid>
              <a:tr h="1143000">
                <a:tc>
                  <a:txBody>
                    <a:bodyPr/>
                    <a:lstStyle/>
                    <a:p>
                      <a:pPr algn="ctr">
                        <a:lnSpc>
                          <a:spcPct val="150000"/>
                        </a:lnSpc>
                        <a:spcAft>
                          <a:spcPts val="0"/>
                        </a:spcAft>
                      </a:pPr>
                      <a:r>
                        <a:rPr lang="pt-BR" sz="1800" dirty="0">
                          <a:solidFill>
                            <a:schemeClr val="tx1"/>
                          </a:solidFill>
                          <a:effectLst/>
                        </a:rPr>
                        <a:t>Leitos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necessários para atendimento à pacientes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disponíveis para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Déficit/Superávit atual</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para ampliação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Déficit/Superávit com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800">
                          <a:solidFill>
                            <a:schemeClr val="tx1"/>
                          </a:solidFill>
                          <a:effectLst/>
                        </a:rPr>
                        <a:t>Clínicos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65</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46</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-19</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20</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a:solidFill>
                            <a:schemeClr val="tx1"/>
                          </a:solidFill>
                          <a:effectLst/>
                        </a:rPr>
                        <a:t>UTI</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26</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22</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-04</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13</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+09</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7168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74457" y="1100024"/>
            <a:ext cx="10843846" cy="2862322"/>
          </a:xfrm>
          <a:prstGeom prst="rect">
            <a:avLst/>
          </a:prstGeom>
        </p:spPr>
        <p:txBody>
          <a:bodyPr wrap="square">
            <a:spAutoFit/>
          </a:bodyPr>
          <a:lstStyle/>
          <a:p>
            <a:r>
              <a:rPr lang="pt-BR" dirty="0"/>
              <a:t> </a:t>
            </a:r>
          </a:p>
          <a:p>
            <a:pPr algn="ctr"/>
            <a:r>
              <a:rPr lang="pt-BR" b="1" u="sng" dirty="0"/>
              <a:t>MICRORREGIÃO SANTOS DUMONT:</a:t>
            </a:r>
            <a:endParaRPr lang="pt-BR" dirty="0"/>
          </a:p>
          <a:p>
            <a:r>
              <a:rPr lang="pt-BR" b="1" dirty="0"/>
              <a:t> </a:t>
            </a:r>
            <a:endParaRPr lang="pt-BR" dirty="0"/>
          </a:p>
          <a:p>
            <a:pPr lvl="0"/>
            <a:r>
              <a:rPr lang="pt-BR" b="1" dirty="0"/>
              <a:t>1º Referência: </a:t>
            </a:r>
            <a:endParaRPr lang="pt-BR" dirty="0"/>
          </a:p>
          <a:p>
            <a:r>
              <a:rPr lang="pt-BR" b="1" dirty="0"/>
              <a:t> </a:t>
            </a:r>
            <a:endParaRPr lang="pt-BR" dirty="0"/>
          </a:p>
          <a:p>
            <a:r>
              <a:rPr lang="pt-BR" b="1" dirty="0"/>
              <a:t>- Hospital de Santos Dumont (SRAG + Alta Complexidade): </a:t>
            </a:r>
            <a:r>
              <a:rPr lang="pt-BR" dirty="0"/>
              <a:t>Disponibilizou 10 leitos de UTI adulto e 18 leitos clínicos. Sinalizou possibilidade de ampliação de 13 leitos clínicos. </a:t>
            </a:r>
          </a:p>
          <a:p>
            <a:pPr lvl="0"/>
            <a:r>
              <a:rPr lang="pt-BR" b="1" dirty="0"/>
              <a:t> </a:t>
            </a:r>
            <a:endParaRPr lang="pt-BR" b="1" dirty="0" smtClean="0"/>
          </a:p>
          <a:p>
            <a:pPr lvl="0"/>
            <a:endParaRPr lang="pt-BR" b="1" dirty="0"/>
          </a:p>
          <a:p>
            <a:pPr lvl="0"/>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graphicFrame>
        <p:nvGraphicFramePr>
          <p:cNvPr id="11" name="Tabela 10"/>
          <p:cNvGraphicFramePr>
            <a:graphicFrameLocks noGrp="1"/>
          </p:cNvGraphicFramePr>
          <p:nvPr>
            <p:extLst>
              <p:ext uri="{D42A27DB-BD31-4B8C-83A1-F6EECF244321}">
                <p14:modId xmlns:p14="http://schemas.microsoft.com/office/powerpoint/2010/main" val="4020561619"/>
              </p:ext>
            </p:extLst>
          </p:nvPr>
        </p:nvGraphicFramePr>
        <p:xfrm>
          <a:off x="838200" y="3366488"/>
          <a:ext cx="10515600" cy="2468880"/>
        </p:xfrm>
        <a:graphic>
          <a:graphicData uri="http://schemas.openxmlformats.org/drawingml/2006/table">
            <a:tbl>
              <a:tblPr firstRow="1" firstCol="1" bandRow="1">
                <a:tableStyleId>{5C22544A-7EE6-4342-B048-85BDC9FD1C3A}</a:tableStyleId>
              </a:tblPr>
              <a:tblGrid>
                <a:gridCol w="1175644">
                  <a:extLst>
                    <a:ext uri="{9D8B030D-6E8A-4147-A177-3AD203B41FA5}">
                      <a16:colId xmlns:a16="http://schemas.microsoft.com/office/drawing/2014/main" xmlns="" val="20000"/>
                    </a:ext>
                  </a:extLst>
                </a:gridCol>
                <a:gridCol w="1745590">
                  <a:extLst>
                    <a:ext uri="{9D8B030D-6E8A-4147-A177-3AD203B41FA5}">
                      <a16:colId xmlns:a16="http://schemas.microsoft.com/office/drawing/2014/main" xmlns="" val="20001"/>
                    </a:ext>
                  </a:extLst>
                </a:gridCol>
                <a:gridCol w="1549999">
                  <a:extLst>
                    <a:ext uri="{9D8B030D-6E8A-4147-A177-3AD203B41FA5}">
                      <a16:colId xmlns:a16="http://schemas.microsoft.com/office/drawing/2014/main" xmlns="" val="20002"/>
                    </a:ext>
                  </a:extLst>
                </a:gridCol>
                <a:gridCol w="2296607">
                  <a:extLst>
                    <a:ext uri="{9D8B030D-6E8A-4147-A177-3AD203B41FA5}">
                      <a16:colId xmlns:a16="http://schemas.microsoft.com/office/drawing/2014/main" xmlns="" val="20003"/>
                    </a:ext>
                  </a:extLst>
                </a:gridCol>
                <a:gridCol w="1453256">
                  <a:extLst>
                    <a:ext uri="{9D8B030D-6E8A-4147-A177-3AD203B41FA5}">
                      <a16:colId xmlns:a16="http://schemas.microsoft.com/office/drawing/2014/main" xmlns="" val="20004"/>
                    </a:ext>
                  </a:extLst>
                </a:gridCol>
                <a:gridCol w="2294504">
                  <a:extLst>
                    <a:ext uri="{9D8B030D-6E8A-4147-A177-3AD203B41FA5}">
                      <a16:colId xmlns:a16="http://schemas.microsoft.com/office/drawing/2014/main" xmlns="" val="20005"/>
                    </a:ext>
                  </a:extLst>
                </a:gridCol>
              </a:tblGrid>
              <a:tr h="1143000">
                <a:tc>
                  <a:txBody>
                    <a:bodyPr/>
                    <a:lstStyle/>
                    <a:p>
                      <a:pPr algn="ctr">
                        <a:lnSpc>
                          <a:spcPct val="150000"/>
                        </a:lnSpc>
                        <a:spcAft>
                          <a:spcPts val="0"/>
                        </a:spcAft>
                      </a:pPr>
                      <a:r>
                        <a:rPr lang="pt-BR" sz="1800" dirty="0">
                          <a:solidFill>
                            <a:schemeClr val="tx1"/>
                          </a:solidFill>
                          <a:effectLst/>
                        </a:rPr>
                        <a:t>Leitos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necessários para atendimento à pacientes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disponíveis para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Déficit/Superávit atual</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Nº de leitos para ampliação (COVID)</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Déficit/Superávit com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800">
                          <a:solidFill>
                            <a:schemeClr val="tx1"/>
                          </a:solidFill>
                          <a:effectLst/>
                        </a:rPr>
                        <a:t>Clínicos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19</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18</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13</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12</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a:solidFill>
                            <a:schemeClr val="tx1"/>
                          </a:solidFill>
                          <a:effectLst/>
                        </a:rPr>
                        <a:t>UTI</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08</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10</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2</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74600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674457" y="1100024"/>
            <a:ext cx="10843846" cy="6186309"/>
          </a:xfrm>
          <a:prstGeom prst="rect">
            <a:avLst/>
          </a:prstGeom>
        </p:spPr>
        <p:txBody>
          <a:bodyPr wrap="square">
            <a:spAutoFit/>
          </a:bodyPr>
          <a:lstStyle/>
          <a:p>
            <a:r>
              <a:rPr lang="pt-BR" dirty="0"/>
              <a:t> </a:t>
            </a:r>
          </a:p>
          <a:p>
            <a:r>
              <a:rPr lang="pt-BR" b="1" dirty="0"/>
              <a:t> </a:t>
            </a:r>
            <a:endParaRPr lang="pt-BR" dirty="0"/>
          </a:p>
          <a:p>
            <a:r>
              <a:rPr lang="pt-BR" b="1" dirty="0"/>
              <a:t> </a:t>
            </a:r>
            <a:endParaRPr lang="pt-BR" dirty="0"/>
          </a:p>
          <a:p>
            <a:pPr algn="ctr"/>
            <a:r>
              <a:rPr lang="pt-BR" b="1" u="sng" dirty="0"/>
              <a:t>MICRORREGIÃO UBÁ</a:t>
            </a:r>
            <a:endParaRPr lang="pt-BR" dirty="0"/>
          </a:p>
          <a:p>
            <a:r>
              <a:rPr lang="pt-BR" b="1" dirty="0"/>
              <a:t> </a:t>
            </a:r>
            <a:endParaRPr lang="pt-BR" dirty="0"/>
          </a:p>
          <a:p>
            <a:pPr lvl="0"/>
            <a:r>
              <a:rPr lang="pt-BR" b="1" dirty="0"/>
              <a:t>1º Referência: </a:t>
            </a:r>
            <a:endParaRPr lang="pt-BR" dirty="0"/>
          </a:p>
          <a:p>
            <a:pPr algn="just"/>
            <a:r>
              <a:rPr lang="pt-BR" b="1" dirty="0"/>
              <a:t> </a:t>
            </a:r>
            <a:endParaRPr lang="pt-BR" dirty="0"/>
          </a:p>
          <a:p>
            <a:pPr algn="just"/>
            <a:r>
              <a:rPr lang="pt-BR" b="1" dirty="0"/>
              <a:t>- Hospital Santa Isabel de Ubá (SRAG + Alta Complexidade): </a:t>
            </a:r>
            <a:r>
              <a:rPr lang="pt-BR" dirty="0"/>
              <a:t>disponibilizou 6 leitos clínicos, 20 leitos de UTI adulto e 02 leitos de UTI pediátrica. Sinalizou ainda possibilidade de ampliação de 29 leitos clínicos. Avaliando possibilidade de conversão de leitos clínicos em leitos de suporte ventilatório. 10 leitos de UTI foram recentemente disponibilizados, após cessão de equipamentos pela SES-MG, ainda não enviado pleito de habilitação ao MS. </a:t>
            </a:r>
          </a:p>
          <a:p>
            <a:pPr algn="just"/>
            <a:r>
              <a:rPr lang="pt-BR" dirty="0"/>
              <a:t> </a:t>
            </a:r>
          </a:p>
          <a:p>
            <a:pPr lvl="0" algn="just"/>
            <a:r>
              <a:rPr lang="pt-BR" b="1" dirty="0"/>
              <a:t>2º Referência: </a:t>
            </a:r>
            <a:endParaRPr lang="pt-BR" b="1" dirty="0" smtClean="0"/>
          </a:p>
          <a:p>
            <a:pPr lvl="0" algn="just"/>
            <a:endParaRPr lang="pt-BR" dirty="0"/>
          </a:p>
          <a:p>
            <a:pPr algn="just"/>
            <a:r>
              <a:rPr lang="pt-BR" b="1" dirty="0"/>
              <a:t>- Hospital São João Batista de Visconde do Rio Branco (SRAG + Alta Complexidade): </a:t>
            </a:r>
            <a:r>
              <a:rPr lang="pt-BR" dirty="0"/>
              <a:t>disponibilizou 18 leitos clínicos adultos e 04 pediátricos, além de 10 leitos de UTI adulto. </a:t>
            </a:r>
          </a:p>
          <a:p>
            <a:r>
              <a:rPr lang="pt-BR" b="1" dirty="0"/>
              <a:t> </a:t>
            </a:r>
            <a:endParaRPr lang="pt-BR" dirty="0"/>
          </a:p>
          <a:p>
            <a:pPr lvl="0"/>
            <a:endParaRPr lang="pt-BR" dirty="0"/>
          </a:p>
          <a:p>
            <a:pPr lvl="0"/>
            <a:r>
              <a:rPr lang="pt-BR" b="1" dirty="0"/>
              <a:t> </a:t>
            </a:r>
            <a:endParaRPr lang="pt-BR" b="1" dirty="0" smtClean="0"/>
          </a:p>
          <a:p>
            <a:pPr lvl="0"/>
            <a:endParaRPr lang="pt-BR" b="1" dirty="0"/>
          </a:p>
          <a:p>
            <a:pPr lvl="0"/>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spTree>
    <p:extLst>
      <p:ext uri="{BB962C8B-B14F-4D97-AF65-F5344CB8AC3E}">
        <p14:creationId xmlns:p14="http://schemas.microsoft.com/office/powerpoint/2010/main" val="3526723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447785" y="1100024"/>
            <a:ext cx="11070518" cy="5632311"/>
          </a:xfrm>
          <a:prstGeom prst="rect">
            <a:avLst/>
          </a:prstGeom>
        </p:spPr>
        <p:txBody>
          <a:bodyPr wrap="square">
            <a:spAutoFit/>
          </a:bodyPr>
          <a:lstStyle/>
          <a:p>
            <a:r>
              <a:rPr lang="pt-BR" dirty="0"/>
              <a:t> </a:t>
            </a:r>
          </a:p>
          <a:p>
            <a:r>
              <a:rPr lang="pt-BR" b="1" dirty="0"/>
              <a:t> </a:t>
            </a:r>
            <a:endParaRPr lang="pt-BR" dirty="0"/>
          </a:p>
          <a:p>
            <a:pPr algn="ctr"/>
            <a:r>
              <a:rPr lang="pt-BR" b="1" u="sng" dirty="0"/>
              <a:t>MICRORREGIÃO UBÁ</a:t>
            </a:r>
            <a:endParaRPr lang="pt-BR" dirty="0"/>
          </a:p>
          <a:p>
            <a:r>
              <a:rPr lang="pt-BR" b="1" dirty="0"/>
              <a:t> </a:t>
            </a:r>
            <a:endParaRPr lang="pt-BR" dirty="0"/>
          </a:p>
          <a:p>
            <a:r>
              <a:rPr lang="pt-BR" b="1" dirty="0"/>
              <a:t> </a:t>
            </a:r>
            <a:endParaRPr lang="pt-BR" dirty="0"/>
          </a:p>
          <a:p>
            <a:pPr lvl="0"/>
            <a:r>
              <a:rPr lang="pt-BR" b="1" dirty="0"/>
              <a:t>Referência Leito Clínico COVID-19</a:t>
            </a:r>
            <a:r>
              <a:rPr lang="pt-BR" b="1" dirty="0" smtClean="0"/>
              <a:t>:</a:t>
            </a:r>
          </a:p>
          <a:p>
            <a:pPr lvl="0"/>
            <a:endParaRPr lang="pt-BR" dirty="0"/>
          </a:p>
          <a:p>
            <a:pPr marL="285750" indent="-285750" algn="just">
              <a:buFontTx/>
              <a:buChar char="-"/>
            </a:pPr>
            <a:r>
              <a:rPr lang="pt-BR" b="1" dirty="0" smtClean="0"/>
              <a:t>Hospital </a:t>
            </a:r>
            <a:r>
              <a:rPr lang="pt-BR" b="1" dirty="0"/>
              <a:t>São Vicente de Paulo de Rio Pomba:</a:t>
            </a:r>
            <a:r>
              <a:rPr lang="pt-BR" dirty="0"/>
              <a:t> disponibilizou 6 leitos clínicos e sinalizou possibilidade de ampliação de 10 leitos de UTI adulto. </a:t>
            </a:r>
            <a:endParaRPr lang="pt-BR" dirty="0" smtClean="0"/>
          </a:p>
          <a:p>
            <a:pPr marL="285750" indent="-285750" algn="just">
              <a:buFontTx/>
              <a:buChar char="-"/>
            </a:pPr>
            <a:endParaRPr lang="pt-BR" dirty="0"/>
          </a:p>
          <a:p>
            <a:pPr marL="285750" indent="-285750" algn="just">
              <a:buFontTx/>
              <a:buChar char="-"/>
            </a:pPr>
            <a:r>
              <a:rPr lang="pt-BR" b="1" dirty="0" smtClean="0"/>
              <a:t>Hospital </a:t>
            </a:r>
            <a:r>
              <a:rPr lang="pt-BR" b="1" dirty="0"/>
              <a:t>Municipal Santo </a:t>
            </a:r>
            <a:r>
              <a:rPr lang="pt-BR" b="1" dirty="0" err="1"/>
              <a:t>Antonio</a:t>
            </a:r>
            <a:r>
              <a:rPr lang="pt-BR" b="1" dirty="0"/>
              <a:t> de Presidente Bernardes: </a:t>
            </a:r>
            <a:r>
              <a:rPr lang="pt-BR" dirty="0"/>
              <a:t>disponibilizou 3 leitos clínicos. </a:t>
            </a:r>
            <a:endParaRPr lang="pt-BR" dirty="0" smtClean="0"/>
          </a:p>
          <a:p>
            <a:pPr marL="285750" indent="-285750" algn="just">
              <a:buFontTx/>
              <a:buChar char="-"/>
            </a:pPr>
            <a:endParaRPr lang="pt-BR" dirty="0"/>
          </a:p>
          <a:p>
            <a:pPr marL="285750" indent="-285750" algn="just">
              <a:buFontTx/>
              <a:buChar char="-"/>
            </a:pPr>
            <a:r>
              <a:rPr lang="pt-BR" b="1" dirty="0" smtClean="0"/>
              <a:t>Hospital </a:t>
            </a:r>
            <a:r>
              <a:rPr lang="pt-BR" b="1" dirty="0"/>
              <a:t>Jorge Caetano de Mattos de Ervália: </a:t>
            </a:r>
            <a:r>
              <a:rPr lang="pt-BR" dirty="0"/>
              <a:t>disponibilizou 10 leitos </a:t>
            </a:r>
            <a:r>
              <a:rPr lang="pt-BR" dirty="0" smtClean="0"/>
              <a:t>clínicos</a:t>
            </a:r>
          </a:p>
          <a:p>
            <a:pPr algn="just"/>
            <a:endParaRPr lang="pt-BR" dirty="0"/>
          </a:p>
          <a:p>
            <a:pPr algn="just"/>
            <a:r>
              <a:rPr lang="pt-BR" dirty="0" smtClean="0"/>
              <a:t>- </a:t>
            </a:r>
            <a:r>
              <a:rPr lang="pt-BR" b="1" dirty="0" smtClean="0"/>
              <a:t>  Hospital </a:t>
            </a:r>
            <a:r>
              <a:rPr lang="pt-BR" b="1" dirty="0"/>
              <a:t>São Vicente de Paulo de Ubá: </a:t>
            </a:r>
            <a:r>
              <a:rPr lang="pt-BR" dirty="0"/>
              <a:t>disponibilizou 10 leitos clínicos e sinalizou a possibilidade de ampliação de 10 leitos de UTI adulto. </a:t>
            </a:r>
          </a:p>
          <a:p>
            <a:pPr lvl="0"/>
            <a:endParaRPr lang="pt-BR" dirty="0"/>
          </a:p>
          <a:p>
            <a:pPr lvl="0"/>
            <a:r>
              <a:rPr lang="pt-BR" b="1" dirty="0"/>
              <a:t> </a:t>
            </a:r>
            <a:endParaRPr lang="pt-BR" b="1" dirty="0" smtClean="0"/>
          </a:p>
          <a:p>
            <a:pPr lvl="0"/>
            <a:endParaRPr lang="pt-BR" b="1" dirty="0"/>
          </a:p>
          <a:p>
            <a:pPr lvl="0"/>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spTree>
    <p:extLst>
      <p:ext uri="{BB962C8B-B14F-4D97-AF65-F5344CB8AC3E}">
        <p14:creationId xmlns:p14="http://schemas.microsoft.com/office/powerpoint/2010/main" val="966973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447785" y="1100024"/>
            <a:ext cx="11070518" cy="2585323"/>
          </a:xfrm>
          <a:prstGeom prst="rect">
            <a:avLst/>
          </a:prstGeom>
        </p:spPr>
        <p:txBody>
          <a:bodyPr wrap="square">
            <a:spAutoFit/>
          </a:bodyPr>
          <a:lstStyle/>
          <a:p>
            <a:r>
              <a:rPr lang="pt-BR" dirty="0"/>
              <a:t> </a:t>
            </a:r>
          </a:p>
          <a:p>
            <a:r>
              <a:rPr lang="pt-BR" b="1" dirty="0"/>
              <a:t> </a:t>
            </a:r>
            <a:endParaRPr lang="pt-BR" dirty="0"/>
          </a:p>
          <a:p>
            <a:pPr algn="ctr"/>
            <a:r>
              <a:rPr lang="pt-BR" b="1" u="sng" dirty="0"/>
              <a:t>MICRORREGIÃO UBÁ</a:t>
            </a:r>
            <a:endParaRPr lang="pt-BR" dirty="0"/>
          </a:p>
          <a:p>
            <a:r>
              <a:rPr lang="pt-BR" b="1" dirty="0"/>
              <a:t> </a:t>
            </a:r>
            <a:endParaRPr lang="pt-BR" dirty="0"/>
          </a:p>
          <a:p>
            <a:r>
              <a:rPr lang="pt-BR" b="1" dirty="0"/>
              <a:t> </a:t>
            </a:r>
            <a:endParaRPr lang="pt-BR" dirty="0"/>
          </a:p>
          <a:p>
            <a:pPr lvl="0"/>
            <a:endParaRPr lang="pt-BR" dirty="0"/>
          </a:p>
          <a:p>
            <a:pPr lvl="0"/>
            <a:r>
              <a:rPr lang="pt-BR" b="1" dirty="0"/>
              <a:t> </a:t>
            </a:r>
            <a:endParaRPr lang="pt-BR" b="1" dirty="0" smtClean="0"/>
          </a:p>
          <a:p>
            <a:pPr lvl="0"/>
            <a:endParaRPr lang="pt-BR" b="1" dirty="0"/>
          </a:p>
          <a:p>
            <a:pPr lvl="0"/>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graphicFrame>
        <p:nvGraphicFramePr>
          <p:cNvPr id="10" name="Tabela 9"/>
          <p:cNvGraphicFramePr>
            <a:graphicFrameLocks noGrp="1"/>
          </p:cNvGraphicFramePr>
          <p:nvPr>
            <p:extLst>
              <p:ext uri="{D42A27DB-BD31-4B8C-83A1-F6EECF244321}">
                <p14:modId xmlns:p14="http://schemas.microsoft.com/office/powerpoint/2010/main" val="1053147857"/>
              </p:ext>
            </p:extLst>
          </p:nvPr>
        </p:nvGraphicFramePr>
        <p:xfrm>
          <a:off x="838200" y="2912586"/>
          <a:ext cx="10515600" cy="2341245"/>
        </p:xfrm>
        <a:graphic>
          <a:graphicData uri="http://schemas.openxmlformats.org/drawingml/2006/table">
            <a:tbl>
              <a:tblPr firstRow="1" firstCol="1" bandRow="1">
                <a:tableStyleId>{5C22544A-7EE6-4342-B048-85BDC9FD1C3A}</a:tableStyleId>
              </a:tblPr>
              <a:tblGrid>
                <a:gridCol w="1015807">
                  <a:extLst>
                    <a:ext uri="{9D8B030D-6E8A-4147-A177-3AD203B41FA5}">
                      <a16:colId xmlns:a16="http://schemas.microsoft.com/office/drawing/2014/main" xmlns="" val="20000"/>
                    </a:ext>
                  </a:extLst>
                </a:gridCol>
                <a:gridCol w="2130461">
                  <a:extLst>
                    <a:ext uri="{9D8B030D-6E8A-4147-A177-3AD203B41FA5}">
                      <a16:colId xmlns:a16="http://schemas.microsoft.com/office/drawing/2014/main" xmlns="" val="20001"/>
                    </a:ext>
                  </a:extLst>
                </a:gridCol>
                <a:gridCol w="1754002">
                  <a:extLst>
                    <a:ext uri="{9D8B030D-6E8A-4147-A177-3AD203B41FA5}">
                      <a16:colId xmlns:a16="http://schemas.microsoft.com/office/drawing/2014/main" xmlns="" val="20002"/>
                    </a:ext>
                  </a:extLst>
                </a:gridCol>
                <a:gridCol w="2071573">
                  <a:extLst>
                    <a:ext uri="{9D8B030D-6E8A-4147-A177-3AD203B41FA5}">
                      <a16:colId xmlns:a16="http://schemas.microsoft.com/office/drawing/2014/main" xmlns="" val="20003"/>
                    </a:ext>
                  </a:extLst>
                </a:gridCol>
                <a:gridCol w="1472184">
                  <a:extLst>
                    <a:ext uri="{9D8B030D-6E8A-4147-A177-3AD203B41FA5}">
                      <a16:colId xmlns:a16="http://schemas.microsoft.com/office/drawing/2014/main" xmlns="" val="20004"/>
                    </a:ext>
                  </a:extLst>
                </a:gridCol>
                <a:gridCol w="2071573">
                  <a:extLst>
                    <a:ext uri="{9D8B030D-6E8A-4147-A177-3AD203B41FA5}">
                      <a16:colId xmlns:a16="http://schemas.microsoft.com/office/drawing/2014/main" xmlns="" val="20005"/>
                    </a:ext>
                  </a:extLst>
                </a:gridCol>
              </a:tblGrid>
              <a:tr h="1143000">
                <a:tc>
                  <a:txBody>
                    <a:bodyPr/>
                    <a:lstStyle/>
                    <a:p>
                      <a:pPr algn="ctr">
                        <a:lnSpc>
                          <a:spcPct val="150000"/>
                        </a:lnSpc>
                        <a:spcAft>
                          <a:spcPts val="0"/>
                        </a:spcAft>
                      </a:pPr>
                      <a:r>
                        <a:rPr lang="pt-BR" sz="1800" dirty="0">
                          <a:solidFill>
                            <a:schemeClr val="tx1"/>
                          </a:solidFill>
                          <a:effectLst/>
                        </a:rPr>
                        <a:t>Leitos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Nº de Leitos necessários para atendimento à pacientes COVID</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Nº de leitos disponíveis para COVID</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Déficit/Superávit atual</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Nº de leitos para ampliação (COVID)</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Déficit/Superávit com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800">
                          <a:solidFill>
                            <a:schemeClr val="tx1"/>
                          </a:solidFill>
                          <a:effectLst/>
                        </a:rPr>
                        <a:t>Clínicos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117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71</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-46</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39</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a:solidFill>
                            <a:schemeClr val="tx1"/>
                          </a:solidFill>
                          <a:effectLst/>
                        </a:rPr>
                        <a:t>UTI</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47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38</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-09</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20</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11</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77052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2985369" y="362594"/>
            <a:ext cx="5970609" cy="954107"/>
          </a:xfrm>
          <a:prstGeom prst="rect">
            <a:avLst/>
          </a:prstGeom>
        </p:spPr>
        <p:txBody>
          <a:bodyPr wrap="none">
            <a:spAutoFit/>
          </a:bodyPr>
          <a:lstStyle/>
          <a:p>
            <a:pPr algn="ctr"/>
            <a:r>
              <a:rPr lang="pt-BR" sz="2800" b="1" dirty="0" smtClean="0"/>
              <a:t>Análise de cada </a:t>
            </a:r>
            <a:r>
              <a:rPr lang="pt-BR" sz="2800" b="1" dirty="0"/>
              <a:t>Microrregião de </a:t>
            </a:r>
            <a:r>
              <a:rPr lang="pt-BR" sz="2800" b="1" dirty="0" smtClean="0"/>
              <a:t>Saúde</a:t>
            </a:r>
          </a:p>
          <a:p>
            <a:pPr algn="ctr"/>
            <a:endParaRPr lang="pt-BR" sz="2800" b="1" dirty="0">
              <a:solidFill>
                <a:schemeClr val="accent2"/>
              </a:solidFill>
            </a:endParaRPr>
          </a:p>
        </p:txBody>
      </p:sp>
      <p:sp>
        <p:nvSpPr>
          <p:cNvPr id="8" name="Retângulo 7"/>
          <p:cNvSpPr/>
          <p:nvPr/>
        </p:nvSpPr>
        <p:spPr>
          <a:xfrm>
            <a:off x="447785" y="1100024"/>
            <a:ext cx="11070518" cy="7017306"/>
          </a:xfrm>
          <a:prstGeom prst="rect">
            <a:avLst/>
          </a:prstGeom>
        </p:spPr>
        <p:txBody>
          <a:bodyPr wrap="square">
            <a:spAutoFit/>
          </a:bodyPr>
          <a:lstStyle/>
          <a:p>
            <a:r>
              <a:rPr lang="pt-BR" dirty="0"/>
              <a:t> </a:t>
            </a:r>
          </a:p>
          <a:p>
            <a:pPr algn="ctr"/>
            <a:r>
              <a:rPr lang="pt-BR" b="1" dirty="0"/>
              <a:t> </a:t>
            </a:r>
            <a:r>
              <a:rPr lang="pt-BR" b="1" dirty="0" smtClean="0"/>
              <a:t>INFORMAÇÕES QUALITATIVAS:</a:t>
            </a:r>
            <a:endParaRPr lang="pt-BR" dirty="0"/>
          </a:p>
          <a:p>
            <a:r>
              <a:rPr lang="pt-BR" b="1" dirty="0"/>
              <a:t> </a:t>
            </a:r>
            <a:endParaRPr lang="pt-BR" dirty="0"/>
          </a:p>
          <a:p>
            <a:pPr algn="just"/>
            <a:r>
              <a:rPr lang="pt-BR" dirty="0"/>
              <a:t>A</a:t>
            </a:r>
            <a:r>
              <a:rPr lang="pt-BR" b="1" dirty="0"/>
              <a:t> </a:t>
            </a:r>
            <a:r>
              <a:rPr lang="pt-BR" dirty="0"/>
              <a:t>Secretaria de Estado de Saúde (SES) e a Secretaria de Estado de Planejamento e Gestão (SEPLAG) uniram esforços para compras emergenciais de equipamentos com a finalidade de estruturar o sistema de saúde do estado de Minas Gerais para ampliação de leitos de Unidade de Terapia Intensiva (UTI). Nessa iniciativa, foram adquiridos alguns dos equipamentos. Além desses, foram viabilizados equipamentos junto ao Ministério da Saúde.</a:t>
            </a:r>
          </a:p>
          <a:p>
            <a:endParaRPr lang="pt-BR" dirty="0" smtClean="0"/>
          </a:p>
          <a:p>
            <a:r>
              <a:rPr lang="pt-BR" dirty="0" smtClean="0"/>
              <a:t>Em </a:t>
            </a:r>
            <a:r>
              <a:rPr lang="pt-BR" dirty="0"/>
              <a:t>junho, iniciou-se o processo na SES/MG para cessão de equipamentos hospitalares para estruturação de leitos de UTI adulto, sendo que já foram contempladas as seguintes instituições da macro Sudeste com cessões: </a:t>
            </a:r>
          </a:p>
          <a:p>
            <a:r>
              <a:rPr lang="pt-BR" dirty="0"/>
              <a:t>- Casa de Caridade </a:t>
            </a:r>
            <a:r>
              <a:rPr lang="pt-BR" dirty="0" err="1"/>
              <a:t>Leopoldinense</a:t>
            </a:r>
            <a:r>
              <a:rPr lang="pt-BR" dirty="0"/>
              <a:t>: 5 ventiladores invasivos e 2 não-invasivos;</a:t>
            </a:r>
          </a:p>
          <a:p>
            <a:r>
              <a:rPr lang="pt-BR" dirty="0"/>
              <a:t>- Hospital São Salvador de Além Paraíba: 3 ventiladores invasivos e 2 não-invasivos;</a:t>
            </a:r>
          </a:p>
          <a:p>
            <a:r>
              <a:rPr lang="pt-BR" dirty="0"/>
              <a:t>- Hospital Santa Isabel: 7 ventiladores invasivos e 3 não-invasivos;</a:t>
            </a:r>
          </a:p>
          <a:p>
            <a:r>
              <a:rPr lang="pt-BR" dirty="0"/>
              <a:t>- Irmandade Santa Casa de Misericórdia de Cataguases: 5 ventiladores invasivos e 5 monitores </a:t>
            </a:r>
            <a:r>
              <a:rPr lang="pt-BR" dirty="0" err="1"/>
              <a:t>multiparâmetros</a:t>
            </a:r>
            <a:r>
              <a:rPr lang="pt-BR" dirty="0"/>
              <a:t>;</a:t>
            </a:r>
          </a:p>
          <a:p>
            <a:r>
              <a:rPr lang="pt-BR" dirty="0"/>
              <a:t>Além destas estão em processo de cessão as seguintes instituições:</a:t>
            </a:r>
          </a:p>
          <a:p>
            <a:r>
              <a:rPr lang="pt-BR" dirty="0"/>
              <a:t>- Hospital São Paulo de Muriaé.</a:t>
            </a:r>
          </a:p>
          <a:p>
            <a:endParaRPr lang="pt-BR" dirty="0" smtClean="0"/>
          </a:p>
          <a:p>
            <a:r>
              <a:rPr lang="pt-BR" dirty="0" smtClean="0"/>
              <a:t>Também </a:t>
            </a:r>
            <a:r>
              <a:rPr lang="pt-BR" dirty="0"/>
              <a:t>em decorrência de publicação de portarias ministeriais destinadas a estruturar leitos de suporte ventilatório (caráter intermediário entre leito clínico e leito de UTI) a SES-MG está realizando levantamento de prestadores estratégicos para cessão de equipamentos com o objetivo de estruturar tal tipologia de leitos.</a:t>
            </a:r>
          </a:p>
          <a:p>
            <a:r>
              <a:rPr lang="pt-BR" b="1" dirty="0"/>
              <a:t> </a:t>
            </a:r>
            <a:endParaRPr lang="pt-BR" dirty="0"/>
          </a:p>
          <a:p>
            <a:pPr lvl="0"/>
            <a:endParaRPr lang="pt-BR" dirty="0"/>
          </a:p>
          <a:p>
            <a:pPr lvl="0"/>
            <a:r>
              <a:rPr lang="pt-BR" b="1" dirty="0"/>
              <a:t> </a:t>
            </a:r>
            <a:endParaRPr lang="pt-BR" b="1" dirty="0" smtClean="0"/>
          </a:p>
          <a:p>
            <a:pPr lvl="0"/>
            <a:endParaRPr lang="pt-BR" b="1" dirty="0"/>
          </a:p>
          <a:p>
            <a:pPr lvl="0"/>
            <a:endParaRPr lang="pt-BR" dirty="0"/>
          </a:p>
        </p:txBody>
      </p:sp>
      <p:sp>
        <p:nvSpPr>
          <p:cNvPr id="9" name="Retângulo 8"/>
          <p:cNvSpPr/>
          <p:nvPr/>
        </p:nvSpPr>
        <p:spPr>
          <a:xfrm>
            <a:off x="447785" y="2208020"/>
            <a:ext cx="10618800" cy="923330"/>
          </a:xfrm>
          <a:prstGeom prst="rect">
            <a:avLst/>
          </a:prstGeom>
        </p:spPr>
        <p:txBody>
          <a:bodyPr wrap="square">
            <a:spAutoFit/>
          </a:bodyPr>
          <a:lstStyle/>
          <a:p>
            <a:r>
              <a:rPr lang="pt-BR" dirty="0"/>
              <a:t>  </a:t>
            </a:r>
          </a:p>
          <a:p>
            <a:pPr algn="just"/>
            <a:r>
              <a:rPr lang="pt-BR" b="1" dirty="0"/>
              <a:t> </a:t>
            </a:r>
            <a:endParaRPr lang="pt-BR" dirty="0"/>
          </a:p>
          <a:p>
            <a:pPr algn="just"/>
            <a:r>
              <a:rPr lang="pt-BR" dirty="0" smtClean="0"/>
              <a:t> </a:t>
            </a:r>
            <a:endParaRPr lang="pt-BR" dirty="0"/>
          </a:p>
        </p:txBody>
      </p:sp>
    </p:spTree>
    <p:extLst>
      <p:ext uri="{BB962C8B-B14F-4D97-AF65-F5344CB8AC3E}">
        <p14:creationId xmlns:p14="http://schemas.microsoft.com/office/powerpoint/2010/main" val="1931819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8" name="CaixaDeTexto 7"/>
          <p:cNvSpPr txBox="1"/>
          <p:nvPr/>
        </p:nvSpPr>
        <p:spPr>
          <a:xfrm>
            <a:off x="1400150" y="2344286"/>
            <a:ext cx="10173760" cy="1384995"/>
          </a:xfrm>
          <a:prstGeom prst="rect">
            <a:avLst/>
          </a:prstGeom>
          <a:noFill/>
        </p:spPr>
        <p:txBody>
          <a:bodyPr wrap="square" rtlCol="0">
            <a:spAutoFit/>
          </a:bodyPr>
          <a:lstStyle/>
          <a:p>
            <a:pPr algn="ctr"/>
            <a:r>
              <a:rPr lang="pt-BR" sz="2800" b="1" dirty="0" smtClean="0">
                <a:ea typeface="Microsoft Himalaya" panose="01010100010101010101" pitchFamily="2" charset="0"/>
                <a:cs typeface="Microsoft Himalaya" panose="01010100010101010101" pitchFamily="2" charset="0"/>
              </a:rPr>
              <a:t>SUPERINTENDÊNCIA DE REDES DE ATENÇÃO À SAÚDE</a:t>
            </a:r>
          </a:p>
          <a:p>
            <a:pPr algn="ctr"/>
            <a:endParaRPr lang="pt-BR" sz="2800" b="1" dirty="0">
              <a:ea typeface="Microsoft Himalaya" panose="01010100010101010101" pitchFamily="2" charset="0"/>
              <a:cs typeface="Microsoft Himalaya" panose="01010100010101010101" pitchFamily="2" charset="0"/>
            </a:endParaRPr>
          </a:p>
          <a:p>
            <a:pPr algn="ctr"/>
            <a:r>
              <a:rPr lang="pt-BR" sz="2800" b="1" dirty="0" smtClean="0">
                <a:ea typeface="Microsoft Himalaya" panose="01010100010101010101" pitchFamily="2" charset="0"/>
                <a:cs typeface="Microsoft Himalaya" panose="01010100010101010101" pitchFamily="2" charset="0"/>
              </a:rPr>
              <a:t>KARINA ROCHA DE OLIVEIRA TARANTO- SUPERINTENDENTE</a:t>
            </a:r>
            <a:endParaRPr lang="pt-BR" sz="2800" b="1" dirty="0">
              <a:ea typeface="Microsoft Himalaya" panose="01010100010101010101" pitchFamily="2" charset="0"/>
              <a:cs typeface="Microsoft Himalaya" panose="01010100010101010101" pitchFamily="2" charset="0"/>
            </a:endParaRPr>
          </a:p>
        </p:txBody>
      </p:sp>
    </p:spTree>
    <p:extLst>
      <p:ext uri="{BB962C8B-B14F-4D97-AF65-F5344CB8AC3E}">
        <p14:creationId xmlns:p14="http://schemas.microsoft.com/office/powerpoint/2010/main" val="57531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6578" y="2316163"/>
            <a:ext cx="9738843" cy="942206"/>
          </a:xfrm>
          <a:prstGeom prst="rect">
            <a:avLst/>
          </a:prstGeom>
        </p:spPr>
      </p:pic>
      <p:pic>
        <p:nvPicPr>
          <p:cNvPr id="7" name="Image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4217" y="4890228"/>
            <a:ext cx="4339634" cy="506994"/>
          </a:xfrm>
          <a:prstGeom prst="rect">
            <a:avLst/>
          </a:prstGeom>
        </p:spPr>
      </p:pic>
    </p:spTree>
    <p:extLst>
      <p:ext uri="{BB962C8B-B14F-4D97-AF65-F5344CB8AC3E}">
        <p14:creationId xmlns:p14="http://schemas.microsoft.com/office/powerpoint/2010/main" val="2858371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215017"/>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8" name="CaixaDeTexto 7"/>
          <p:cNvSpPr txBox="1"/>
          <p:nvPr/>
        </p:nvSpPr>
        <p:spPr>
          <a:xfrm>
            <a:off x="447785" y="565150"/>
            <a:ext cx="10811909" cy="2985433"/>
          </a:xfrm>
          <a:prstGeom prst="rect">
            <a:avLst/>
          </a:prstGeom>
          <a:noFill/>
        </p:spPr>
        <p:txBody>
          <a:bodyPr wrap="square" rtlCol="0">
            <a:spAutoFit/>
          </a:bodyPr>
          <a:lstStyle/>
          <a:p>
            <a:pPr algn="ctr"/>
            <a:r>
              <a:rPr lang="pt-BR" sz="2800" b="1" dirty="0"/>
              <a:t>Casos confirmados e óbitos por COVID </a:t>
            </a:r>
            <a:endParaRPr lang="pt-BR" sz="2800" b="1" dirty="0" smtClean="0"/>
          </a:p>
          <a:p>
            <a:pPr algn="ctr"/>
            <a:r>
              <a:rPr lang="pt-BR" sz="2800" b="1" dirty="0" smtClean="0"/>
              <a:t>dos </a:t>
            </a:r>
            <a:r>
              <a:rPr lang="pt-BR" sz="2800" b="1" dirty="0"/>
              <a:t>municípios da macrorregião:</a:t>
            </a:r>
            <a:endParaRPr lang="pt-BR" sz="2800" dirty="0"/>
          </a:p>
          <a:p>
            <a:pPr algn="just"/>
            <a:endParaRPr lang="pt-BR" sz="2800" b="1" dirty="0"/>
          </a:p>
          <a:p>
            <a:pPr marL="342900" indent="-342900" algn="just">
              <a:buFont typeface="Arial" panose="020B0604020202020204" pitchFamily="34" charset="0"/>
              <a:buChar char="•"/>
            </a:pPr>
            <a:endParaRPr lang="pt-BR" sz="2000" dirty="0"/>
          </a:p>
          <a:p>
            <a:pPr algn="ctr"/>
            <a:endParaRPr lang="pt-BR" sz="2800" b="1" dirty="0">
              <a:solidFill>
                <a:schemeClr val="accent2"/>
              </a:solidFill>
              <a:ea typeface="Microsoft Himalaya" panose="01010100010101010101" pitchFamily="2" charset="0"/>
              <a:cs typeface="Microsoft Himalaya" panose="01010100010101010101" pitchFamily="2" charset="0"/>
            </a:endParaRPr>
          </a:p>
          <a:p>
            <a:pPr algn="ctr"/>
            <a:endParaRPr lang="pt-BR" sz="28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2800" b="1" dirty="0">
              <a:solidFill>
                <a:schemeClr val="accent2"/>
              </a:solidFill>
              <a:ea typeface="Microsoft Himalaya" panose="01010100010101010101" pitchFamily="2" charset="0"/>
              <a:cs typeface="Microsoft Himalaya" panose="01010100010101010101" pitchFamily="2" charset="0"/>
            </a:endParaRPr>
          </a:p>
        </p:txBody>
      </p:sp>
      <p:sp>
        <p:nvSpPr>
          <p:cNvPr id="12" name="CaixaDeTexto 11"/>
          <p:cNvSpPr txBox="1"/>
          <p:nvPr/>
        </p:nvSpPr>
        <p:spPr>
          <a:xfrm>
            <a:off x="659969" y="6114959"/>
            <a:ext cx="10173760" cy="1077218"/>
          </a:xfrm>
          <a:prstGeom prst="rect">
            <a:avLst/>
          </a:prstGeom>
          <a:noFill/>
        </p:spPr>
        <p:txBody>
          <a:bodyPr wrap="square" rtlCol="0">
            <a:spAutoFit/>
          </a:bodyPr>
          <a:lstStyle/>
          <a:p>
            <a:endParaRPr lang="pt-BR" sz="1600" dirty="0"/>
          </a:p>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sp>
        <p:nvSpPr>
          <p:cNvPr id="13" name="CaixaDeTexto 12"/>
          <p:cNvSpPr txBox="1"/>
          <p:nvPr/>
        </p:nvSpPr>
        <p:spPr>
          <a:xfrm>
            <a:off x="9730153" y="4088229"/>
            <a:ext cx="2461847" cy="830997"/>
          </a:xfrm>
          <a:prstGeom prst="rect">
            <a:avLst/>
          </a:prstGeom>
          <a:noFill/>
        </p:spPr>
        <p:txBody>
          <a:bodyPr wrap="square" rtlCol="0">
            <a:spAutoFit/>
          </a:bodyPr>
          <a:lstStyle/>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3058226910"/>
              </p:ext>
            </p:extLst>
          </p:nvPr>
        </p:nvGraphicFramePr>
        <p:xfrm>
          <a:off x="328246" y="1866874"/>
          <a:ext cx="6154616" cy="2934970"/>
        </p:xfrm>
        <a:graphic>
          <a:graphicData uri="http://schemas.openxmlformats.org/drawingml/2006/table">
            <a:tbl>
              <a:tblPr firstRow="1" firstCol="1" bandRow="1">
                <a:tableStyleId>{5C22544A-7EE6-4342-B048-85BDC9FD1C3A}</a:tableStyleId>
              </a:tblPr>
              <a:tblGrid>
                <a:gridCol w="2695824">
                  <a:extLst>
                    <a:ext uri="{9D8B030D-6E8A-4147-A177-3AD203B41FA5}">
                      <a16:colId xmlns:a16="http://schemas.microsoft.com/office/drawing/2014/main" xmlns="" val="20000"/>
                    </a:ext>
                  </a:extLst>
                </a:gridCol>
                <a:gridCol w="1742496">
                  <a:extLst>
                    <a:ext uri="{9D8B030D-6E8A-4147-A177-3AD203B41FA5}">
                      <a16:colId xmlns:a16="http://schemas.microsoft.com/office/drawing/2014/main" xmlns="" val="20001"/>
                    </a:ext>
                  </a:extLst>
                </a:gridCol>
                <a:gridCol w="1716296">
                  <a:extLst>
                    <a:ext uri="{9D8B030D-6E8A-4147-A177-3AD203B41FA5}">
                      <a16:colId xmlns:a16="http://schemas.microsoft.com/office/drawing/2014/main" xmlns="" val="20002"/>
                    </a:ext>
                  </a:extLst>
                </a:gridCol>
              </a:tblGrid>
              <a:tr h="460373">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Casos confirmados</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Óbitos</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extLst>
                  <a:ext uri="{0D108BD9-81ED-4DB2-BD59-A6C34878D82A}">
                    <a16:rowId xmlns:a16="http://schemas.microsoft.com/office/drawing/2014/main" xmlns="" val="10000"/>
                  </a:ext>
                </a:extLst>
              </a:tr>
              <a:tr h="197788">
                <a:tc>
                  <a:txBody>
                    <a:bodyPr/>
                    <a:lstStyle/>
                    <a:p>
                      <a:pPr algn="ctr">
                        <a:lnSpc>
                          <a:spcPct val="107000"/>
                        </a:lnSpc>
                        <a:spcAft>
                          <a:spcPts val="0"/>
                        </a:spcAft>
                      </a:pPr>
                      <a:r>
                        <a:rPr lang="pt-BR" sz="1800" dirty="0">
                          <a:solidFill>
                            <a:schemeClr val="tx1"/>
                          </a:solidFill>
                          <a:effectLst/>
                        </a:rPr>
                        <a:t>Microrregião  ALÉM PARAÍBA</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tc>
                  <a:txBody>
                    <a:bodyPr/>
                    <a:lstStyle/>
                    <a:p>
                      <a:pPr>
                        <a:lnSpc>
                          <a:spcPct val="107000"/>
                        </a:lnSpc>
                      </a:pPr>
                      <a:endParaRPr lang="pt-BR" sz="1800" dirty="0">
                        <a:solidFill>
                          <a:schemeClr val="tx1"/>
                        </a:solidFill>
                        <a:effectLst/>
                        <a:latin typeface="Calibri"/>
                      </a:endParaRPr>
                    </a:p>
                  </a:txBody>
                  <a:tcPr marL="43953" marR="43953" marT="0" marB="0" anchor="ctr">
                    <a:solidFill>
                      <a:schemeClr val="accent2">
                        <a:lumMod val="20000"/>
                        <a:lumOff val="80000"/>
                      </a:schemeClr>
                    </a:solidFill>
                  </a:tcPr>
                </a:tc>
                <a:tc>
                  <a:txBody>
                    <a:bodyPr/>
                    <a:lstStyle/>
                    <a:p>
                      <a:pPr>
                        <a:lnSpc>
                          <a:spcPct val="107000"/>
                        </a:lnSpc>
                      </a:pPr>
                      <a:endParaRPr lang="pt-BR" sz="1800">
                        <a:solidFill>
                          <a:schemeClr val="tx1"/>
                        </a:solidFill>
                        <a:effectLst/>
                        <a:latin typeface="Calibri"/>
                      </a:endParaRPr>
                    </a:p>
                  </a:txBody>
                  <a:tcPr marL="43953" marR="43953" marT="0" marB="0" anchor="ctr">
                    <a:solidFill>
                      <a:schemeClr val="accent2">
                        <a:lumMod val="20000"/>
                        <a:lumOff val="80000"/>
                      </a:schemeClr>
                    </a:solidFill>
                  </a:tcPr>
                </a:tc>
                <a:extLst>
                  <a:ext uri="{0D108BD9-81ED-4DB2-BD59-A6C34878D82A}">
                    <a16:rowId xmlns:a16="http://schemas.microsoft.com/office/drawing/2014/main" xmlns="" val="10001"/>
                  </a:ext>
                </a:extLst>
              </a:tr>
              <a:tr h="197788">
                <a:tc>
                  <a:txBody>
                    <a:bodyPr/>
                    <a:lstStyle/>
                    <a:p>
                      <a:pPr algn="ctr">
                        <a:lnSpc>
                          <a:spcPct val="107000"/>
                        </a:lnSpc>
                        <a:spcAft>
                          <a:spcPts val="0"/>
                        </a:spcAft>
                      </a:pPr>
                      <a:r>
                        <a:rPr lang="pt-BR" sz="1800" b="0" dirty="0">
                          <a:solidFill>
                            <a:schemeClr val="tx1"/>
                          </a:solidFill>
                          <a:effectLst/>
                        </a:rPr>
                        <a:t>Além Paraíba</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239</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9</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2"/>
                  </a:ext>
                </a:extLst>
              </a:tr>
              <a:tr h="197788">
                <a:tc>
                  <a:txBody>
                    <a:bodyPr/>
                    <a:lstStyle/>
                    <a:p>
                      <a:pPr algn="ctr">
                        <a:lnSpc>
                          <a:spcPct val="107000"/>
                        </a:lnSpc>
                        <a:spcAft>
                          <a:spcPts val="0"/>
                        </a:spcAft>
                      </a:pPr>
                      <a:r>
                        <a:rPr lang="pt-BR" sz="1800" b="0">
                          <a:solidFill>
                            <a:schemeClr val="tx1"/>
                          </a:solidFill>
                          <a:effectLst/>
                        </a:rPr>
                        <a:t>Estrela Dalva</a:t>
                      </a:r>
                      <a:endParaRPr lang="pt-BR" sz="1800" b="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12</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3"/>
                  </a:ext>
                </a:extLst>
              </a:tr>
              <a:tr h="197788">
                <a:tc>
                  <a:txBody>
                    <a:bodyPr/>
                    <a:lstStyle/>
                    <a:p>
                      <a:pPr algn="ctr">
                        <a:lnSpc>
                          <a:spcPct val="107000"/>
                        </a:lnSpc>
                        <a:spcAft>
                          <a:spcPts val="0"/>
                        </a:spcAft>
                      </a:pPr>
                      <a:r>
                        <a:rPr lang="pt-BR" sz="1800" b="0" dirty="0" err="1">
                          <a:solidFill>
                            <a:schemeClr val="tx1"/>
                          </a:solidFill>
                          <a:effectLst/>
                        </a:rPr>
                        <a:t>Pirapetinga</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108</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2</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4"/>
                  </a:ext>
                </a:extLst>
              </a:tr>
              <a:tr h="197788">
                <a:tc>
                  <a:txBody>
                    <a:bodyPr/>
                    <a:lstStyle/>
                    <a:p>
                      <a:pPr algn="ctr">
                        <a:lnSpc>
                          <a:spcPct val="107000"/>
                        </a:lnSpc>
                        <a:spcAft>
                          <a:spcPts val="0"/>
                        </a:spcAft>
                      </a:pPr>
                      <a:r>
                        <a:rPr lang="pt-BR" sz="1800" b="0" dirty="0">
                          <a:solidFill>
                            <a:schemeClr val="tx1"/>
                          </a:solidFill>
                          <a:effectLst/>
                        </a:rPr>
                        <a:t>Santo Antônio do Aventureiro</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5"/>
                  </a:ext>
                </a:extLst>
              </a:tr>
              <a:tr h="197788">
                <a:tc>
                  <a:txBody>
                    <a:bodyPr/>
                    <a:lstStyle/>
                    <a:p>
                      <a:pPr algn="ctr">
                        <a:lnSpc>
                          <a:spcPct val="107000"/>
                        </a:lnSpc>
                        <a:spcAft>
                          <a:spcPts val="0"/>
                        </a:spcAft>
                      </a:pPr>
                      <a:r>
                        <a:rPr lang="pt-BR" sz="1800" b="0" dirty="0">
                          <a:solidFill>
                            <a:schemeClr val="tx1"/>
                          </a:solidFill>
                          <a:effectLst/>
                        </a:rPr>
                        <a:t>Volta Grande</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9</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1</a:t>
                      </a:r>
                      <a:endParaRPr lang="pt-BR" sz="180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6"/>
                  </a:ext>
                </a:extLst>
              </a:tr>
            </a:tbl>
          </a:graphicData>
        </a:graphic>
      </p:graphicFrame>
      <p:graphicFrame>
        <p:nvGraphicFramePr>
          <p:cNvPr id="10" name="Tabela 9"/>
          <p:cNvGraphicFramePr>
            <a:graphicFrameLocks noGrp="1"/>
          </p:cNvGraphicFramePr>
          <p:nvPr>
            <p:extLst>
              <p:ext uri="{D42A27DB-BD31-4B8C-83A1-F6EECF244321}">
                <p14:modId xmlns:p14="http://schemas.microsoft.com/office/powerpoint/2010/main" val="4033960204"/>
              </p:ext>
            </p:extLst>
          </p:nvPr>
        </p:nvGraphicFramePr>
        <p:xfrm>
          <a:off x="6711463" y="1887001"/>
          <a:ext cx="5363307" cy="4402455"/>
        </p:xfrm>
        <a:graphic>
          <a:graphicData uri="http://schemas.openxmlformats.org/drawingml/2006/table">
            <a:tbl>
              <a:tblPr firstRow="1" firstCol="1" bandRow="1">
                <a:tableStyleId>{5C22544A-7EE6-4342-B048-85BDC9FD1C3A}</a:tableStyleId>
              </a:tblPr>
              <a:tblGrid>
                <a:gridCol w="2549755">
                  <a:extLst>
                    <a:ext uri="{9D8B030D-6E8A-4147-A177-3AD203B41FA5}">
                      <a16:colId xmlns:a16="http://schemas.microsoft.com/office/drawing/2014/main" xmlns="" val="20000"/>
                    </a:ext>
                  </a:extLst>
                </a:gridCol>
                <a:gridCol w="1629521">
                  <a:extLst>
                    <a:ext uri="{9D8B030D-6E8A-4147-A177-3AD203B41FA5}">
                      <a16:colId xmlns:a16="http://schemas.microsoft.com/office/drawing/2014/main" xmlns="" val="20001"/>
                    </a:ext>
                  </a:extLst>
                </a:gridCol>
                <a:gridCol w="1184031">
                  <a:extLst>
                    <a:ext uri="{9D8B030D-6E8A-4147-A177-3AD203B41FA5}">
                      <a16:colId xmlns:a16="http://schemas.microsoft.com/office/drawing/2014/main" xmlns="" val="20002"/>
                    </a:ext>
                  </a:extLst>
                </a:gridCol>
              </a:tblGrid>
              <a:tr h="197788">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Casos confirmados</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Óbitos</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extLst>
                  <a:ext uri="{0D108BD9-81ED-4DB2-BD59-A6C34878D82A}">
                    <a16:rowId xmlns:a16="http://schemas.microsoft.com/office/drawing/2014/main" xmlns="" val="10000"/>
                  </a:ext>
                </a:extLst>
              </a:tr>
              <a:tr h="197788">
                <a:tc>
                  <a:txBody>
                    <a:bodyPr/>
                    <a:lstStyle/>
                    <a:p>
                      <a:pPr algn="ctr">
                        <a:lnSpc>
                          <a:spcPct val="107000"/>
                        </a:lnSpc>
                        <a:spcAft>
                          <a:spcPts val="0"/>
                        </a:spcAft>
                      </a:pPr>
                      <a:r>
                        <a:rPr lang="pt-BR" sz="1800" dirty="0">
                          <a:solidFill>
                            <a:schemeClr val="tx1"/>
                          </a:solidFill>
                          <a:effectLst/>
                        </a:rPr>
                        <a:t>Microrregião CARANGOLA</a:t>
                      </a:r>
                      <a:endParaRPr lang="pt-BR" sz="1800" dirty="0">
                        <a:solidFill>
                          <a:schemeClr val="tx1"/>
                        </a:solidFill>
                        <a:effectLst/>
                        <a:latin typeface="Calibri"/>
                        <a:ea typeface="Calibri"/>
                        <a:cs typeface="Times New Roman"/>
                      </a:endParaRPr>
                    </a:p>
                  </a:txBody>
                  <a:tcPr marL="43953" marR="43953" marT="0" marB="0" anchor="ctr">
                    <a:solidFill>
                      <a:schemeClr val="accent2">
                        <a:lumMod val="20000"/>
                        <a:lumOff val="80000"/>
                      </a:schemeClr>
                    </a:solidFill>
                  </a:tcPr>
                </a:tc>
                <a:tc>
                  <a:txBody>
                    <a:bodyPr/>
                    <a:lstStyle/>
                    <a:p>
                      <a:pPr>
                        <a:lnSpc>
                          <a:spcPct val="107000"/>
                        </a:lnSpc>
                      </a:pPr>
                      <a:endParaRPr lang="pt-BR" sz="1800" dirty="0">
                        <a:solidFill>
                          <a:schemeClr val="tx1"/>
                        </a:solidFill>
                        <a:effectLst/>
                        <a:latin typeface="Calibri"/>
                      </a:endParaRPr>
                    </a:p>
                  </a:txBody>
                  <a:tcPr marL="43953" marR="43953" marT="0" marB="0" anchor="ctr">
                    <a:solidFill>
                      <a:schemeClr val="accent2">
                        <a:lumMod val="20000"/>
                        <a:lumOff val="80000"/>
                      </a:schemeClr>
                    </a:solidFill>
                  </a:tcPr>
                </a:tc>
                <a:tc>
                  <a:txBody>
                    <a:bodyPr/>
                    <a:lstStyle/>
                    <a:p>
                      <a:pPr>
                        <a:lnSpc>
                          <a:spcPct val="107000"/>
                        </a:lnSpc>
                      </a:pPr>
                      <a:endParaRPr lang="pt-BR" sz="1800">
                        <a:solidFill>
                          <a:schemeClr val="tx1"/>
                        </a:solidFill>
                        <a:effectLst/>
                        <a:latin typeface="Calibri"/>
                      </a:endParaRPr>
                    </a:p>
                  </a:txBody>
                  <a:tcPr marL="43953" marR="43953" marT="0" marB="0" anchor="ctr">
                    <a:solidFill>
                      <a:schemeClr val="accent2">
                        <a:lumMod val="20000"/>
                        <a:lumOff val="80000"/>
                      </a:schemeClr>
                    </a:solidFill>
                  </a:tcPr>
                </a:tc>
                <a:extLst>
                  <a:ext uri="{0D108BD9-81ED-4DB2-BD59-A6C34878D82A}">
                    <a16:rowId xmlns:a16="http://schemas.microsoft.com/office/drawing/2014/main" xmlns="" val="10001"/>
                  </a:ext>
                </a:extLst>
              </a:tr>
              <a:tr h="197788">
                <a:tc>
                  <a:txBody>
                    <a:bodyPr/>
                    <a:lstStyle/>
                    <a:p>
                      <a:pPr algn="ctr">
                        <a:lnSpc>
                          <a:spcPct val="107000"/>
                        </a:lnSpc>
                        <a:spcAft>
                          <a:spcPts val="0"/>
                        </a:spcAft>
                      </a:pPr>
                      <a:r>
                        <a:rPr lang="pt-BR" sz="1800" b="0" dirty="0">
                          <a:solidFill>
                            <a:schemeClr val="tx1"/>
                          </a:solidFill>
                          <a:effectLst/>
                        </a:rPr>
                        <a:t>Caiana</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11</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2"/>
                  </a:ext>
                </a:extLst>
              </a:tr>
              <a:tr h="197788">
                <a:tc>
                  <a:txBody>
                    <a:bodyPr/>
                    <a:lstStyle/>
                    <a:p>
                      <a:pPr algn="ctr">
                        <a:lnSpc>
                          <a:spcPct val="107000"/>
                        </a:lnSpc>
                        <a:spcAft>
                          <a:spcPts val="0"/>
                        </a:spcAft>
                      </a:pPr>
                      <a:r>
                        <a:rPr lang="pt-BR" sz="1800" b="0" dirty="0">
                          <a:solidFill>
                            <a:schemeClr val="tx1"/>
                          </a:solidFill>
                          <a:effectLst/>
                        </a:rPr>
                        <a:t>Caparaó</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12</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3"/>
                  </a:ext>
                </a:extLst>
              </a:tr>
              <a:tr h="197788">
                <a:tc>
                  <a:txBody>
                    <a:bodyPr/>
                    <a:lstStyle/>
                    <a:p>
                      <a:pPr algn="ctr">
                        <a:lnSpc>
                          <a:spcPct val="107000"/>
                        </a:lnSpc>
                        <a:spcAft>
                          <a:spcPts val="0"/>
                        </a:spcAft>
                      </a:pPr>
                      <a:r>
                        <a:rPr lang="pt-BR" sz="1800" b="0" dirty="0">
                          <a:solidFill>
                            <a:schemeClr val="tx1"/>
                          </a:solidFill>
                          <a:effectLst/>
                        </a:rPr>
                        <a:t>Carangola</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232</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3</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4"/>
                  </a:ext>
                </a:extLst>
              </a:tr>
              <a:tr h="197788">
                <a:tc>
                  <a:txBody>
                    <a:bodyPr/>
                    <a:lstStyle/>
                    <a:p>
                      <a:pPr algn="ctr">
                        <a:lnSpc>
                          <a:spcPct val="107000"/>
                        </a:lnSpc>
                        <a:spcAft>
                          <a:spcPts val="0"/>
                        </a:spcAft>
                      </a:pPr>
                      <a:r>
                        <a:rPr lang="pt-BR" sz="1800" b="0" dirty="0">
                          <a:solidFill>
                            <a:schemeClr val="tx1"/>
                          </a:solidFill>
                          <a:effectLst/>
                        </a:rPr>
                        <a:t>Divino</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38</a:t>
                      </a:r>
                      <a:endParaRPr lang="pt-BR" sz="180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5"/>
                  </a:ext>
                </a:extLst>
              </a:tr>
              <a:tr h="197788">
                <a:tc>
                  <a:txBody>
                    <a:bodyPr/>
                    <a:lstStyle/>
                    <a:p>
                      <a:pPr algn="ctr">
                        <a:lnSpc>
                          <a:spcPct val="107000"/>
                        </a:lnSpc>
                        <a:spcAft>
                          <a:spcPts val="0"/>
                        </a:spcAft>
                      </a:pPr>
                      <a:r>
                        <a:rPr lang="pt-BR" sz="1800" b="0">
                          <a:solidFill>
                            <a:schemeClr val="tx1"/>
                          </a:solidFill>
                          <a:effectLst/>
                        </a:rPr>
                        <a:t>Espera Feliz</a:t>
                      </a:r>
                      <a:endParaRPr lang="pt-BR" sz="1800" b="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108</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5</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6"/>
                  </a:ext>
                </a:extLst>
              </a:tr>
              <a:tr h="197788">
                <a:tc>
                  <a:txBody>
                    <a:bodyPr/>
                    <a:lstStyle/>
                    <a:p>
                      <a:pPr algn="ctr">
                        <a:lnSpc>
                          <a:spcPct val="107000"/>
                        </a:lnSpc>
                        <a:spcAft>
                          <a:spcPts val="0"/>
                        </a:spcAft>
                      </a:pPr>
                      <a:r>
                        <a:rPr lang="pt-BR" sz="1800" b="0">
                          <a:solidFill>
                            <a:schemeClr val="tx1"/>
                          </a:solidFill>
                          <a:effectLst/>
                        </a:rPr>
                        <a:t>Faria Lemos</a:t>
                      </a:r>
                      <a:endParaRPr lang="pt-BR" sz="1800" b="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13</a:t>
                      </a:r>
                      <a:endParaRPr lang="pt-BR" sz="180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1</a:t>
                      </a:r>
                      <a:endParaRPr lang="pt-BR" sz="180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7"/>
                  </a:ext>
                </a:extLst>
              </a:tr>
              <a:tr h="197788">
                <a:tc>
                  <a:txBody>
                    <a:bodyPr/>
                    <a:lstStyle/>
                    <a:p>
                      <a:pPr algn="ctr">
                        <a:lnSpc>
                          <a:spcPct val="107000"/>
                        </a:lnSpc>
                        <a:spcAft>
                          <a:spcPts val="0"/>
                        </a:spcAft>
                      </a:pPr>
                      <a:r>
                        <a:rPr lang="pt-BR" sz="1800" b="0">
                          <a:solidFill>
                            <a:schemeClr val="tx1"/>
                          </a:solidFill>
                          <a:effectLst/>
                        </a:rPr>
                        <a:t>Fervedouro</a:t>
                      </a:r>
                      <a:endParaRPr lang="pt-BR" sz="1800" b="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19</a:t>
                      </a:r>
                      <a:endParaRPr lang="pt-BR" sz="180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8"/>
                  </a:ext>
                </a:extLst>
              </a:tr>
              <a:tr h="197788">
                <a:tc>
                  <a:txBody>
                    <a:bodyPr/>
                    <a:lstStyle/>
                    <a:p>
                      <a:pPr algn="ctr">
                        <a:lnSpc>
                          <a:spcPct val="107000"/>
                        </a:lnSpc>
                        <a:spcAft>
                          <a:spcPts val="0"/>
                        </a:spcAft>
                      </a:pPr>
                      <a:r>
                        <a:rPr lang="pt-BR" sz="1800" b="0" dirty="0" err="1">
                          <a:solidFill>
                            <a:schemeClr val="tx1"/>
                          </a:solidFill>
                          <a:effectLst/>
                        </a:rPr>
                        <a:t>Orizânia</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6</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09"/>
                  </a:ext>
                </a:extLst>
              </a:tr>
              <a:tr h="197788">
                <a:tc>
                  <a:txBody>
                    <a:bodyPr/>
                    <a:lstStyle/>
                    <a:p>
                      <a:pPr algn="ctr">
                        <a:lnSpc>
                          <a:spcPct val="107000"/>
                        </a:lnSpc>
                        <a:spcAft>
                          <a:spcPts val="0"/>
                        </a:spcAft>
                      </a:pPr>
                      <a:r>
                        <a:rPr lang="pt-BR" sz="1800" b="0" dirty="0">
                          <a:solidFill>
                            <a:schemeClr val="tx1"/>
                          </a:solidFill>
                          <a:effectLst/>
                        </a:rPr>
                        <a:t>Pedra Bonita</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4</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10"/>
                  </a:ext>
                </a:extLst>
              </a:tr>
              <a:tr h="197788">
                <a:tc>
                  <a:txBody>
                    <a:bodyPr/>
                    <a:lstStyle/>
                    <a:p>
                      <a:pPr algn="ctr">
                        <a:lnSpc>
                          <a:spcPct val="107000"/>
                        </a:lnSpc>
                        <a:spcAft>
                          <a:spcPts val="0"/>
                        </a:spcAft>
                      </a:pPr>
                      <a:r>
                        <a:rPr lang="pt-BR" sz="1800" b="0">
                          <a:solidFill>
                            <a:schemeClr val="tx1"/>
                          </a:solidFill>
                          <a:effectLst/>
                        </a:rPr>
                        <a:t>Pedra Dourada</a:t>
                      </a:r>
                      <a:endParaRPr lang="pt-BR" sz="1800" b="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8</a:t>
                      </a:r>
                      <a:endParaRPr lang="pt-BR" sz="180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11"/>
                  </a:ext>
                </a:extLst>
              </a:tr>
              <a:tr h="197788">
                <a:tc>
                  <a:txBody>
                    <a:bodyPr/>
                    <a:lstStyle/>
                    <a:p>
                      <a:pPr algn="ctr">
                        <a:lnSpc>
                          <a:spcPct val="107000"/>
                        </a:lnSpc>
                        <a:spcAft>
                          <a:spcPts val="0"/>
                        </a:spcAft>
                      </a:pPr>
                      <a:r>
                        <a:rPr lang="pt-BR" sz="1800" b="0" dirty="0">
                          <a:solidFill>
                            <a:schemeClr val="tx1"/>
                          </a:solidFill>
                          <a:effectLst/>
                        </a:rPr>
                        <a:t>Tombos</a:t>
                      </a:r>
                      <a:endParaRPr lang="pt-BR" sz="1800" b="0" dirty="0">
                        <a:solidFill>
                          <a:schemeClr val="tx1"/>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99</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a:t>
                      </a:r>
                      <a:endParaRPr lang="pt-BR" sz="1800" b="1" dirty="0">
                        <a:solidFill>
                          <a:srgbClr val="FF0000"/>
                        </a:solidFill>
                        <a:effectLst/>
                        <a:latin typeface="Calibri"/>
                        <a:ea typeface="Calibri"/>
                        <a:cs typeface="Times New Roman"/>
                      </a:endParaRPr>
                    </a:p>
                  </a:txBody>
                  <a:tcPr marL="43953" marR="43953" marT="0" marB="0">
                    <a:solidFill>
                      <a:schemeClr val="accent2">
                        <a:lumMod val="20000"/>
                        <a:lumOff val="80000"/>
                      </a:schemeClr>
                    </a:solid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4080158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215017"/>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8" name="CaixaDeTexto 7"/>
          <p:cNvSpPr txBox="1"/>
          <p:nvPr/>
        </p:nvSpPr>
        <p:spPr>
          <a:xfrm>
            <a:off x="447785" y="565150"/>
            <a:ext cx="10811909" cy="2985433"/>
          </a:xfrm>
          <a:prstGeom prst="rect">
            <a:avLst/>
          </a:prstGeom>
          <a:noFill/>
        </p:spPr>
        <p:txBody>
          <a:bodyPr wrap="square" rtlCol="0">
            <a:spAutoFit/>
          </a:bodyPr>
          <a:lstStyle/>
          <a:p>
            <a:pPr algn="ctr"/>
            <a:r>
              <a:rPr lang="pt-BR" sz="2800" b="1" dirty="0"/>
              <a:t>Casos confirmados e óbitos por COVID </a:t>
            </a:r>
            <a:endParaRPr lang="pt-BR" sz="2800" b="1" dirty="0" smtClean="0"/>
          </a:p>
          <a:p>
            <a:pPr algn="ctr"/>
            <a:r>
              <a:rPr lang="pt-BR" sz="2800" b="1" dirty="0" smtClean="0"/>
              <a:t>dos </a:t>
            </a:r>
            <a:r>
              <a:rPr lang="pt-BR" sz="2800" b="1" dirty="0"/>
              <a:t>municípios da macrorregião:</a:t>
            </a:r>
            <a:endParaRPr lang="pt-BR" sz="2800" dirty="0"/>
          </a:p>
          <a:p>
            <a:pPr algn="just"/>
            <a:endParaRPr lang="pt-BR" sz="2800" b="1" dirty="0"/>
          </a:p>
          <a:p>
            <a:pPr marL="342900" indent="-342900" algn="just">
              <a:buFont typeface="Arial" panose="020B0604020202020204" pitchFamily="34" charset="0"/>
              <a:buChar char="•"/>
            </a:pPr>
            <a:endParaRPr lang="pt-BR" sz="2000" dirty="0"/>
          </a:p>
          <a:p>
            <a:pPr algn="ctr"/>
            <a:endParaRPr lang="pt-BR" sz="2800" b="1" dirty="0">
              <a:solidFill>
                <a:schemeClr val="accent2"/>
              </a:solidFill>
              <a:ea typeface="Microsoft Himalaya" panose="01010100010101010101" pitchFamily="2" charset="0"/>
              <a:cs typeface="Microsoft Himalaya" panose="01010100010101010101" pitchFamily="2" charset="0"/>
            </a:endParaRPr>
          </a:p>
          <a:p>
            <a:pPr algn="ctr"/>
            <a:endParaRPr lang="pt-BR" sz="28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2800" b="1" dirty="0">
              <a:solidFill>
                <a:schemeClr val="accent2"/>
              </a:solidFill>
              <a:ea typeface="Microsoft Himalaya" panose="01010100010101010101" pitchFamily="2" charset="0"/>
              <a:cs typeface="Microsoft Himalaya" panose="01010100010101010101" pitchFamily="2" charset="0"/>
            </a:endParaRPr>
          </a:p>
        </p:txBody>
      </p:sp>
      <p:sp>
        <p:nvSpPr>
          <p:cNvPr id="12" name="CaixaDeTexto 11"/>
          <p:cNvSpPr txBox="1"/>
          <p:nvPr/>
        </p:nvSpPr>
        <p:spPr>
          <a:xfrm>
            <a:off x="659969" y="6114959"/>
            <a:ext cx="10173760" cy="1077218"/>
          </a:xfrm>
          <a:prstGeom prst="rect">
            <a:avLst/>
          </a:prstGeom>
          <a:noFill/>
        </p:spPr>
        <p:txBody>
          <a:bodyPr wrap="square" rtlCol="0">
            <a:spAutoFit/>
          </a:bodyPr>
          <a:lstStyle/>
          <a:p>
            <a:endParaRPr lang="pt-BR" sz="1600" dirty="0"/>
          </a:p>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sp>
        <p:nvSpPr>
          <p:cNvPr id="13" name="CaixaDeTexto 12"/>
          <p:cNvSpPr txBox="1"/>
          <p:nvPr/>
        </p:nvSpPr>
        <p:spPr>
          <a:xfrm>
            <a:off x="9730153" y="4088229"/>
            <a:ext cx="2461847" cy="830997"/>
          </a:xfrm>
          <a:prstGeom prst="rect">
            <a:avLst/>
          </a:prstGeom>
          <a:noFill/>
        </p:spPr>
        <p:txBody>
          <a:bodyPr wrap="square" rtlCol="0">
            <a:spAutoFit/>
          </a:bodyPr>
          <a:lstStyle/>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1131053477"/>
              </p:ext>
            </p:extLst>
          </p:nvPr>
        </p:nvGraphicFramePr>
        <p:xfrm>
          <a:off x="447785" y="1925917"/>
          <a:ext cx="5574704" cy="4402455"/>
        </p:xfrm>
        <a:graphic>
          <a:graphicData uri="http://schemas.openxmlformats.org/drawingml/2006/table">
            <a:tbl>
              <a:tblPr firstRow="1" firstCol="1" bandRow="1">
                <a:tableStyleId>{5C22544A-7EE6-4342-B048-85BDC9FD1C3A}</a:tableStyleId>
              </a:tblPr>
              <a:tblGrid>
                <a:gridCol w="2907324">
                  <a:extLst>
                    <a:ext uri="{9D8B030D-6E8A-4147-A177-3AD203B41FA5}">
                      <a16:colId xmlns:a16="http://schemas.microsoft.com/office/drawing/2014/main" xmlns="" val="20000"/>
                    </a:ext>
                  </a:extLst>
                </a:gridCol>
                <a:gridCol w="1850187">
                  <a:extLst>
                    <a:ext uri="{9D8B030D-6E8A-4147-A177-3AD203B41FA5}">
                      <a16:colId xmlns:a16="http://schemas.microsoft.com/office/drawing/2014/main" xmlns="" val="20001"/>
                    </a:ext>
                  </a:extLst>
                </a:gridCol>
                <a:gridCol w="817193">
                  <a:extLst>
                    <a:ext uri="{9D8B030D-6E8A-4147-A177-3AD203B41FA5}">
                      <a16:colId xmlns:a16="http://schemas.microsoft.com/office/drawing/2014/main" xmlns="" val="20002"/>
                    </a:ext>
                  </a:extLst>
                </a:gridCol>
              </a:tblGrid>
              <a:tr h="552450">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Casos confirmados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Óbitos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200025">
                <a:tc>
                  <a:txBody>
                    <a:bodyPr/>
                    <a:lstStyle/>
                    <a:p>
                      <a:pPr algn="ctr">
                        <a:lnSpc>
                          <a:spcPct val="107000"/>
                        </a:lnSpc>
                        <a:spcAft>
                          <a:spcPts val="0"/>
                        </a:spcAft>
                      </a:pPr>
                      <a:r>
                        <a:rPr lang="pt-BR" sz="1800">
                          <a:solidFill>
                            <a:schemeClr val="tx1"/>
                          </a:solidFill>
                          <a:effectLst/>
                        </a:rPr>
                        <a:t>Microrregião JUIZ DE FORA</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nSpc>
                          <a:spcPct val="107000"/>
                        </a:lnSpc>
                      </a:pPr>
                      <a:endParaRPr lang="pt-BR" sz="1800">
                        <a:solidFill>
                          <a:schemeClr val="tx1"/>
                        </a:solidFill>
                        <a:effectLst/>
                        <a:latin typeface="Calibri"/>
                      </a:endParaRPr>
                    </a:p>
                  </a:txBody>
                  <a:tcPr marL="44450" marR="44450" marT="0" marB="0" anchor="ctr">
                    <a:solidFill>
                      <a:schemeClr val="accent2">
                        <a:lumMod val="20000"/>
                        <a:lumOff val="80000"/>
                      </a:schemeClr>
                    </a:solidFill>
                  </a:tcPr>
                </a:tc>
                <a:tc>
                  <a:txBody>
                    <a:bodyPr/>
                    <a:lstStyle/>
                    <a:p>
                      <a:pPr>
                        <a:lnSpc>
                          <a:spcPct val="107000"/>
                        </a:lnSpc>
                      </a:pPr>
                      <a:endParaRPr lang="pt-BR" sz="1800">
                        <a:solidFill>
                          <a:schemeClr val="tx1"/>
                        </a:solidFill>
                        <a:effectLst/>
                        <a:latin typeface="Calibri"/>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200025">
                <a:tc>
                  <a:txBody>
                    <a:bodyPr/>
                    <a:lstStyle/>
                    <a:p>
                      <a:pPr algn="ctr">
                        <a:lnSpc>
                          <a:spcPct val="107000"/>
                        </a:lnSpc>
                        <a:spcAft>
                          <a:spcPts val="0"/>
                        </a:spcAft>
                      </a:pPr>
                      <a:r>
                        <a:rPr lang="pt-BR" sz="1800" b="0" dirty="0">
                          <a:solidFill>
                            <a:schemeClr val="tx1"/>
                          </a:solidFill>
                          <a:effectLst/>
                        </a:rPr>
                        <a:t>Belmiro Braga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9</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2"/>
                  </a:ext>
                </a:extLst>
              </a:tr>
              <a:tr h="200025">
                <a:tc>
                  <a:txBody>
                    <a:bodyPr/>
                    <a:lstStyle/>
                    <a:p>
                      <a:pPr algn="ctr">
                        <a:lnSpc>
                          <a:spcPct val="107000"/>
                        </a:lnSpc>
                        <a:spcAft>
                          <a:spcPts val="0"/>
                        </a:spcAft>
                      </a:pPr>
                      <a:r>
                        <a:rPr lang="pt-BR" sz="1800" b="0" dirty="0">
                          <a:solidFill>
                            <a:schemeClr val="tx1"/>
                          </a:solidFill>
                          <a:effectLst/>
                        </a:rPr>
                        <a:t>Chácara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8</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3"/>
                  </a:ext>
                </a:extLst>
              </a:tr>
              <a:tr h="200025">
                <a:tc>
                  <a:txBody>
                    <a:bodyPr/>
                    <a:lstStyle/>
                    <a:p>
                      <a:pPr algn="ctr">
                        <a:lnSpc>
                          <a:spcPct val="107000"/>
                        </a:lnSpc>
                        <a:spcAft>
                          <a:spcPts val="0"/>
                        </a:spcAft>
                      </a:pPr>
                      <a:r>
                        <a:rPr lang="pt-BR" sz="1800" b="0" dirty="0">
                          <a:solidFill>
                            <a:schemeClr val="tx1"/>
                          </a:solidFill>
                          <a:effectLst/>
                        </a:rPr>
                        <a:t>Chiador</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75</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4"/>
                  </a:ext>
                </a:extLst>
              </a:tr>
              <a:tr h="200025">
                <a:tc>
                  <a:txBody>
                    <a:bodyPr/>
                    <a:lstStyle/>
                    <a:p>
                      <a:pPr algn="ctr">
                        <a:lnSpc>
                          <a:spcPct val="107000"/>
                        </a:lnSpc>
                        <a:spcAft>
                          <a:spcPts val="0"/>
                        </a:spcAft>
                      </a:pPr>
                      <a:r>
                        <a:rPr lang="pt-BR" sz="1800" b="0" dirty="0">
                          <a:solidFill>
                            <a:schemeClr val="tx1"/>
                          </a:solidFill>
                          <a:effectLst/>
                        </a:rPr>
                        <a:t>Coronel Pacheco</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29</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5"/>
                  </a:ext>
                </a:extLst>
              </a:tr>
              <a:tr h="200025">
                <a:tc>
                  <a:txBody>
                    <a:bodyPr/>
                    <a:lstStyle/>
                    <a:p>
                      <a:pPr algn="ctr">
                        <a:lnSpc>
                          <a:spcPct val="107000"/>
                        </a:lnSpc>
                        <a:spcAft>
                          <a:spcPts val="0"/>
                        </a:spcAft>
                      </a:pPr>
                      <a:r>
                        <a:rPr lang="pt-BR" sz="1800" b="0" dirty="0" err="1">
                          <a:solidFill>
                            <a:schemeClr val="tx1"/>
                          </a:solidFill>
                          <a:effectLst/>
                        </a:rPr>
                        <a:t>Ewbank</a:t>
                      </a:r>
                      <a:r>
                        <a:rPr lang="pt-BR" sz="1800" b="0" dirty="0">
                          <a:solidFill>
                            <a:schemeClr val="tx1"/>
                          </a:solidFill>
                          <a:effectLst/>
                        </a:rPr>
                        <a:t> da Câmara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6</a:t>
                      </a:r>
                      <a:endParaRPr lang="pt-BR" sz="180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6"/>
                  </a:ext>
                </a:extLst>
              </a:tr>
              <a:tr h="200025">
                <a:tc>
                  <a:txBody>
                    <a:bodyPr/>
                    <a:lstStyle/>
                    <a:p>
                      <a:pPr algn="ctr">
                        <a:lnSpc>
                          <a:spcPct val="107000"/>
                        </a:lnSpc>
                        <a:spcAft>
                          <a:spcPts val="0"/>
                        </a:spcAft>
                      </a:pPr>
                      <a:r>
                        <a:rPr lang="pt-BR" sz="1800" b="0">
                          <a:solidFill>
                            <a:schemeClr val="tx1"/>
                          </a:solidFill>
                          <a:effectLst/>
                        </a:rPr>
                        <a:t>Goianá</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9</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7"/>
                  </a:ext>
                </a:extLst>
              </a:tr>
              <a:tr h="200025">
                <a:tc>
                  <a:txBody>
                    <a:bodyPr/>
                    <a:lstStyle/>
                    <a:p>
                      <a:pPr algn="ctr">
                        <a:lnSpc>
                          <a:spcPct val="107000"/>
                        </a:lnSpc>
                        <a:spcAft>
                          <a:spcPts val="0"/>
                        </a:spcAft>
                      </a:pPr>
                      <a:r>
                        <a:rPr lang="pt-BR" sz="1800" b="0" dirty="0">
                          <a:solidFill>
                            <a:schemeClr val="tx1"/>
                          </a:solidFill>
                          <a:effectLst/>
                        </a:rPr>
                        <a:t>Juiz de Fora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3176</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97</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8"/>
                  </a:ext>
                </a:extLst>
              </a:tr>
              <a:tr h="200025">
                <a:tc>
                  <a:txBody>
                    <a:bodyPr/>
                    <a:lstStyle/>
                    <a:p>
                      <a:pPr algn="ctr">
                        <a:lnSpc>
                          <a:spcPct val="107000"/>
                        </a:lnSpc>
                        <a:spcAft>
                          <a:spcPts val="0"/>
                        </a:spcAft>
                      </a:pPr>
                      <a:r>
                        <a:rPr lang="pt-BR" sz="1800" b="0">
                          <a:solidFill>
                            <a:schemeClr val="tx1"/>
                          </a:solidFill>
                          <a:effectLst/>
                        </a:rPr>
                        <a:t>Matias Barbosa</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98</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6</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9"/>
                  </a:ext>
                </a:extLst>
              </a:tr>
              <a:tr h="200025">
                <a:tc>
                  <a:txBody>
                    <a:bodyPr/>
                    <a:lstStyle/>
                    <a:p>
                      <a:pPr algn="ctr">
                        <a:lnSpc>
                          <a:spcPct val="107000"/>
                        </a:lnSpc>
                        <a:spcAft>
                          <a:spcPts val="0"/>
                        </a:spcAft>
                      </a:pPr>
                      <a:r>
                        <a:rPr lang="pt-BR" sz="1800" b="0" dirty="0">
                          <a:solidFill>
                            <a:schemeClr val="tx1"/>
                          </a:solidFill>
                          <a:effectLst/>
                        </a:rPr>
                        <a:t>Piau</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0"/>
                  </a:ext>
                </a:extLst>
              </a:tr>
              <a:tr h="200025">
                <a:tc>
                  <a:txBody>
                    <a:bodyPr/>
                    <a:lstStyle/>
                    <a:p>
                      <a:pPr algn="ctr">
                        <a:lnSpc>
                          <a:spcPct val="107000"/>
                        </a:lnSpc>
                        <a:spcAft>
                          <a:spcPts val="0"/>
                        </a:spcAft>
                      </a:pPr>
                      <a:r>
                        <a:rPr lang="pt-BR" sz="1800" b="0" dirty="0">
                          <a:solidFill>
                            <a:schemeClr val="tx1"/>
                          </a:solidFill>
                          <a:effectLst/>
                        </a:rPr>
                        <a:t>Rio Novo</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14</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1"/>
                  </a:ext>
                </a:extLst>
              </a:tr>
              <a:tr h="200025">
                <a:tc>
                  <a:txBody>
                    <a:bodyPr/>
                    <a:lstStyle/>
                    <a:p>
                      <a:pPr algn="ctr">
                        <a:lnSpc>
                          <a:spcPct val="107000"/>
                        </a:lnSpc>
                        <a:spcAft>
                          <a:spcPts val="0"/>
                        </a:spcAft>
                      </a:pPr>
                      <a:r>
                        <a:rPr lang="pt-BR" sz="1800" b="0" dirty="0">
                          <a:solidFill>
                            <a:schemeClr val="tx1"/>
                          </a:solidFill>
                          <a:effectLst/>
                        </a:rPr>
                        <a:t>Santana do Deserto</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44</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2"/>
                  </a:ext>
                </a:extLst>
              </a:tr>
              <a:tr h="200025">
                <a:tc>
                  <a:txBody>
                    <a:bodyPr/>
                    <a:lstStyle/>
                    <a:p>
                      <a:pPr algn="ctr">
                        <a:lnSpc>
                          <a:spcPct val="107000"/>
                        </a:lnSpc>
                        <a:spcAft>
                          <a:spcPts val="0"/>
                        </a:spcAft>
                      </a:pPr>
                      <a:r>
                        <a:rPr lang="pt-BR" sz="1800" b="0" dirty="0">
                          <a:solidFill>
                            <a:schemeClr val="tx1"/>
                          </a:solidFill>
                          <a:effectLst/>
                        </a:rPr>
                        <a:t>Simão Pereira</a:t>
                      </a:r>
                      <a:endParaRPr lang="pt-BR" sz="1800" b="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7</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3"/>
                  </a:ext>
                </a:extLst>
              </a:tr>
            </a:tbl>
          </a:graphicData>
        </a:graphic>
      </p:graphicFrame>
      <p:graphicFrame>
        <p:nvGraphicFramePr>
          <p:cNvPr id="10" name="Tabela 9"/>
          <p:cNvGraphicFramePr>
            <a:graphicFrameLocks noGrp="1"/>
          </p:cNvGraphicFramePr>
          <p:nvPr>
            <p:extLst>
              <p:ext uri="{D42A27DB-BD31-4B8C-83A1-F6EECF244321}">
                <p14:modId xmlns:p14="http://schemas.microsoft.com/office/powerpoint/2010/main" val="2803890649"/>
              </p:ext>
            </p:extLst>
          </p:nvPr>
        </p:nvGraphicFramePr>
        <p:xfrm>
          <a:off x="6342185" y="1937640"/>
          <a:ext cx="5333999" cy="4108958"/>
        </p:xfrm>
        <a:graphic>
          <a:graphicData uri="http://schemas.openxmlformats.org/drawingml/2006/table">
            <a:tbl>
              <a:tblPr firstRow="1" firstCol="1" bandRow="1">
                <a:tableStyleId>{5C22544A-7EE6-4342-B048-85BDC9FD1C3A}</a:tableStyleId>
              </a:tblPr>
              <a:tblGrid>
                <a:gridCol w="3256538">
                  <a:extLst>
                    <a:ext uri="{9D8B030D-6E8A-4147-A177-3AD203B41FA5}">
                      <a16:colId xmlns:a16="http://schemas.microsoft.com/office/drawing/2014/main" xmlns="" val="20000"/>
                    </a:ext>
                  </a:extLst>
                </a:gridCol>
                <a:gridCol w="1295553">
                  <a:extLst>
                    <a:ext uri="{9D8B030D-6E8A-4147-A177-3AD203B41FA5}">
                      <a16:colId xmlns:a16="http://schemas.microsoft.com/office/drawing/2014/main" xmlns="" val="20001"/>
                    </a:ext>
                  </a:extLst>
                </a:gridCol>
                <a:gridCol w="781908">
                  <a:extLst>
                    <a:ext uri="{9D8B030D-6E8A-4147-A177-3AD203B41FA5}">
                      <a16:colId xmlns:a16="http://schemas.microsoft.com/office/drawing/2014/main" xmlns="" val="20002"/>
                    </a:ext>
                  </a:extLst>
                </a:gridCol>
              </a:tblGrid>
              <a:tr h="229305">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Casos confirmados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Óbitos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229305">
                <a:tc>
                  <a:txBody>
                    <a:bodyPr/>
                    <a:lstStyle/>
                    <a:p>
                      <a:pPr algn="ctr">
                        <a:lnSpc>
                          <a:spcPct val="107000"/>
                        </a:lnSpc>
                        <a:spcAft>
                          <a:spcPts val="0"/>
                        </a:spcAft>
                      </a:pPr>
                      <a:r>
                        <a:rPr lang="pt-BR" sz="1800" dirty="0">
                          <a:solidFill>
                            <a:schemeClr val="tx1"/>
                          </a:solidFill>
                          <a:effectLst/>
                        </a:rPr>
                        <a:t>Microrregião LEOPOLDINA/ CATAGUASES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nSpc>
                          <a:spcPct val="107000"/>
                        </a:lnSpc>
                      </a:pPr>
                      <a:endParaRPr lang="pt-BR" sz="1800" dirty="0">
                        <a:solidFill>
                          <a:schemeClr val="tx1"/>
                        </a:solidFill>
                        <a:effectLst/>
                        <a:latin typeface="Calibri"/>
                      </a:endParaRPr>
                    </a:p>
                  </a:txBody>
                  <a:tcPr marL="44450" marR="44450" marT="0" marB="0" anchor="ctr">
                    <a:solidFill>
                      <a:schemeClr val="accent2">
                        <a:lumMod val="20000"/>
                        <a:lumOff val="80000"/>
                      </a:schemeClr>
                    </a:solidFill>
                  </a:tcPr>
                </a:tc>
                <a:tc>
                  <a:txBody>
                    <a:bodyPr/>
                    <a:lstStyle/>
                    <a:p>
                      <a:pPr>
                        <a:lnSpc>
                          <a:spcPct val="107000"/>
                        </a:lnSpc>
                      </a:pPr>
                      <a:endParaRPr lang="pt-BR" sz="1800">
                        <a:solidFill>
                          <a:schemeClr val="tx1"/>
                        </a:solidFill>
                        <a:effectLst/>
                        <a:latin typeface="Calibri"/>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229305">
                <a:tc>
                  <a:txBody>
                    <a:bodyPr/>
                    <a:lstStyle/>
                    <a:p>
                      <a:pPr algn="ctr">
                        <a:lnSpc>
                          <a:spcPct val="107000"/>
                        </a:lnSpc>
                        <a:spcAft>
                          <a:spcPts val="0"/>
                        </a:spcAft>
                      </a:pPr>
                      <a:r>
                        <a:rPr lang="pt-BR" sz="1800" b="0" dirty="0" err="1">
                          <a:solidFill>
                            <a:schemeClr val="tx1"/>
                          </a:solidFill>
                          <a:effectLst/>
                        </a:rPr>
                        <a:t>Argirita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2"/>
                  </a:ext>
                </a:extLst>
              </a:tr>
              <a:tr h="229305">
                <a:tc>
                  <a:txBody>
                    <a:bodyPr/>
                    <a:lstStyle/>
                    <a:p>
                      <a:pPr algn="ctr">
                        <a:lnSpc>
                          <a:spcPct val="107000"/>
                        </a:lnSpc>
                        <a:spcAft>
                          <a:spcPts val="0"/>
                        </a:spcAft>
                      </a:pPr>
                      <a:r>
                        <a:rPr lang="pt-BR" sz="1800" b="0" dirty="0">
                          <a:solidFill>
                            <a:schemeClr val="tx1"/>
                          </a:solidFill>
                          <a:effectLst/>
                        </a:rPr>
                        <a:t>Astolfo Dutra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58</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3"/>
                  </a:ext>
                </a:extLst>
              </a:tr>
              <a:tr h="229305">
                <a:tc>
                  <a:txBody>
                    <a:bodyPr/>
                    <a:lstStyle/>
                    <a:p>
                      <a:pPr algn="ctr">
                        <a:lnSpc>
                          <a:spcPct val="107000"/>
                        </a:lnSpc>
                        <a:spcAft>
                          <a:spcPts val="0"/>
                        </a:spcAft>
                      </a:pPr>
                      <a:r>
                        <a:rPr lang="pt-BR" sz="1800" b="0">
                          <a:solidFill>
                            <a:schemeClr val="tx1"/>
                          </a:solidFill>
                          <a:effectLst/>
                        </a:rPr>
                        <a:t>Cataguases</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184</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13</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4"/>
                  </a:ext>
                </a:extLst>
              </a:tr>
              <a:tr h="229305">
                <a:tc>
                  <a:txBody>
                    <a:bodyPr/>
                    <a:lstStyle/>
                    <a:p>
                      <a:pPr algn="ctr">
                        <a:lnSpc>
                          <a:spcPct val="107000"/>
                        </a:lnSpc>
                        <a:spcAft>
                          <a:spcPts val="0"/>
                        </a:spcAft>
                      </a:pPr>
                      <a:r>
                        <a:rPr lang="pt-BR" sz="1800" b="0">
                          <a:solidFill>
                            <a:schemeClr val="tx1"/>
                          </a:solidFill>
                          <a:effectLst/>
                        </a:rPr>
                        <a:t>Dona Euzébia</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8</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5"/>
                  </a:ext>
                </a:extLst>
              </a:tr>
              <a:tr h="229305">
                <a:tc>
                  <a:txBody>
                    <a:bodyPr/>
                    <a:lstStyle/>
                    <a:p>
                      <a:pPr algn="ctr">
                        <a:lnSpc>
                          <a:spcPct val="107000"/>
                        </a:lnSpc>
                        <a:spcAft>
                          <a:spcPts val="0"/>
                        </a:spcAft>
                      </a:pPr>
                      <a:r>
                        <a:rPr lang="pt-BR" sz="1800" b="0">
                          <a:solidFill>
                            <a:schemeClr val="tx1"/>
                          </a:solidFill>
                          <a:effectLst/>
                        </a:rPr>
                        <a:t>Itamarati de Minas</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8</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6"/>
                  </a:ext>
                </a:extLst>
              </a:tr>
              <a:tr h="229305">
                <a:tc>
                  <a:txBody>
                    <a:bodyPr/>
                    <a:lstStyle/>
                    <a:p>
                      <a:pPr algn="ctr">
                        <a:lnSpc>
                          <a:spcPct val="107000"/>
                        </a:lnSpc>
                        <a:spcAft>
                          <a:spcPts val="0"/>
                        </a:spcAft>
                      </a:pPr>
                      <a:r>
                        <a:rPr lang="pt-BR" sz="1800" b="0">
                          <a:solidFill>
                            <a:schemeClr val="tx1"/>
                          </a:solidFill>
                          <a:effectLst/>
                        </a:rPr>
                        <a:t>Laranjal</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15</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7"/>
                  </a:ext>
                </a:extLst>
              </a:tr>
              <a:tr h="229305">
                <a:tc>
                  <a:txBody>
                    <a:bodyPr/>
                    <a:lstStyle/>
                    <a:p>
                      <a:pPr algn="ctr">
                        <a:lnSpc>
                          <a:spcPct val="107000"/>
                        </a:lnSpc>
                        <a:spcAft>
                          <a:spcPts val="0"/>
                        </a:spcAft>
                      </a:pPr>
                      <a:r>
                        <a:rPr lang="pt-BR" sz="1800" b="0" dirty="0">
                          <a:solidFill>
                            <a:schemeClr val="tx1"/>
                          </a:solidFill>
                          <a:effectLst/>
                        </a:rPr>
                        <a:t>Leopoldina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595</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17</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8"/>
                  </a:ext>
                </a:extLst>
              </a:tr>
              <a:tr h="229305">
                <a:tc>
                  <a:txBody>
                    <a:bodyPr/>
                    <a:lstStyle/>
                    <a:p>
                      <a:pPr algn="ctr">
                        <a:lnSpc>
                          <a:spcPct val="107000"/>
                        </a:lnSpc>
                        <a:spcAft>
                          <a:spcPts val="0"/>
                        </a:spcAft>
                      </a:pPr>
                      <a:r>
                        <a:rPr lang="pt-BR" sz="1800" b="0" dirty="0">
                          <a:solidFill>
                            <a:schemeClr val="tx1"/>
                          </a:solidFill>
                          <a:effectLst/>
                        </a:rPr>
                        <a:t>Palma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9"/>
                  </a:ext>
                </a:extLst>
              </a:tr>
              <a:tr h="229305">
                <a:tc>
                  <a:txBody>
                    <a:bodyPr/>
                    <a:lstStyle/>
                    <a:p>
                      <a:pPr algn="ctr">
                        <a:lnSpc>
                          <a:spcPct val="107000"/>
                        </a:lnSpc>
                        <a:spcAft>
                          <a:spcPts val="0"/>
                        </a:spcAft>
                      </a:pPr>
                      <a:r>
                        <a:rPr lang="pt-BR" sz="1800" b="0" dirty="0">
                          <a:solidFill>
                            <a:schemeClr val="tx1"/>
                          </a:solidFill>
                          <a:effectLst/>
                        </a:rPr>
                        <a:t>Recreio</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34</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0"/>
                  </a:ext>
                </a:extLst>
              </a:tr>
              <a:tr h="229305">
                <a:tc>
                  <a:txBody>
                    <a:bodyPr/>
                    <a:lstStyle/>
                    <a:p>
                      <a:pPr algn="ctr">
                        <a:lnSpc>
                          <a:spcPct val="107000"/>
                        </a:lnSpc>
                        <a:spcAft>
                          <a:spcPts val="0"/>
                        </a:spcAft>
                      </a:pPr>
                      <a:r>
                        <a:rPr lang="pt-BR" sz="1800" b="0" dirty="0">
                          <a:solidFill>
                            <a:schemeClr val="tx1"/>
                          </a:solidFill>
                          <a:effectLst/>
                        </a:rPr>
                        <a:t>Santana de Cataguases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458909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215017"/>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8" name="CaixaDeTexto 7"/>
          <p:cNvSpPr txBox="1"/>
          <p:nvPr/>
        </p:nvSpPr>
        <p:spPr>
          <a:xfrm>
            <a:off x="447785" y="565150"/>
            <a:ext cx="10811909" cy="2985433"/>
          </a:xfrm>
          <a:prstGeom prst="rect">
            <a:avLst/>
          </a:prstGeom>
          <a:noFill/>
        </p:spPr>
        <p:txBody>
          <a:bodyPr wrap="square" rtlCol="0">
            <a:spAutoFit/>
          </a:bodyPr>
          <a:lstStyle/>
          <a:p>
            <a:pPr algn="ctr"/>
            <a:r>
              <a:rPr lang="pt-BR" sz="2800" b="1" dirty="0"/>
              <a:t>Casos confirmados e óbitos por COVID </a:t>
            </a:r>
            <a:endParaRPr lang="pt-BR" sz="2800" b="1" dirty="0" smtClean="0"/>
          </a:p>
          <a:p>
            <a:pPr algn="ctr"/>
            <a:r>
              <a:rPr lang="pt-BR" sz="2800" b="1" dirty="0" smtClean="0"/>
              <a:t>dos </a:t>
            </a:r>
            <a:r>
              <a:rPr lang="pt-BR" sz="2800" b="1" dirty="0"/>
              <a:t>municípios da macrorregião:</a:t>
            </a:r>
            <a:endParaRPr lang="pt-BR" sz="2800" dirty="0"/>
          </a:p>
          <a:p>
            <a:pPr algn="just"/>
            <a:endParaRPr lang="pt-BR" sz="2800" b="1" dirty="0"/>
          </a:p>
          <a:p>
            <a:pPr marL="342900" indent="-342900" algn="just">
              <a:buFont typeface="Arial" panose="020B0604020202020204" pitchFamily="34" charset="0"/>
              <a:buChar char="•"/>
            </a:pPr>
            <a:endParaRPr lang="pt-BR" sz="2000" dirty="0"/>
          </a:p>
          <a:p>
            <a:pPr algn="ctr"/>
            <a:endParaRPr lang="pt-BR" sz="2800" b="1" dirty="0">
              <a:solidFill>
                <a:schemeClr val="accent2"/>
              </a:solidFill>
              <a:ea typeface="Microsoft Himalaya" panose="01010100010101010101" pitchFamily="2" charset="0"/>
              <a:cs typeface="Microsoft Himalaya" panose="01010100010101010101" pitchFamily="2" charset="0"/>
            </a:endParaRPr>
          </a:p>
          <a:p>
            <a:pPr algn="ctr"/>
            <a:endParaRPr lang="pt-BR" sz="28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2800" b="1" dirty="0">
              <a:solidFill>
                <a:schemeClr val="accent2"/>
              </a:solidFill>
              <a:ea typeface="Microsoft Himalaya" panose="01010100010101010101" pitchFamily="2" charset="0"/>
              <a:cs typeface="Microsoft Himalaya" panose="01010100010101010101" pitchFamily="2" charset="0"/>
            </a:endParaRPr>
          </a:p>
        </p:txBody>
      </p:sp>
      <p:sp>
        <p:nvSpPr>
          <p:cNvPr id="12" name="CaixaDeTexto 11"/>
          <p:cNvSpPr txBox="1"/>
          <p:nvPr/>
        </p:nvSpPr>
        <p:spPr>
          <a:xfrm>
            <a:off x="659969" y="6114959"/>
            <a:ext cx="10173760" cy="1077218"/>
          </a:xfrm>
          <a:prstGeom prst="rect">
            <a:avLst/>
          </a:prstGeom>
          <a:noFill/>
        </p:spPr>
        <p:txBody>
          <a:bodyPr wrap="square" rtlCol="0">
            <a:spAutoFit/>
          </a:bodyPr>
          <a:lstStyle/>
          <a:p>
            <a:endParaRPr lang="pt-BR" sz="1600" dirty="0"/>
          </a:p>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sp>
        <p:nvSpPr>
          <p:cNvPr id="13" name="CaixaDeTexto 12"/>
          <p:cNvSpPr txBox="1"/>
          <p:nvPr/>
        </p:nvSpPr>
        <p:spPr>
          <a:xfrm>
            <a:off x="9730153" y="4088229"/>
            <a:ext cx="2461847" cy="830997"/>
          </a:xfrm>
          <a:prstGeom prst="rect">
            <a:avLst/>
          </a:prstGeom>
          <a:noFill/>
        </p:spPr>
        <p:txBody>
          <a:bodyPr wrap="square" rtlCol="0">
            <a:spAutoFit/>
          </a:bodyPr>
          <a:lstStyle/>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3272064644"/>
              </p:ext>
            </p:extLst>
          </p:nvPr>
        </p:nvGraphicFramePr>
        <p:xfrm>
          <a:off x="659969" y="2057866"/>
          <a:ext cx="5193770" cy="4695952"/>
        </p:xfrm>
        <a:graphic>
          <a:graphicData uri="http://schemas.openxmlformats.org/drawingml/2006/table">
            <a:tbl>
              <a:tblPr firstRow="1" firstCol="1" bandRow="1">
                <a:tableStyleId>{5C22544A-7EE6-4342-B048-85BDC9FD1C3A}</a:tableStyleId>
              </a:tblPr>
              <a:tblGrid>
                <a:gridCol w="3044523">
                  <a:extLst>
                    <a:ext uri="{9D8B030D-6E8A-4147-A177-3AD203B41FA5}">
                      <a16:colId xmlns:a16="http://schemas.microsoft.com/office/drawing/2014/main" xmlns="" val="20000"/>
                    </a:ext>
                  </a:extLst>
                </a:gridCol>
                <a:gridCol w="1387895">
                  <a:extLst>
                    <a:ext uri="{9D8B030D-6E8A-4147-A177-3AD203B41FA5}">
                      <a16:colId xmlns:a16="http://schemas.microsoft.com/office/drawing/2014/main" xmlns="" val="20001"/>
                    </a:ext>
                  </a:extLst>
                </a:gridCol>
                <a:gridCol w="761352">
                  <a:extLst>
                    <a:ext uri="{9D8B030D-6E8A-4147-A177-3AD203B41FA5}">
                      <a16:colId xmlns:a16="http://schemas.microsoft.com/office/drawing/2014/main" xmlns="" val="20002"/>
                    </a:ext>
                  </a:extLst>
                </a:gridCol>
              </a:tblGrid>
              <a:tr h="552450">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Casos confirmados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Óbitos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200025">
                <a:tc>
                  <a:txBody>
                    <a:bodyPr/>
                    <a:lstStyle/>
                    <a:p>
                      <a:pPr algn="ctr">
                        <a:lnSpc>
                          <a:spcPct val="107000"/>
                        </a:lnSpc>
                        <a:spcAft>
                          <a:spcPts val="0"/>
                        </a:spcAft>
                      </a:pPr>
                      <a:r>
                        <a:rPr lang="pt-BR" sz="1800">
                          <a:solidFill>
                            <a:schemeClr val="tx1"/>
                          </a:solidFill>
                          <a:effectLst/>
                        </a:rPr>
                        <a:t>Microrregião LIMA DUARTE</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200025">
                <a:tc>
                  <a:txBody>
                    <a:bodyPr/>
                    <a:lstStyle/>
                    <a:p>
                      <a:pPr algn="ctr">
                        <a:lnSpc>
                          <a:spcPct val="107000"/>
                        </a:lnSpc>
                        <a:spcAft>
                          <a:spcPts val="0"/>
                        </a:spcAft>
                      </a:pPr>
                      <a:r>
                        <a:rPr lang="pt-BR" sz="1800" b="0" dirty="0">
                          <a:solidFill>
                            <a:schemeClr val="tx1"/>
                          </a:solidFill>
                          <a:effectLst/>
                        </a:rPr>
                        <a:t>Andrelândia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24</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2"/>
                  </a:ext>
                </a:extLst>
              </a:tr>
              <a:tr h="200025">
                <a:tc>
                  <a:txBody>
                    <a:bodyPr/>
                    <a:lstStyle/>
                    <a:p>
                      <a:pPr algn="ctr">
                        <a:lnSpc>
                          <a:spcPct val="107000"/>
                        </a:lnSpc>
                        <a:spcAft>
                          <a:spcPts val="0"/>
                        </a:spcAft>
                      </a:pPr>
                      <a:r>
                        <a:rPr lang="pt-BR" sz="1800" b="0">
                          <a:solidFill>
                            <a:schemeClr val="tx1"/>
                          </a:solidFill>
                          <a:effectLst/>
                        </a:rPr>
                        <a:t>Arantina</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3"/>
                  </a:ext>
                </a:extLst>
              </a:tr>
              <a:tr h="200025">
                <a:tc>
                  <a:txBody>
                    <a:bodyPr/>
                    <a:lstStyle/>
                    <a:p>
                      <a:pPr algn="ctr">
                        <a:lnSpc>
                          <a:spcPct val="107000"/>
                        </a:lnSpc>
                        <a:spcAft>
                          <a:spcPts val="0"/>
                        </a:spcAft>
                      </a:pPr>
                      <a:r>
                        <a:rPr lang="pt-BR" sz="1800" b="0" dirty="0">
                          <a:solidFill>
                            <a:schemeClr val="tx1"/>
                          </a:solidFill>
                          <a:effectLst/>
                        </a:rPr>
                        <a:t>Bias Fortes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4"/>
                  </a:ext>
                </a:extLst>
              </a:tr>
              <a:tr h="200025">
                <a:tc>
                  <a:txBody>
                    <a:bodyPr/>
                    <a:lstStyle/>
                    <a:p>
                      <a:pPr algn="ctr">
                        <a:lnSpc>
                          <a:spcPct val="107000"/>
                        </a:lnSpc>
                        <a:spcAft>
                          <a:spcPts val="0"/>
                        </a:spcAft>
                      </a:pPr>
                      <a:r>
                        <a:rPr lang="pt-BR" sz="1800" b="0" dirty="0">
                          <a:solidFill>
                            <a:schemeClr val="tx1"/>
                          </a:solidFill>
                          <a:effectLst/>
                        </a:rPr>
                        <a:t>Bocaina de Minas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6</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5"/>
                  </a:ext>
                </a:extLst>
              </a:tr>
              <a:tr h="200025">
                <a:tc>
                  <a:txBody>
                    <a:bodyPr/>
                    <a:lstStyle/>
                    <a:p>
                      <a:pPr algn="ctr">
                        <a:lnSpc>
                          <a:spcPct val="107000"/>
                        </a:lnSpc>
                        <a:spcAft>
                          <a:spcPts val="0"/>
                        </a:spcAft>
                      </a:pPr>
                      <a:r>
                        <a:rPr lang="pt-BR" sz="1800" b="0" dirty="0">
                          <a:solidFill>
                            <a:schemeClr val="tx1"/>
                          </a:solidFill>
                          <a:effectLst/>
                        </a:rPr>
                        <a:t>Bom Jardim de Minas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6"/>
                  </a:ext>
                </a:extLst>
              </a:tr>
              <a:tr h="200025">
                <a:tc>
                  <a:txBody>
                    <a:bodyPr/>
                    <a:lstStyle/>
                    <a:p>
                      <a:pPr algn="ctr">
                        <a:lnSpc>
                          <a:spcPct val="107000"/>
                        </a:lnSpc>
                        <a:spcAft>
                          <a:spcPts val="0"/>
                        </a:spcAft>
                      </a:pPr>
                      <a:r>
                        <a:rPr lang="pt-BR" sz="1800" b="0" dirty="0">
                          <a:solidFill>
                            <a:schemeClr val="tx1"/>
                          </a:solidFill>
                          <a:effectLst/>
                        </a:rPr>
                        <a:t>Liberdade</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7"/>
                  </a:ext>
                </a:extLst>
              </a:tr>
              <a:tr h="200025">
                <a:tc>
                  <a:txBody>
                    <a:bodyPr/>
                    <a:lstStyle/>
                    <a:p>
                      <a:pPr algn="ctr">
                        <a:lnSpc>
                          <a:spcPct val="107000"/>
                        </a:lnSpc>
                        <a:spcAft>
                          <a:spcPts val="0"/>
                        </a:spcAft>
                      </a:pPr>
                      <a:r>
                        <a:rPr lang="pt-BR" sz="1800" b="0" dirty="0">
                          <a:solidFill>
                            <a:schemeClr val="tx1"/>
                          </a:solidFill>
                          <a:effectLst/>
                        </a:rPr>
                        <a:t>Lima Duarte</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117</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5</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8"/>
                  </a:ext>
                </a:extLst>
              </a:tr>
              <a:tr h="200025">
                <a:tc>
                  <a:txBody>
                    <a:bodyPr/>
                    <a:lstStyle/>
                    <a:p>
                      <a:pPr algn="ctr">
                        <a:lnSpc>
                          <a:spcPct val="107000"/>
                        </a:lnSpc>
                        <a:spcAft>
                          <a:spcPts val="0"/>
                        </a:spcAft>
                      </a:pPr>
                      <a:r>
                        <a:rPr lang="pt-BR" sz="1800" b="0">
                          <a:solidFill>
                            <a:schemeClr val="tx1"/>
                          </a:solidFill>
                          <a:effectLst/>
                        </a:rPr>
                        <a:t>Olaria</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4</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9"/>
                  </a:ext>
                </a:extLst>
              </a:tr>
              <a:tr h="200025">
                <a:tc>
                  <a:txBody>
                    <a:bodyPr/>
                    <a:lstStyle/>
                    <a:p>
                      <a:pPr algn="ctr">
                        <a:lnSpc>
                          <a:spcPct val="107000"/>
                        </a:lnSpc>
                        <a:spcAft>
                          <a:spcPts val="0"/>
                        </a:spcAft>
                      </a:pPr>
                      <a:r>
                        <a:rPr lang="pt-BR" sz="1800" b="0" dirty="0">
                          <a:solidFill>
                            <a:schemeClr val="tx1"/>
                          </a:solidFill>
                          <a:effectLst/>
                        </a:rPr>
                        <a:t>Passa-Vinte</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8</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0"/>
                  </a:ext>
                </a:extLst>
              </a:tr>
              <a:tr h="200025">
                <a:tc>
                  <a:txBody>
                    <a:bodyPr/>
                    <a:lstStyle/>
                    <a:p>
                      <a:pPr algn="ctr">
                        <a:lnSpc>
                          <a:spcPct val="107000"/>
                        </a:lnSpc>
                        <a:spcAft>
                          <a:spcPts val="0"/>
                        </a:spcAft>
                      </a:pPr>
                      <a:r>
                        <a:rPr lang="pt-BR" sz="1800" b="0">
                          <a:solidFill>
                            <a:schemeClr val="tx1"/>
                          </a:solidFill>
                          <a:effectLst/>
                        </a:rPr>
                        <a:t>Pedro Teixeira</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1"/>
                  </a:ext>
                </a:extLst>
              </a:tr>
              <a:tr h="200025">
                <a:tc>
                  <a:txBody>
                    <a:bodyPr/>
                    <a:lstStyle/>
                    <a:p>
                      <a:pPr algn="ctr">
                        <a:lnSpc>
                          <a:spcPct val="107000"/>
                        </a:lnSpc>
                        <a:spcAft>
                          <a:spcPts val="0"/>
                        </a:spcAft>
                      </a:pPr>
                      <a:r>
                        <a:rPr lang="pt-BR" sz="1800" b="0">
                          <a:solidFill>
                            <a:schemeClr val="tx1"/>
                          </a:solidFill>
                          <a:effectLst/>
                        </a:rPr>
                        <a:t>Rio Preto</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2"/>
                  </a:ext>
                </a:extLst>
              </a:tr>
              <a:tr h="200025">
                <a:tc>
                  <a:txBody>
                    <a:bodyPr/>
                    <a:lstStyle/>
                    <a:p>
                      <a:pPr algn="ctr">
                        <a:lnSpc>
                          <a:spcPct val="107000"/>
                        </a:lnSpc>
                        <a:spcAft>
                          <a:spcPts val="0"/>
                        </a:spcAft>
                      </a:pPr>
                      <a:r>
                        <a:rPr lang="pt-BR" sz="1800" b="0" dirty="0">
                          <a:solidFill>
                            <a:schemeClr val="tx1"/>
                          </a:solidFill>
                          <a:effectLst/>
                        </a:rPr>
                        <a:t>Santa Bárbara do Monte Verde</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3"/>
                  </a:ext>
                </a:extLst>
              </a:tr>
              <a:tr h="200025">
                <a:tc>
                  <a:txBody>
                    <a:bodyPr/>
                    <a:lstStyle/>
                    <a:p>
                      <a:pPr algn="ctr">
                        <a:lnSpc>
                          <a:spcPct val="107000"/>
                        </a:lnSpc>
                        <a:spcAft>
                          <a:spcPts val="0"/>
                        </a:spcAft>
                      </a:pPr>
                      <a:r>
                        <a:rPr lang="pt-BR" sz="1800" b="0" dirty="0">
                          <a:solidFill>
                            <a:schemeClr val="tx1"/>
                          </a:solidFill>
                          <a:effectLst/>
                        </a:rPr>
                        <a:t>Santa Rita de Jacutinga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5</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1</a:t>
                      </a:r>
                      <a:endParaRPr lang="pt-BR" sz="180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4"/>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178364235"/>
              </p:ext>
            </p:extLst>
          </p:nvPr>
        </p:nvGraphicFramePr>
        <p:xfrm>
          <a:off x="6096380" y="2168774"/>
          <a:ext cx="5509467" cy="4127888"/>
        </p:xfrm>
        <a:graphic>
          <a:graphicData uri="http://schemas.openxmlformats.org/drawingml/2006/table">
            <a:tbl>
              <a:tblPr firstRow="1" firstCol="1" bandRow="1">
                <a:tableStyleId>{5C22544A-7EE6-4342-B048-85BDC9FD1C3A}</a:tableStyleId>
              </a:tblPr>
              <a:tblGrid>
                <a:gridCol w="3164851">
                  <a:extLst>
                    <a:ext uri="{9D8B030D-6E8A-4147-A177-3AD203B41FA5}">
                      <a16:colId xmlns:a16="http://schemas.microsoft.com/office/drawing/2014/main" xmlns="" val="20000"/>
                    </a:ext>
                  </a:extLst>
                </a:gridCol>
                <a:gridCol w="1536986">
                  <a:extLst>
                    <a:ext uri="{9D8B030D-6E8A-4147-A177-3AD203B41FA5}">
                      <a16:colId xmlns:a16="http://schemas.microsoft.com/office/drawing/2014/main" xmlns="" val="20001"/>
                    </a:ext>
                  </a:extLst>
                </a:gridCol>
                <a:gridCol w="807630">
                  <a:extLst>
                    <a:ext uri="{9D8B030D-6E8A-4147-A177-3AD203B41FA5}">
                      <a16:colId xmlns:a16="http://schemas.microsoft.com/office/drawing/2014/main" xmlns="" val="20002"/>
                    </a:ext>
                  </a:extLst>
                </a:gridCol>
              </a:tblGrid>
              <a:tr h="605924">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Casos confirmados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Óbitos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219386">
                <a:tc>
                  <a:txBody>
                    <a:bodyPr/>
                    <a:lstStyle/>
                    <a:p>
                      <a:pPr algn="ctr">
                        <a:lnSpc>
                          <a:spcPct val="107000"/>
                        </a:lnSpc>
                        <a:spcAft>
                          <a:spcPts val="0"/>
                        </a:spcAft>
                      </a:pPr>
                      <a:r>
                        <a:rPr lang="pt-BR" sz="1800">
                          <a:solidFill>
                            <a:schemeClr val="tx1"/>
                          </a:solidFill>
                          <a:effectLst/>
                        </a:rPr>
                        <a:t>Microrregião MURIAÉ</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219386">
                <a:tc>
                  <a:txBody>
                    <a:bodyPr/>
                    <a:lstStyle/>
                    <a:p>
                      <a:pPr algn="ctr">
                        <a:lnSpc>
                          <a:spcPct val="107000"/>
                        </a:lnSpc>
                        <a:spcAft>
                          <a:spcPts val="0"/>
                        </a:spcAft>
                      </a:pPr>
                      <a:r>
                        <a:rPr lang="pt-BR" sz="1800" b="0" dirty="0" err="1">
                          <a:solidFill>
                            <a:schemeClr val="tx1"/>
                          </a:solidFill>
                          <a:effectLst/>
                        </a:rPr>
                        <a:t>Antonio</a:t>
                      </a:r>
                      <a:r>
                        <a:rPr lang="pt-BR" sz="1800" b="0" dirty="0">
                          <a:solidFill>
                            <a:schemeClr val="tx1"/>
                          </a:solidFill>
                          <a:effectLst/>
                        </a:rPr>
                        <a:t> Prado de Minas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2"/>
                  </a:ext>
                </a:extLst>
              </a:tr>
              <a:tr h="219386">
                <a:tc>
                  <a:txBody>
                    <a:bodyPr/>
                    <a:lstStyle/>
                    <a:p>
                      <a:pPr algn="ctr">
                        <a:lnSpc>
                          <a:spcPct val="107000"/>
                        </a:lnSpc>
                        <a:spcAft>
                          <a:spcPts val="0"/>
                        </a:spcAft>
                      </a:pPr>
                      <a:r>
                        <a:rPr lang="pt-BR" sz="1800" b="0" dirty="0">
                          <a:solidFill>
                            <a:schemeClr val="tx1"/>
                          </a:solidFill>
                          <a:effectLst/>
                        </a:rPr>
                        <a:t>Barão de Monte Alto</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3"/>
                  </a:ext>
                </a:extLst>
              </a:tr>
              <a:tr h="219386">
                <a:tc>
                  <a:txBody>
                    <a:bodyPr/>
                    <a:lstStyle/>
                    <a:p>
                      <a:pPr algn="ctr">
                        <a:lnSpc>
                          <a:spcPct val="107000"/>
                        </a:lnSpc>
                        <a:spcAft>
                          <a:spcPts val="0"/>
                        </a:spcAft>
                      </a:pPr>
                      <a:r>
                        <a:rPr lang="pt-BR" sz="1800" b="0" dirty="0" err="1">
                          <a:solidFill>
                            <a:schemeClr val="tx1"/>
                          </a:solidFill>
                          <a:effectLst/>
                        </a:rPr>
                        <a:t>Eugenópolis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125</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4"/>
                  </a:ext>
                </a:extLst>
              </a:tr>
              <a:tr h="219386">
                <a:tc>
                  <a:txBody>
                    <a:bodyPr/>
                    <a:lstStyle/>
                    <a:p>
                      <a:pPr algn="ctr">
                        <a:lnSpc>
                          <a:spcPct val="107000"/>
                        </a:lnSpc>
                        <a:spcAft>
                          <a:spcPts val="0"/>
                        </a:spcAft>
                      </a:pPr>
                      <a:r>
                        <a:rPr lang="pt-BR" sz="1800" b="0">
                          <a:solidFill>
                            <a:schemeClr val="tx1"/>
                          </a:solidFill>
                          <a:effectLst/>
                        </a:rPr>
                        <a:t>Miradouro</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a:solidFill>
                            <a:srgbClr val="FF0000"/>
                          </a:solidFill>
                          <a:effectLst/>
                        </a:rPr>
                        <a:t>50</a:t>
                      </a:r>
                      <a:endParaRPr lang="pt-BR" sz="1800" b="1">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2</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5"/>
                  </a:ext>
                </a:extLst>
              </a:tr>
              <a:tr h="219386">
                <a:tc>
                  <a:txBody>
                    <a:bodyPr/>
                    <a:lstStyle/>
                    <a:p>
                      <a:pPr algn="ctr">
                        <a:lnSpc>
                          <a:spcPct val="107000"/>
                        </a:lnSpc>
                        <a:spcAft>
                          <a:spcPts val="0"/>
                        </a:spcAft>
                      </a:pPr>
                      <a:r>
                        <a:rPr lang="pt-BR" sz="1800" b="0" dirty="0">
                          <a:solidFill>
                            <a:schemeClr val="tx1"/>
                          </a:solidFill>
                          <a:effectLst/>
                        </a:rPr>
                        <a:t>Miraí</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a:solidFill>
                            <a:srgbClr val="FF0000"/>
                          </a:solidFill>
                          <a:effectLst/>
                        </a:rPr>
                        <a:t>65</a:t>
                      </a:r>
                      <a:endParaRPr lang="pt-BR" sz="1800" b="1">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6"/>
                  </a:ext>
                </a:extLst>
              </a:tr>
              <a:tr h="219386">
                <a:tc>
                  <a:txBody>
                    <a:bodyPr/>
                    <a:lstStyle/>
                    <a:p>
                      <a:pPr algn="ctr">
                        <a:lnSpc>
                          <a:spcPct val="107000"/>
                        </a:lnSpc>
                        <a:spcAft>
                          <a:spcPts val="0"/>
                        </a:spcAft>
                      </a:pPr>
                      <a:r>
                        <a:rPr lang="pt-BR" sz="1800" b="0" dirty="0">
                          <a:solidFill>
                            <a:schemeClr val="tx1"/>
                          </a:solidFill>
                          <a:effectLst/>
                        </a:rPr>
                        <a:t>Muriaé</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1514</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37</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7"/>
                  </a:ext>
                </a:extLst>
              </a:tr>
              <a:tr h="219386">
                <a:tc>
                  <a:txBody>
                    <a:bodyPr/>
                    <a:lstStyle/>
                    <a:p>
                      <a:pPr algn="ctr">
                        <a:lnSpc>
                          <a:spcPct val="107000"/>
                        </a:lnSpc>
                        <a:spcAft>
                          <a:spcPts val="0"/>
                        </a:spcAft>
                      </a:pPr>
                      <a:r>
                        <a:rPr lang="pt-BR" sz="1800" b="0" dirty="0">
                          <a:solidFill>
                            <a:schemeClr val="tx1"/>
                          </a:solidFill>
                          <a:effectLst/>
                        </a:rPr>
                        <a:t>Patrocínio do Muriaé</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8"/>
                  </a:ext>
                </a:extLst>
              </a:tr>
              <a:tr h="219386">
                <a:tc>
                  <a:txBody>
                    <a:bodyPr/>
                    <a:lstStyle/>
                    <a:p>
                      <a:pPr algn="ctr">
                        <a:lnSpc>
                          <a:spcPct val="107000"/>
                        </a:lnSpc>
                        <a:spcAft>
                          <a:spcPts val="0"/>
                        </a:spcAft>
                      </a:pPr>
                      <a:r>
                        <a:rPr lang="pt-BR" sz="1800" b="0" dirty="0">
                          <a:solidFill>
                            <a:schemeClr val="tx1"/>
                          </a:solidFill>
                          <a:effectLst/>
                        </a:rPr>
                        <a:t>Rosário da Limeira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9"/>
                  </a:ext>
                </a:extLst>
              </a:tr>
              <a:tr h="219386">
                <a:tc>
                  <a:txBody>
                    <a:bodyPr/>
                    <a:lstStyle/>
                    <a:p>
                      <a:pPr algn="ctr">
                        <a:lnSpc>
                          <a:spcPct val="107000"/>
                        </a:lnSpc>
                        <a:spcAft>
                          <a:spcPts val="0"/>
                        </a:spcAft>
                      </a:pPr>
                      <a:r>
                        <a:rPr lang="pt-BR" sz="1800" b="0" dirty="0">
                          <a:solidFill>
                            <a:schemeClr val="tx1"/>
                          </a:solidFill>
                          <a:effectLst/>
                        </a:rPr>
                        <a:t>São Francisco do Glória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17</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0"/>
                  </a:ext>
                </a:extLst>
              </a:tr>
              <a:tr h="219386">
                <a:tc>
                  <a:txBody>
                    <a:bodyPr/>
                    <a:lstStyle/>
                    <a:p>
                      <a:pPr algn="ctr">
                        <a:lnSpc>
                          <a:spcPct val="107000"/>
                        </a:lnSpc>
                        <a:spcAft>
                          <a:spcPts val="0"/>
                        </a:spcAft>
                      </a:pPr>
                      <a:r>
                        <a:rPr lang="pt-BR" sz="1800" b="0" dirty="0">
                          <a:solidFill>
                            <a:schemeClr val="tx1"/>
                          </a:solidFill>
                          <a:effectLst/>
                        </a:rPr>
                        <a:t>São Sebastião da Vargem</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19</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0</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1"/>
                  </a:ext>
                </a:extLst>
              </a:tr>
              <a:tr h="219386">
                <a:tc>
                  <a:txBody>
                    <a:bodyPr/>
                    <a:lstStyle/>
                    <a:p>
                      <a:pPr algn="ctr">
                        <a:lnSpc>
                          <a:spcPct val="107000"/>
                        </a:lnSpc>
                        <a:spcAft>
                          <a:spcPts val="0"/>
                        </a:spcAft>
                      </a:pPr>
                      <a:r>
                        <a:rPr lang="pt-BR" sz="1800" b="0" dirty="0">
                          <a:solidFill>
                            <a:schemeClr val="tx1"/>
                          </a:solidFill>
                          <a:effectLst/>
                        </a:rPr>
                        <a:t>Vieiras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5</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1049140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215017"/>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8" name="CaixaDeTexto 7"/>
          <p:cNvSpPr txBox="1"/>
          <p:nvPr/>
        </p:nvSpPr>
        <p:spPr>
          <a:xfrm>
            <a:off x="447785" y="565150"/>
            <a:ext cx="10811909" cy="2985433"/>
          </a:xfrm>
          <a:prstGeom prst="rect">
            <a:avLst/>
          </a:prstGeom>
          <a:noFill/>
        </p:spPr>
        <p:txBody>
          <a:bodyPr wrap="square" rtlCol="0">
            <a:spAutoFit/>
          </a:bodyPr>
          <a:lstStyle/>
          <a:p>
            <a:pPr algn="ctr"/>
            <a:r>
              <a:rPr lang="pt-BR" sz="2800" b="1" dirty="0"/>
              <a:t>Casos confirmados e óbitos por COVID </a:t>
            </a:r>
            <a:endParaRPr lang="pt-BR" sz="2800" b="1" dirty="0" smtClean="0"/>
          </a:p>
          <a:p>
            <a:pPr algn="ctr"/>
            <a:r>
              <a:rPr lang="pt-BR" sz="2800" b="1" dirty="0" smtClean="0"/>
              <a:t>dos </a:t>
            </a:r>
            <a:r>
              <a:rPr lang="pt-BR" sz="2800" b="1" dirty="0"/>
              <a:t>municípios da macrorregião:</a:t>
            </a:r>
            <a:endParaRPr lang="pt-BR" sz="2800" dirty="0"/>
          </a:p>
          <a:p>
            <a:pPr algn="just"/>
            <a:endParaRPr lang="pt-BR" sz="2800" b="1" dirty="0"/>
          </a:p>
          <a:p>
            <a:pPr marL="342900" indent="-342900" algn="just">
              <a:buFont typeface="Arial" panose="020B0604020202020204" pitchFamily="34" charset="0"/>
              <a:buChar char="•"/>
            </a:pPr>
            <a:endParaRPr lang="pt-BR" sz="2000" dirty="0"/>
          </a:p>
          <a:p>
            <a:pPr algn="ctr"/>
            <a:endParaRPr lang="pt-BR" sz="2800" b="1" dirty="0">
              <a:solidFill>
                <a:schemeClr val="accent2"/>
              </a:solidFill>
              <a:ea typeface="Microsoft Himalaya" panose="01010100010101010101" pitchFamily="2" charset="0"/>
              <a:cs typeface="Microsoft Himalaya" panose="01010100010101010101" pitchFamily="2" charset="0"/>
            </a:endParaRPr>
          </a:p>
          <a:p>
            <a:pPr algn="ctr"/>
            <a:endParaRPr lang="pt-BR" sz="28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2800" b="1" dirty="0">
              <a:solidFill>
                <a:schemeClr val="accent2"/>
              </a:solidFill>
              <a:ea typeface="Microsoft Himalaya" panose="01010100010101010101" pitchFamily="2" charset="0"/>
              <a:cs typeface="Microsoft Himalaya" panose="01010100010101010101" pitchFamily="2" charset="0"/>
            </a:endParaRPr>
          </a:p>
        </p:txBody>
      </p:sp>
      <p:sp>
        <p:nvSpPr>
          <p:cNvPr id="12" name="CaixaDeTexto 11"/>
          <p:cNvSpPr txBox="1"/>
          <p:nvPr/>
        </p:nvSpPr>
        <p:spPr>
          <a:xfrm>
            <a:off x="659969" y="6114959"/>
            <a:ext cx="10173760" cy="1077218"/>
          </a:xfrm>
          <a:prstGeom prst="rect">
            <a:avLst/>
          </a:prstGeom>
          <a:noFill/>
        </p:spPr>
        <p:txBody>
          <a:bodyPr wrap="square" rtlCol="0">
            <a:spAutoFit/>
          </a:bodyPr>
          <a:lstStyle/>
          <a:p>
            <a:endParaRPr lang="pt-BR" sz="1600" dirty="0"/>
          </a:p>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sp>
        <p:nvSpPr>
          <p:cNvPr id="13" name="CaixaDeTexto 12"/>
          <p:cNvSpPr txBox="1"/>
          <p:nvPr/>
        </p:nvSpPr>
        <p:spPr>
          <a:xfrm>
            <a:off x="9730153" y="4088229"/>
            <a:ext cx="2461847" cy="830997"/>
          </a:xfrm>
          <a:prstGeom prst="rect">
            <a:avLst/>
          </a:prstGeom>
          <a:noFill/>
        </p:spPr>
        <p:txBody>
          <a:bodyPr wrap="square" rtlCol="0">
            <a:spAutoFit/>
          </a:bodyPr>
          <a:lstStyle/>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988496673"/>
              </p:ext>
            </p:extLst>
          </p:nvPr>
        </p:nvGraphicFramePr>
        <p:xfrm>
          <a:off x="447785" y="2735679"/>
          <a:ext cx="5460646" cy="1760982"/>
        </p:xfrm>
        <a:graphic>
          <a:graphicData uri="http://schemas.openxmlformats.org/drawingml/2006/table">
            <a:tbl>
              <a:tblPr firstRow="1" firstCol="1" bandRow="1">
                <a:tableStyleId>{5C22544A-7EE6-4342-B048-85BDC9FD1C3A}</a:tableStyleId>
              </a:tblPr>
              <a:tblGrid>
                <a:gridCol w="3330247">
                  <a:extLst>
                    <a:ext uri="{9D8B030D-6E8A-4147-A177-3AD203B41FA5}">
                      <a16:colId xmlns:a16="http://schemas.microsoft.com/office/drawing/2014/main" xmlns="" val="20000"/>
                    </a:ext>
                  </a:extLst>
                </a:gridCol>
                <a:gridCol w="1356676">
                  <a:extLst>
                    <a:ext uri="{9D8B030D-6E8A-4147-A177-3AD203B41FA5}">
                      <a16:colId xmlns:a16="http://schemas.microsoft.com/office/drawing/2014/main" xmlns="" val="20001"/>
                    </a:ext>
                  </a:extLst>
                </a:gridCol>
                <a:gridCol w="773723">
                  <a:extLst>
                    <a:ext uri="{9D8B030D-6E8A-4147-A177-3AD203B41FA5}">
                      <a16:colId xmlns:a16="http://schemas.microsoft.com/office/drawing/2014/main" xmlns="" val="20002"/>
                    </a:ext>
                  </a:extLst>
                </a:gridCol>
              </a:tblGrid>
              <a:tr h="552450">
                <a:tc>
                  <a:txBody>
                    <a:bodyPr/>
                    <a:lstStyle/>
                    <a:p>
                      <a:pPr algn="ctr">
                        <a:lnSpc>
                          <a:spcPct val="107000"/>
                        </a:lnSpc>
                        <a:spcAft>
                          <a:spcPts val="0"/>
                        </a:spcAft>
                      </a:pPr>
                      <a:r>
                        <a:rPr lang="pt-BR" sz="1800">
                          <a:solidFill>
                            <a:schemeClr val="tx1"/>
                          </a:solidFill>
                          <a:effectLst/>
                        </a:rPr>
                        <a:t>MUNICÍPIOS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Casos confirmados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Óbitos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200025">
                <a:tc>
                  <a:txBody>
                    <a:bodyPr/>
                    <a:lstStyle/>
                    <a:p>
                      <a:pPr algn="ctr">
                        <a:lnSpc>
                          <a:spcPct val="107000"/>
                        </a:lnSpc>
                        <a:spcAft>
                          <a:spcPts val="0"/>
                        </a:spcAft>
                      </a:pPr>
                      <a:r>
                        <a:rPr lang="pt-BR" sz="1800">
                          <a:solidFill>
                            <a:schemeClr val="tx1"/>
                          </a:solidFill>
                          <a:effectLst/>
                        </a:rPr>
                        <a:t>Microrregião SANTOS DUMONT</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200025">
                <a:tc>
                  <a:txBody>
                    <a:bodyPr/>
                    <a:lstStyle/>
                    <a:p>
                      <a:pPr algn="ctr">
                        <a:lnSpc>
                          <a:spcPct val="107000"/>
                        </a:lnSpc>
                        <a:spcAft>
                          <a:spcPts val="0"/>
                        </a:spcAft>
                      </a:pPr>
                      <a:r>
                        <a:rPr lang="pt-BR" sz="1800" b="0" dirty="0" err="1">
                          <a:solidFill>
                            <a:schemeClr val="tx1"/>
                          </a:solidFill>
                          <a:effectLst/>
                        </a:rPr>
                        <a:t>Aracitaba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a:solidFill>
                            <a:srgbClr val="FF0000"/>
                          </a:solidFill>
                          <a:effectLst/>
                        </a:rPr>
                        <a:t>-</a:t>
                      </a:r>
                      <a:endParaRPr lang="pt-BR" sz="1800" b="1">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2"/>
                  </a:ext>
                </a:extLst>
              </a:tr>
              <a:tr h="200025">
                <a:tc>
                  <a:txBody>
                    <a:bodyPr/>
                    <a:lstStyle/>
                    <a:p>
                      <a:pPr algn="ctr">
                        <a:lnSpc>
                          <a:spcPct val="107000"/>
                        </a:lnSpc>
                        <a:spcAft>
                          <a:spcPts val="0"/>
                        </a:spcAft>
                      </a:pPr>
                      <a:r>
                        <a:rPr lang="pt-BR" sz="1800" b="0" dirty="0">
                          <a:solidFill>
                            <a:schemeClr val="tx1"/>
                          </a:solidFill>
                          <a:effectLst/>
                        </a:rPr>
                        <a:t>Oliveira Fortes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3"/>
                  </a:ext>
                </a:extLst>
              </a:tr>
              <a:tr h="200025">
                <a:tc>
                  <a:txBody>
                    <a:bodyPr/>
                    <a:lstStyle/>
                    <a:p>
                      <a:pPr algn="ctr">
                        <a:lnSpc>
                          <a:spcPct val="107000"/>
                        </a:lnSpc>
                        <a:spcAft>
                          <a:spcPts val="0"/>
                        </a:spcAft>
                      </a:pPr>
                      <a:r>
                        <a:rPr lang="pt-BR" sz="1800" b="0" dirty="0">
                          <a:solidFill>
                            <a:schemeClr val="tx1"/>
                          </a:solidFill>
                          <a:effectLst/>
                        </a:rPr>
                        <a:t>Santos Dumont</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a:solidFill>
                            <a:srgbClr val="FF0000"/>
                          </a:solidFill>
                          <a:effectLst/>
                        </a:rPr>
                        <a:t>106</a:t>
                      </a:r>
                      <a:endParaRPr lang="pt-BR" sz="1800" b="1">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2</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4"/>
                  </a:ext>
                </a:extLst>
              </a:tr>
            </a:tbl>
          </a:graphicData>
        </a:graphic>
      </p:graphicFrame>
      <p:graphicFrame>
        <p:nvGraphicFramePr>
          <p:cNvPr id="10" name="Tabela 9"/>
          <p:cNvGraphicFramePr>
            <a:graphicFrameLocks noGrp="1"/>
          </p:cNvGraphicFramePr>
          <p:nvPr>
            <p:extLst>
              <p:ext uri="{D42A27DB-BD31-4B8C-83A1-F6EECF244321}">
                <p14:modId xmlns:p14="http://schemas.microsoft.com/office/powerpoint/2010/main" val="3322590682"/>
              </p:ext>
            </p:extLst>
          </p:nvPr>
        </p:nvGraphicFramePr>
        <p:xfrm>
          <a:off x="6337294" y="2244299"/>
          <a:ext cx="5174767" cy="3815461"/>
        </p:xfrm>
        <a:graphic>
          <a:graphicData uri="http://schemas.openxmlformats.org/drawingml/2006/table">
            <a:tbl>
              <a:tblPr firstRow="1" firstCol="1" bandRow="1">
                <a:tableStyleId>{5C22544A-7EE6-4342-B048-85BDC9FD1C3A}</a:tableStyleId>
              </a:tblPr>
              <a:tblGrid>
                <a:gridCol w="3017721">
                  <a:extLst>
                    <a:ext uri="{9D8B030D-6E8A-4147-A177-3AD203B41FA5}">
                      <a16:colId xmlns:a16="http://schemas.microsoft.com/office/drawing/2014/main" xmlns="" val="20000"/>
                    </a:ext>
                  </a:extLst>
                </a:gridCol>
                <a:gridCol w="1398480">
                  <a:extLst>
                    <a:ext uri="{9D8B030D-6E8A-4147-A177-3AD203B41FA5}">
                      <a16:colId xmlns:a16="http://schemas.microsoft.com/office/drawing/2014/main" xmlns="" val="20001"/>
                    </a:ext>
                  </a:extLst>
                </a:gridCol>
                <a:gridCol w="758566">
                  <a:extLst>
                    <a:ext uri="{9D8B030D-6E8A-4147-A177-3AD203B41FA5}">
                      <a16:colId xmlns:a16="http://schemas.microsoft.com/office/drawing/2014/main" xmlns="" val="20002"/>
                    </a:ext>
                  </a:extLst>
                </a:gridCol>
              </a:tblGrid>
              <a:tr h="552450">
                <a:tc>
                  <a:txBody>
                    <a:bodyPr/>
                    <a:lstStyle/>
                    <a:p>
                      <a:pPr algn="ctr">
                        <a:lnSpc>
                          <a:spcPct val="107000"/>
                        </a:lnSpc>
                        <a:spcAft>
                          <a:spcPts val="0"/>
                        </a:spcAft>
                      </a:pPr>
                      <a:r>
                        <a:rPr lang="pt-BR" sz="1800">
                          <a:solidFill>
                            <a:schemeClr val="tx1"/>
                          </a:solidFill>
                          <a:effectLst/>
                        </a:rPr>
                        <a:t>MUNICÍPIOS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Casos confirmados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Óbitos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200025">
                <a:tc>
                  <a:txBody>
                    <a:bodyPr/>
                    <a:lstStyle/>
                    <a:p>
                      <a:pPr algn="ctr">
                        <a:lnSpc>
                          <a:spcPct val="107000"/>
                        </a:lnSpc>
                        <a:spcAft>
                          <a:spcPts val="0"/>
                        </a:spcAft>
                      </a:pPr>
                      <a:r>
                        <a:rPr lang="pt-BR" sz="1800">
                          <a:solidFill>
                            <a:schemeClr val="tx1"/>
                          </a:solidFill>
                          <a:effectLst/>
                        </a:rPr>
                        <a:t>Microrregião SÃO JOÃO NEPOMUCENO/ BICAS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200025">
                <a:tc>
                  <a:txBody>
                    <a:bodyPr/>
                    <a:lstStyle/>
                    <a:p>
                      <a:pPr algn="ctr">
                        <a:lnSpc>
                          <a:spcPct val="107000"/>
                        </a:lnSpc>
                        <a:spcAft>
                          <a:spcPts val="0"/>
                        </a:spcAft>
                      </a:pPr>
                      <a:r>
                        <a:rPr lang="pt-BR" sz="1800" b="0" dirty="0">
                          <a:solidFill>
                            <a:schemeClr val="tx1"/>
                          </a:solidFill>
                          <a:effectLst/>
                        </a:rPr>
                        <a:t>Bicas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33</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2"/>
                  </a:ext>
                </a:extLst>
              </a:tr>
              <a:tr h="200025">
                <a:tc>
                  <a:txBody>
                    <a:bodyPr/>
                    <a:lstStyle/>
                    <a:p>
                      <a:pPr algn="ctr">
                        <a:lnSpc>
                          <a:spcPct val="107000"/>
                        </a:lnSpc>
                        <a:spcAft>
                          <a:spcPts val="0"/>
                        </a:spcAft>
                      </a:pPr>
                      <a:r>
                        <a:rPr lang="pt-BR" sz="1800" b="0">
                          <a:solidFill>
                            <a:schemeClr val="tx1"/>
                          </a:solidFill>
                          <a:effectLst/>
                        </a:rPr>
                        <a:t>Descoberto</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3"/>
                  </a:ext>
                </a:extLst>
              </a:tr>
              <a:tr h="200025">
                <a:tc>
                  <a:txBody>
                    <a:bodyPr/>
                    <a:lstStyle/>
                    <a:p>
                      <a:pPr algn="ctr">
                        <a:lnSpc>
                          <a:spcPct val="107000"/>
                        </a:lnSpc>
                        <a:spcAft>
                          <a:spcPts val="0"/>
                        </a:spcAft>
                      </a:pPr>
                      <a:r>
                        <a:rPr lang="pt-BR" sz="1800" b="0" dirty="0" err="1">
                          <a:solidFill>
                            <a:schemeClr val="tx1"/>
                          </a:solidFill>
                          <a:effectLst/>
                        </a:rPr>
                        <a:t>Guarará</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4"/>
                  </a:ext>
                </a:extLst>
              </a:tr>
              <a:tr h="200025">
                <a:tc>
                  <a:txBody>
                    <a:bodyPr/>
                    <a:lstStyle/>
                    <a:p>
                      <a:pPr algn="ctr">
                        <a:lnSpc>
                          <a:spcPct val="107000"/>
                        </a:lnSpc>
                        <a:spcAft>
                          <a:spcPts val="0"/>
                        </a:spcAft>
                      </a:pPr>
                      <a:r>
                        <a:rPr lang="pt-BR" sz="1800" b="0" dirty="0">
                          <a:solidFill>
                            <a:schemeClr val="tx1"/>
                          </a:solidFill>
                          <a:effectLst/>
                        </a:rPr>
                        <a:t>Mar de Espanha</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62</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7</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5"/>
                  </a:ext>
                </a:extLst>
              </a:tr>
              <a:tr h="200025">
                <a:tc>
                  <a:txBody>
                    <a:bodyPr/>
                    <a:lstStyle/>
                    <a:p>
                      <a:pPr algn="ctr">
                        <a:lnSpc>
                          <a:spcPct val="107000"/>
                        </a:lnSpc>
                        <a:spcAft>
                          <a:spcPts val="0"/>
                        </a:spcAft>
                      </a:pPr>
                      <a:r>
                        <a:rPr lang="pt-BR" sz="1800" b="0">
                          <a:solidFill>
                            <a:schemeClr val="tx1"/>
                          </a:solidFill>
                          <a:effectLst/>
                        </a:rPr>
                        <a:t>Maripá de Minas</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12</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6"/>
                  </a:ext>
                </a:extLst>
              </a:tr>
              <a:tr h="200025">
                <a:tc>
                  <a:txBody>
                    <a:bodyPr/>
                    <a:lstStyle/>
                    <a:p>
                      <a:pPr algn="ctr">
                        <a:lnSpc>
                          <a:spcPct val="107000"/>
                        </a:lnSpc>
                        <a:spcAft>
                          <a:spcPts val="0"/>
                        </a:spcAft>
                      </a:pPr>
                      <a:r>
                        <a:rPr lang="pt-BR" sz="1800" b="0" dirty="0" err="1">
                          <a:solidFill>
                            <a:schemeClr val="tx1"/>
                          </a:solidFill>
                          <a:effectLst/>
                        </a:rPr>
                        <a:t>Pequeri</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7"/>
                  </a:ext>
                </a:extLst>
              </a:tr>
              <a:tr h="200025">
                <a:tc>
                  <a:txBody>
                    <a:bodyPr/>
                    <a:lstStyle/>
                    <a:p>
                      <a:pPr algn="ctr">
                        <a:lnSpc>
                          <a:spcPct val="107000"/>
                        </a:lnSpc>
                        <a:spcAft>
                          <a:spcPts val="0"/>
                        </a:spcAft>
                      </a:pPr>
                      <a:r>
                        <a:rPr lang="pt-BR" sz="1800" b="0">
                          <a:solidFill>
                            <a:schemeClr val="tx1"/>
                          </a:solidFill>
                          <a:effectLst/>
                        </a:rPr>
                        <a:t>Rochedo de Minas</a:t>
                      </a:r>
                      <a:endParaRPr lang="pt-BR" sz="1800" b="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8"/>
                  </a:ext>
                </a:extLst>
              </a:tr>
              <a:tr h="200025">
                <a:tc>
                  <a:txBody>
                    <a:bodyPr/>
                    <a:lstStyle/>
                    <a:p>
                      <a:pPr algn="ctr">
                        <a:lnSpc>
                          <a:spcPct val="107000"/>
                        </a:lnSpc>
                        <a:spcAft>
                          <a:spcPts val="0"/>
                        </a:spcAft>
                      </a:pPr>
                      <a:r>
                        <a:rPr lang="pt-BR" sz="1800" b="0" dirty="0">
                          <a:solidFill>
                            <a:schemeClr val="tx1"/>
                          </a:solidFill>
                          <a:effectLst/>
                        </a:rPr>
                        <a:t>São João Nepomuceno</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34</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1</a:t>
                      </a:r>
                      <a:endParaRPr lang="pt-BR" sz="1800" b="1" dirty="0">
                        <a:solidFill>
                          <a:srgbClr val="FF0000"/>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09"/>
                  </a:ext>
                </a:extLst>
              </a:tr>
              <a:tr h="200025">
                <a:tc>
                  <a:txBody>
                    <a:bodyPr/>
                    <a:lstStyle/>
                    <a:p>
                      <a:pPr algn="ctr">
                        <a:lnSpc>
                          <a:spcPct val="107000"/>
                        </a:lnSpc>
                        <a:spcAft>
                          <a:spcPts val="0"/>
                        </a:spcAft>
                      </a:pPr>
                      <a:r>
                        <a:rPr lang="pt-BR" sz="1800" b="0" dirty="0">
                          <a:solidFill>
                            <a:schemeClr val="tx1"/>
                          </a:solidFill>
                          <a:effectLst/>
                        </a:rPr>
                        <a:t>Senador Cortes</a:t>
                      </a:r>
                      <a:endParaRPr lang="pt-BR" sz="1800" b="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12</a:t>
                      </a:r>
                      <a:endParaRPr lang="pt-BR" sz="180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4450" marR="44450" marT="0" marB="0">
                    <a:solidFill>
                      <a:schemeClr val="accent2">
                        <a:lumMod val="20000"/>
                        <a:lumOff val="80000"/>
                      </a:schemeClr>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675228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215017"/>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8" name="CaixaDeTexto 7"/>
          <p:cNvSpPr txBox="1"/>
          <p:nvPr/>
        </p:nvSpPr>
        <p:spPr>
          <a:xfrm>
            <a:off x="447785" y="565150"/>
            <a:ext cx="10811909" cy="2985433"/>
          </a:xfrm>
          <a:prstGeom prst="rect">
            <a:avLst/>
          </a:prstGeom>
          <a:noFill/>
        </p:spPr>
        <p:txBody>
          <a:bodyPr wrap="square" rtlCol="0">
            <a:spAutoFit/>
          </a:bodyPr>
          <a:lstStyle/>
          <a:p>
            <a:pPr algn="ctr"/>
            <a:r>
              <a:rPr lang="pt-BR" sz="2800" b="1" dirty="0"/>
              <a:t>Casos confirmados e óbitos por COVID </a:t>
            </a:r>
            <a:endParaRPr lang="pt-BR" sz="2800" b="1" dirty="0" smtClean="0"/>
          </a:p>
          <a:p>
            <a:pPr algn="ctr"/>
            <a:r>
              <a:rPr lang="pt-BR" sz="2800" b="1" dirty="0" smtClean="0"/>
              <a:t>dos </a:t>
            </a:r>
            <a:r>
              <a:rPr lang="pt-BR" sz="2800" b="1" dirty="0"/>
              <a:t>municípios da macrorregião:</a:t>
            </a:r>
            <a:endParaRPr lang="pt-BR" sz="2800" dirty="0"/>
          </a:p>
          <a:p>
            <a:pPr algn="just"/>
            <a:endParaRPr lang="pt-BR" sz="2800" b="1" dirty="0"/>
          </a:p>
          <a:p>
            <a:pPr marL="342900" indent="-342900" algn="just">
              <a:buFont typeface="Arial" panose="020B0604020202020204" pitchFamily="34" charset="0"/>
              <a:buChar char="•"/>
            </a:pPr>
            <a:endParaRPr lang="pt-BR" sz="2000" dirty="0"/>
          </a:p>
          <a:p>
            <a:pPr algn="ctr"/>
            <a:endParaRPr lang="pt-BR" sz="2800" b="1" dirty="0">
              <a:solidFill>
                <a:schemeClr val="accent2"/>
              </a:solidFill>
              <a:ea typeface="Microsoft Himalaya" panose="01010100010101010101" pitchFamily="2" charset="0"/>
              <a:cs typeface="Microsoft Himalaya" panose="01010100010101010101" pitchFamily="2" charset="0"/>
            </a:endParaRPr>
          </a:p>
          <a:p>
            <a:pPr algn="ctr"/>
            <a:endParaRPr lang="pt-BR" sz="28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2800" b="1" dirty="0">
              <a:solidFill>
                <a:schemeClr val="accent2"/>
              </a:solidFill>
              <a:ea typeface="Microsoft Himalaya" panose="01010100010101010101" pitchFamily="2" charset="0"/>
              <a:cs typeface="Microsoft Himalaya" panose="01010100010101010101" pitchFamily="2" charset="0"/>
            </a:endParaRPr>
          </a:p>
        </p:txBody>
      </p:sp>
      <p:sp>
        <p:nvSpPr>
          <p:cNvPr id="12" name="CaixaDeTexto 11"/>
          <p:cNvSpPr txBox="1"/>
          <p:nvPr/>
        </p:nvSpPr>
        <p:spPr>
          <a:xfrm>
            <a:off x="659969" y="5950837"/>
            <a:ext cx="10173760" cy="1323439"/>
          </a:xfrm>
          <a:prstGeom prst="rect">
            <a:avLst/>
          </a:prstGeom>
          <a:noFill/>
        </p:spPr>
        <p:txBody>
          <a:bodyPr wrap="square" rtlCol="0">
            <a:spAutoFit/>
          </a:bodyPr>
          <a:lstStyle/>
          <a:p>
            <a:r>
              <a:rPr lang="pt-BR" sz="1600" b="1" dirty="0" smtClean="0"/>
              <a:t>TOTAL DE CASOS NA MACRORREGIÃO:    8779                             FONTE: BOLETIM EPIDEMIOLÓGICO SES/MG – 26/07 </a:t>
            </a:r>
          </a:p>
          <a:p>
            <a:r>
              <a:rPr lang="pt-BR" sz="1600" b="1" dirty="0" smtClean="0"/>
              <a:t>TOTAL DE MORTES NA MACRORREGIÃO: 264</a:t>
            </a:r>
            <a:endParaRPr lang="pt-BR" sz="1600" b="1" dirty="0"/>
          </a:p>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sp>
        <p:nvSpPr>
          <p:cNvPr id="13" name="CaixaDeTexto 12"/>
          <p:cNvSpPr txBox="1"/>
          <p:nvPr/>
        </p:nvSpPr>
        <p:spPr>
          <a:xfrm>
            <a:off x="9730153" y="4088229"/>
            <a:ext cx="2461847" cy="830997"/>
          </a:xfrm>
          <a:prstGeom prst="rect">
            <a:avLst/>
          </a:prstGeom>
          <a:noFill/>
        </p:spPr>
        <p:txBody>
          <a:bodyPr wrap="square" rtlCol="0">
            <a:spAutoFit/>
          </a:bodyPr>
          <a:lstStyle/>
          <a:p>
            <a:pPr algn="ctr"/>
            <a:endParaRPr lang="pt-BR" sz="1600" b="1" dirty="0">
              <a:solidFill>
                <a:schemeClr val="accent2"/>
              </a:solidFill>
              <a:ea typeface="Microsoft Himalaya" panose="01010100010101010101" pitchFamily="2" charset="0"/>
              <a:cs typeface="Microsoft Himalaya" panose="01010100010101010101" pitchFamily="2" charset="0"/>
            </a:endParaRPr>
          </a:p>
          <a:p>
            <a:pPr algn="ctr"/>
            <a:endParaRPr lang="pt-BR" sz="1600" b="1" dirty="0" smtClean="0">
              <a:solidFill>
                <a:schemeClr val="accent2"/>
              </a:solidFill>
              <a:ea typeface="Microsoft Himalaya" panose="01010100010101010101" pitchFamily="2" charset="0"/>
              <a:cs typeface="Microsoft Himalaya" panose="01010100010101010101" pitchFamily="2" charset="0"/>
            </a:endParaRPr>
          </a:p>
          <a:p>
            <a:pPr algn="ctr"/>
            <a:endParaRPr lang="pt-BR" sz="1600" b="1" dirty="0">
              <a:solidFill>
                <a:schemeClr val="accent2"/>
              </a:solidFill>
              <a:ea typeface="Microsoft Himalaya" panose="01010100010101010101" pitchFamily="2" charset="0"/>
              <a:cs typeface="Microsoft Himalaya" panose="01010100010101010101" pitchFamily="2"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2401628136"/>
              </p:ext>
            </p:extLst>
          </p:nvPr>
        </p:nvGraphicFramePr>
        <p:xfrm>
          <a:off x="447785" y="1893744"/>
          <a:ext cx="5648595" cy="3815461"/>
        </p:xfrm>
        <a:graphic>
          <a:graphicData uri="http://schemas.openxmlformats.org/drawingml/2006/table">
            <a:tbl>
              <a:tblPr firstRow="1" firstCol="1" bandRow="1">
                <a:tableStyleId>{5C22544A-7EE6-4342-B048-85BDC9FD1C3A}</a:tableStyleId>
              </a:tblPr>
              <a:tblGrid>
                <a:gridCol w="2333040">
                  <a:extLst>
                    <a:ext uri="{9D8B030D-6E8A-4147-A177-3AD203B41FA5}">
                      <a16:colId xmlns:a16="http://schemas.microsoft.com/office/drawing/2014/main" xmlns="" val="20000"/>
                    </a:ext>
                  </a:extLst>
                </a:gridCol>
                <a:gridCol w="1795467">
                  <a:extLst>
                    <a:ext uri="{9D8B030D-6E8A-4147-A177-3AD203B41FA5}">
                      <a16:colId xmlns:a16="http://schemas.microsoft.com/office/drawing/2014/main" xmlns="" val="20001"/>
                    </a:ext>
                  </a:extLst>
                </a:gridCol>
                <a:gridCol w="1520088">
                  <a:extLst>
                    <a:ext uri="{9D8B030D-6E8A-4147-A177-3AD203B41FA5}">
                      <a16:colId xmlns:a16="http://schemas.microsoft.com/office/drawing/2014/main" xmlns="" val="20002"/>
                    </a:ext>
                  </a:extLst>
                </a:gridCol>
              </a:tblGrid>
              <a:tr h="0">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Casos confirmados</a:t>
                      </a:r>
                      <a:endParaRPr lang="pt-BR" sz="1800" dirty="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Óbitos</a:t>
                      </a:r>
                      <a:endParaRPr lang="pt-BR" sz="1800" dirty="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extLst>
                  <a:ext uri="{0D108BD9-81ED-4DB2-BD59-A6C34878D82A}">
                    <a16:rowId xmlns:a16="http://schemas.microsoft.com/office/drawing/2014/main" xmlns="" val="10000"/>
                  </a:ext>
                </a:extLst>
              </a:tr>
              <a:tr h="183122">
                <a:tc>
                  <a:txBody>
                    <a:bodyPr/>
                    <a:lstStyle/>
                    <a:p>
                      <a:pPr algn="ctr">
                        <a:lnSpc>
                          <a:spcPct val="107000"/>
                        </a:lnSpc>
                        <a:spcAft>
                          <a:spcPts val="0"/>
                        </a:spcAft>
                      </a:pPr>
                      <a:r>
                        <a:rPr lang="pt-BR" sz="1800" dirty="0">
                          <a:solidFill>
                            <a:schemeClr val="tx1"/>
                          </a:solidFill>
                          <a:effectLst/>
                        </a:rPr>
                        <a:t>Microrregião UBÁ</a:t>
                      </a:r>
                      <a:endParaRPr lang="pt-BR" sz="1800" dirty="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 </a:t>
                      </a:r>
                      <a:endParaRPr lang="pt-BR" sz="180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extLst>
                  <a:ext uri="{0D108BD9-81ED-4DB2-BD59-A6C34878D82A}">
                    <a16:rowId xmlns:a16="http://schemas.microsoft.com/office/drawing/2014/main" xmlns="" val="10001"/>
                  </a:ext>
                </a:extLst>
              </a:tr>
              <a:tr h="183122">
                <a:tc>
                  <a:txBody>
                    <a:bodyPr/>
                    <a:lstStyle/>
                    <a:p>
                      <a:pPr algn="ctr">
                        <a:lnSpc>
                          <a:spcPct val="107000"/>
                        </a:lnSpc>
                        <a:spcAft>
                          <a:spcPts val="0"/>
                        </a:spcAft>
                      </a:pPr>
                      <a:r>
                        <a:rPr lang="pt-BR" sz="1800" b="0" dirty="0">
                          <a:solidFill>
                            <a:schemeClr val="tx1"/>
                          </a:solidFill>
                          <a:effectLst/>
                        </a:rPr>
                        <a:t>Brás Pires</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4</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2"/>
                  </a:ext>
                </a:extLst>
              </a:tr>
              <a:tr h="183122">
                <a:tc>
                  <a:txBody>
                    <a:bodyPr/>
                    <a:lstStyle/>
                    <a:p>
                      <a:pPr algn="ctr">
                        <a:lnSpc>
                          <a:spcPct val="107000"/>
                        </a:lnSpc>
                        <a:spcAft>
                          <a:spcPts val="0"/>
                        </a:spcAft>
                      </a:pPr>
                      <a:r>
                        <a:rPr lang="pt-BR" sz="1800" b="0" dirty="0">
                          <a:solidFill>
                            <a:schemeClr val="tx1"/>
                          </a:solidFill>
                          <a:effectLst/>
                        </a:rPr>
                        <a:t>Coimbra</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20</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3"/>
                  </a:ext>
                </a:extLst>
              </a:tr>
              <a:tr h="183122">
                <a:tc>
                  <a:txBody>
                    <a:bodyPr/>
                    <a:lstStyle/>
                    <a:p>
                      <a:pPr algn="ctr">
                        <a:lnSpc>
                          <a:spcPct val="107000"/>
                        </a:lnSpc>
                        <a:spcAft>
                          <a:spcPts val="0"/>
                        </a:spcAft>
                      </a:pPr>
                      <a:r>
                        <a:rPr lang="pt-BR" sz="1800" b="0" dirty="0">
                          <a:solidFill>
                            <a:schemeClr val="tx1"/>
                          </a:solidFill>
                          <a:effectLst/>
                        </a:rPr>
                        <a:t>Divinésia</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4"/>
                  </a:ext>
                </a:extLst>
              </a:tr>
              <a:tr h="183122">
                <a:tc>
                  <a:txBody>
                    <a:bodyPr/>
                    <a:lstStyle/>
                    <a:p>
                      <a:pPr algn="ctr">
                        <a:lnSpc>
                          <a:spcPct val="107000"/>
                        </a:lnSpc>
                        <a:spcAft>
                          <a:spcPts val="0"/>
                        </a:spcAft>
                      </a:pPr>
                      <a:r>
                        <a:rPr lang="pt-BR" sz="1800" b="0" dirty="0">
                          <a:solidFill>
                            <a:schemeClr val="tx1"/>
                          </a:solidFill>
                          <a:effectLst/>
                        </a:rPr>
                        <a:t>Dores do Turvo</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5"/>
                  </a:ext>
                </a:extLst>
              </a:tr>
              <a:tr h="183122">
                <a:tc>
                  <a:txBody>
                    <a:bodyPr/>
                    <a:lstStyle/>
                    <a:p>
                      <a:pPr algn="ctr">
                        <a:lnSpc>
                          <a:spcPct val="107000"/>
                        </a:lnSpc>
                        <a:spcAft>
                          <a:spcPts val="0"/>
                        </a:spcAft>
                      </a:pPr>
                      <a:r>
                        <a:rPr lang="pt-BR" sz="1800" b="0">
                          <a:solidFill>
                            <a:schemeClr val="tx1"/>
                          </a:solidFill>
                          <a:effectLst/>
                        </a:rPr>
                        <a:t>Ervália</a:t>
                      </a:r>
                      <a:endParaRPr lang="pt-BR" sz="1800" b="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33</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6"/>
                  </a:ext>
                </a:extLst>
              </a:tr>
              <a:tr h="183122">
                <a:tc>
                  <a:txBody>
                    <a:bodyPr/>
                    <a:lstStyle/>
                    <a:p>
                      <a:pPr algn="ctr">
                        <a:lnSpc>
                          <a:spcPct val="107000"/>
                        </a:lnSpc>
                        <a:spcAft>
                          <a:spcPts val="0"/>
                        </a:spcAft>
                      </a:pPr>
                      <a:r>
                        <a:rPr lang="pt-BR" sz="1800" b="0" dirty="0">
                          <a:solidFill>
                            <a:schemeClr val="tx1"/>
                          </a:solidFill>
                          <a:effectLst/>
                        </a:rPr>
                        <a:t>Guarani</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15</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7"/>
                  </a:ext>
                </a:extLst>
              </a:tr>
              <a:tr h="183122">
                <a:tc>
                  <a:txBody>
                    <a:bodyPr/>
                    <a:lstStyle/>
                    <a:p>
                      <a:pPr algn="ctr">
                        <a:lnSpc>
                          <a:spcPct val="107000"/>
                        </a:lnSpc>
                        <a:spcAft>
                          <a:spcPts val="0"/>
                        </a:spcAft>
                      </a:pPr>
                      <a:r>
                        <a:rPr lang="pt-BR" sz="1800" b="0">
                          <a:solidFill>
                            <a:schemeClr val="tx1"/>
                          </a:solidFill>
                          <a:effectLst/>
                        </a:rPr>
                        <a:t>Guidoval</a:t>
                      </a:r>
                      <a:endParaRPr lang="pt-BR" sz="1800" b="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8"/>
                  </a:ext>
                </a:extLst>
              </a:tr>
              <a:tr h="183122">
                <a:tc>
                  <a:txBody>
                    <a:bodyPr/>
                    <a:lstStyle/>
                    <a:p>
                      <a:pPr algn="ctr">
                        <a:lnSpc>
                          <a:spcPct val="107000"/>
                        </a:lnSpc>
                        <a:spcAft>
                          <a:spcPts val="0"/>
                        </a:spcAft>
                      </a:pPr>
                      <a:r>
                        <a:rPr lang="pt-BR" sz="1800" b="0" dirty="0" err="1">
                          <a:solidFill>
                            <a:schemeClr val="tx1"/>
                          </a:solidFill>
                          <a:effectLst/>
                        </a:rPr>
                        <a:t>Guiricema</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33</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9"/>
                  </a:ext>
                </a:extLst>
              </a:tr>
              <a:tr h="183122">
                <a:tc>
                  <a:txBody>
                    <a:bodyPr/>
                    <a:lstStyle/>
                    <a:p>
                      <a:pPr algn="ctr">
                        <a:lnSpc>
                          <a:spcPct val="107000"/>
                        </a:lnSpc>
                        <a:spcAft>
                          <a:spcPts val="0"/>
                        </a:spcAft>
                      </a:pPr>
                      <a:r>
                        <a:rPr lang="pt-BR" sz="1800" b="0" dirty="0">
                          <a:solidFill>
                            <a:schemeClr val="tx1"/>
                          </a:solidFill>
                          <a:effectLst/>
                        </a:rPr>
                        <a:t>Mercês</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18</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10"/>
                  </a:ext>
                </a:extLst>
              </a:tr>
              <a:tr h="183122">
                <a:tc>
                  <a:txBody>
                    <a:bodyPr/>
                    <a:lstStyle/>
                    <a:p>
                      <a:pPr algn="ctr">
                        <a:lnSpc>
                          <a:spcPct val="107000"/>
                        </a:lnSpc>
                        <a:spcAft>
                          <a:spcPts val="0"/>
                        </a:spcAft>
                      </a:pPr>
                      <a:r>
                        <a:rPr lang="pt-BR" sz="1800" b="0" dirty="0" err="1">
                          <a:solidFill>
                            <a:schemeClr val="tx1"/>
                          </a:solidFill>
                          <a:effectLst/>
                        </a:rPr>
                        <a:t>Piraúba</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22</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11"/>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326772590"/>
              </p:ext>
            </p:extLst>
          </p:nvPr>
        </p:nvGraphicFramePr>
        <p:xfrm>
          <a:off x="6529754" y="2142533"/>
          <a:ext cx="5462954" cy="3521964"/>
        </p:xfrm>
        <a:graphic>
          <a:graphicData uri="http://schemas.openxmlformats.org/drawingml/2006/table">
            <a:tbl>
              <a:tblPr firstRow="1" firstCol="1" bandRow="1">
                <a:tableStyleId>{5C22544A-7EE6-4342-B048-85BDC9FD1C3A}</a:tableStyleId>
              </a:tblPr>
              <a:tblGrid>
                <a:gridCol w="2226714">
                  <a:extLst>
                    <a:ext uri="{9D8B030D-6E8A-4147-A177-3AD203B41FA5}">
                      <a16:colId xmlns:a16="http://schemas.microsoft.com/office/drawing/2014/main" xmlns="" val="20000"/>
                    </a:ext>
                  </a:extLst>
                </a:gridCol>
                <a:gridCol w="2006701">
                  <a:extLst>
                    <a:ext uri="{9D8B030D-6E8A-4147-A177-3AD203B41FA5}">
                      <a16:colId xmlns:a16="http://schemas.microsoft.com/office/drawing/2014/main" xmlns="" val="20001"/>
                    </a:ext>
                  </a:extLst>
                </a:gridCol>
                <a:gridCol w="1229539">
                  <a:extLst>
                    <a:ext uri="{9D8B030D-6E8A-4147-A177-3AD203B41FA5}">
                      <a16:colId xmlns:a16="http://schemas.microsoft.com/office/drawing/2014/main" xmlns="" val="20002"/>
                    </a:ext>
                  </a:extLst>
                </a:gridCol>
              </a:tblGrid>
              <a:tr h="183122">
                <a:tc>
                  <a:txBody>
                    <a:bodyPr/>
                    <a:lstStyle/>
                    <a:p>
                      <a:pPr algn="ctr">
                        <a:lnSpc>
                          <a:spcPct val="107000"/>
                        </a:lnSpc>
                        <a:spcAft>
                          <a:spcPts val="0"/>
                        </a:spcAft>
                      </a:pPr>
                      <a:r>
                        <a:rPr lang="pt-BR" sz="1800" dirty="0">
                          <a:solidFill>
                            <a:schemeClr val="tx1"/>
                          </a:solidFill>
                          <a:effectLst/>
                        </a:rPr>
                        <a:t>MUNICÍPIOS</a:t>
                      </a:r>
                      <a:endParaRPr lang="pt-BR" sz="1800" dirty="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Casos confirmados</a:t>
                      </a:r>
                      <a:endParaRPr lang="pt-BR" sz="1800" dirty="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Óbitos</a:t>
                      </a:r>
                      <a:endParaRPr lang="pt-BR" sz="1800" dirty="0">
                        <a:solidFill>
                          <a:schemeClr val="tx1"/>
                        </a:solidFill>
                        <a:effectLst/>
                        <a:latin typeface="Calibri"/>
                        <a:ea typeface="Calibri"/>
                        <a:cs typeface="Times New Roman"/>
                      </a:endParaRPr>
                    </a:p>
                  </a:txBody>
                  <a:tcPr marL="40694" marR="40694" marT="0" marB="0" anchor="ctr">
                    <a:solidFill>
                      <a:schemeClr val="accent2">
                        <a:lumMod val="20000"/>
                        <a:lumOff val="80000"/>
                      </a:schemeClr>
                    </a:solidFill>
                  </a:tcPr>
                </a:tc>
                <a:extLst>
                  <a:ext uri="{0D108BD9-81ED-4DB2-BD59-A6C34878D82A}">
                    <a16:rowId xmlns:a16="http://schemas.microsoft.com/office/drawing/2014/main" xmlns="" val="10000"/>
                  </a:ext>
                </a:extLst>
              </a:tr>
              <a:tr h="183122">
                <a:tc>
                  <a:txBody>
                    <a:bodyPr/>
                    <a:lstStyle/>
                    <a:p>
                      <a:pPr algn="ctr">
                        <a:lnSpc>
                          <a:spcPct val="107000"/>
                        </a:lnSpc>
                        <a:spcAft>
                          <a:spcPts val="0"/>
                        </a:spcAft>
                      </a:pPr>
                      <a:r>
                        <a:rPr lang="pt-BR" sz="1800" b="0" dirty="0">
                          <a:solidFill>
                            <a:schemeClr val="tx1"/>
                          </a:solidFill>
                          <a:effectLst/>
                        </a:rPr>
                        <a:t>Presidente Bernardes</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2</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1"/>
                  </a:ext>
                </a:extLst>
              </a:tr>
              <a:tr h="183122">
                <a:tc>
                  <a:txBody>
                    <a:bodyPr/>
                    <a:lstStyle/>
                    <a:p>
                      <a:pPr algn="ctr">
                        <a:lnSpc>
                          <a:spcPct val="107000"/>
                        </a:lnSpc>
                        <a:spcAft>
                          <a:spcPts val="0"/>
                        </a:spcAft>
                      </a:pPr>
                      <a:r>
                        <a:rPr lang="pt-BR" sz="1800" b="0" dirty="0">
                          <a:solidFill>
                            <a:schemeClr val="tx1"/>
                          </a:solidFill>
                          <a:effectLst/>
                        </a:rPr>
                        <a:t>Rio Pomba</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26</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2"/>
                  </a:ext>
                </a:extLst>
              </a:tr>
              <a:tr h="183122">
                <a:tc>
                  <a:txBody>
                    <a:bodyPr/>
                    <a:lstStyle/>
                    <a:p>
                      <a:pPr algn="ctr">
                        <a:lnSpc>
                          <a:spcPct val="107000"/>
                        </a:lnSpc>
                        <a:spcAft>
                          <a:spcPts val="0"/>
                        </a:spcAft>
                      </a:pPr>
                      <a:r>
                        <a:rPr lang="pt-BR" sz="1800" b="0">
                          <a:solidFill>
                            <a:schemeClr val="tx1"/>
                          </a:solidFill>
                          <a:effectLst/>
                        </a:rPr>
                        <a:t>Rodeiro</a:t>
                      </a:r>
                      <a:endParaRPr lang="pt-BR" sz="1800" b="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52</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3"/>
                  </a:ext>
                </a:extLst>
              </a:tr>
              <a:tr h="183122">
                <a:tc>
                  <a:txBody>
                    <a:bodyPr/>
                    <a:lstStyle/>
                    <a:p>
                      <a:pPr algn="ctr">
                        <a:lnSpc>
                          <a:spcPct val="107000"/>
                        </a:lnSpc>
                        <a:spcAft>
                          <a:spcPts val="0"/>
                        </a:spcAft>
                      </a:pPr>
                      <a:r>
                        <a:rPr lang="pt-BR" sz="1800" b="0" dirty="0">
                          <a:solidFill>
                            <a:schemeClr val="tx1"/>
                          </a:solidFill>
                          <a:effectLst/>
                        </a:rPr>
                        <a:t>São Geraldo</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34</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2</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4"/>
                  </a:ext>
                </a:extLst>
              </a:tr>
              <a:tr h="183122">
                <a:tc>
                  <a:txBody>
                    <a:bodyPr/>
                    <a:lstStyle/>
                    <a:p>
                      <a:pPr algn="ctr">
                        <a:lnSpc>
                          <a:spcPct val="107000"/>
                        </a:lnSpc>
                        <a:spcAft>
                          <a:spcPts val="0"/>
                        </a:spcAft>
                      </a:pPr>
                      <a:r>
                        <a:rPr lang="pt-BR" sz="1800" b="0">
                          <a:solidFill>
                            <a:schemeClr val="tx1"/>
                          </a:solidFill>
                          <a:effectLst/>
                        </a:rPr>
                        <a:t>Senador Firmino</a:t>
                      </a:r>
                      <a:endParaRPr lang="pt-BR" sz="1800" b="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9</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1</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5"/>
                  </a:ext>
                </a:extLst>
              </a:tr>
              <a:tr h="183122">
                <a:tc>
                  <a:txBody>
                    <a:bodyPr/>
                    <a:lstStyle/>
                    <a:p>
                      <a:pPr algn="ctr">
                        <a:lnSpc>
                          <a:spcPct val="107000"/>
                        </a:lnSpc>
                        <a:spcAft>
                          <a:spcPts val="0"/>
                        </a:spcAft>
                      </a:pPr>
                      <a:r>
                        <a:rPr lang="pt-BR" sz="1800" b="0" dirty="0" err="1">
                          <a:solidFill>
                            <a:schemeClr val="tx1"/>
                          </a:solidFill>
                          <a:effectLst/>
                        </a:rPr>
                        <a:t>Silveirânia</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5</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6"/>
                  </a:ext>
                </a:extLst>
              </a:tr>
              <a:tr h="183122">
                <a:tc>
                  <a:txBody>
                    <a:bodyPr/>
                    <a:lstStyle/>
                    <a:p>
                      <a:pPr algn="ctr">
                        <a:lnSpc>
                          <a:spcPct val="107000"/>
                        </a:lnSpc>
                        <a:spcAft>
                          <a:spcPts val="0"/>
                        </a:spcAft>
                      </a:pPr>
                      <a:r>
                        <a:rPr lang="pt-BR" sz="1800" b="0">
                          <a:solidFill>
                            <a:schemeClr val="tx1"/>
                          </a:solidFill>
                          <a:effectLst/>
                        </a:rPr>
                        <a:t>Tabuleiro</a:t>
                      </a:r>
                      <a:endParaRPr lang="pt-BR" sz="1800" b="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a:t>
                      </a:r>
                      <a:endParaRPr lang="pt-BR" sz="1800" b="1" dirty="0">
                        <a:solidFill>
                          <a:srgbClr val="FF0000"/>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7"/>
                  </a:ext>
                </a:extLst>
              </a:tr>
              <a:tr h="183122">
                <a:tc>
                  <a:txBody>
                    <a:bodyPr/>
                    <a:lstStyle/>
                    <a:p>
                      <a:pPr algn="ctr">
                        <a:lnSpc>
                          <a:spcPct val="107000"/>
                        </a:lnSpc>
                        <a:spcAft>
                          <a:spcPts val="0"/>
                        </a:spcAft>
                      </a:pPr>
                      <a:r>
                        <a:rPr lang="pt-BR" sz="1800" b="0" dirty="0">
                          <a:solidFill>
                            <a:schemeClr val="tx1"/>
                          </a:solidFill>
                          <a:effectLst/>
                        </a:rPr>
                        <a:t>Tocantins</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dirty="0">
                          <a:solidFill>
                            <a:schemeClr val="tx1"/>
                          </a:solidFill>
                          <a:effectLst/>
                        </a:rPr>
                        <a:t>54</a:t>
                      </a:r>
                      <a:endParaRPr lang="pt-BR" sz="180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a:solidFill>
                            <a:schemeClr val="tx1"/>
                          </a:solidFill>
                          <a:effectLst/>
                        </a:rPr>
                        <a:t>-</a:t>
                      </a:r>
                      <a:endParaRPr lang="pt-BR" sz="180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8"/>
                  </a:ext>
                </a:extLst>
              </a:tr>
              <a:tr h="183122">
                <a:tc>
                  <a:txBody>
                    <a:bodyPr/>
                    <a:lstStyle/>
                    <a:p>
                      <a:pPr algn="ctr">
                        <a:lnSpc>
                          <a:spcPct val="107000"/>
                        </a:lnSpc>
                        <a:spcAft>
                          <a:spcPts val="0"/>
                        </a:spcAft>
                      </a:pPr>
                      <a:r>
                        <a:rPr lang="pt-BR" sz="1800" b="0" dirty="0">
                          <a:solidFill>
                            <a:schemeClr val="tx1"/>
                          </a:solidFill>
                          <a:effectLst/>
                        </a:rPr>
                        <a:t>Ubá</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328</a:t>
                      </a:r>
                      <a:endParaRPr lang="pt-BR" sz="1800" b="1" dirty="0">
                        <a:solidFill>
                          <a:srgbClr val="FF0000"/>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b="1">
                          <a:solidFill>
                            <a:srgbClr val="FF0000"/>
                          </a:solidFill>
                          <a:effectLst/>
                        </a:rPr>
                        <a:t>6</a:t>
                      </a:r>
                      <a:endParaRPr lang="pt-BR" sz="1800" b="1">
                        <a:solidFill>
                          <a:srgbClr val="FF0000"/>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09"/>
                  </a:ext>
                </a:extLst>
              </a:tr>
              <a:tr h="183122">
                <a:tc>
                  <a:txBody>
                    <a:bodyPr/>
                    <a:lstStyle/>
                    <a:p>
                      <a:pPr algn="ctr">
                        <a:lnSpc>
                          <a:spcPct val="107000"/>
                        </a:lnSpc>
                        <a:spcAft>
                          <a:spcPts val="0"/>
                        </a:spcAft>
                      </a:pPr>
                      <a:r>
                        <a:rPr lang="pt-BR" sz="1800" b="0" dirty="0">
                          <a:solidFill>
                            <a:schemeClr val="tx1"/>
                          </a:solidFill>
                          <a:effectLst/>
                        </a:rPr>
                        <a:t>Visconde do Rio Branco</a:t>
                      </a:r>
                      <a:endParaRPr lang="pt-BR" sz="1800" b="0" dirty="0">
                        <a:solidFill>
                          <a:schemeClr val="tx1"/>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b="1">
                          <a:solidFill>
                            <a:srgbClr val="FF0000"/>
                          </a:solidFill>
                          <a:effectLst/>
                        </a:rPr>
                        <a:t>248</a:t>
                      </a:r>
                      <a:endParaRPr lang="pt-BR" sz="1800" b="1">
                        <a:solidFill>
                          <a:srgbClr val="FF0000"/>
                        </a:solidFill>
                        <a:effectLst/>
                        <a:latin typeface="Calibri"/>
                        <a:ea typeface="Calibri"/>
                        <a:cs typeface="Times New Roman"/>
                      </a:endParaRPr>
                    </a:p>
                  </a:txBody>
                  <a:tcPr marL="40694" marR="40694" marT="0" marB="0">
                    <a:solidFill>
                      <a:schemeClr val="accent2">
                        <a:lumMod val="20000"/>
                        <a:lumOff val="80000"/>
                      </a:schemeClr>
                    </a:solidFill>
                  </a:tcPr>
                </a:tc>
                <a:tc>
                  <a:txBody>
                    <a:bodyPr/>
                    <a:lstStyle/>
                    <a:p>
                      <a:pPr algn="ctr">
                        <a:lnSpc>
                          <a:spcPct val="107000"/>
                        </a:lnSpc>
                        <a:spcAft>
                          <a:spcPts val="0"/>
                        </a:spcAft>
                      </a:pPr>
                      <a:r>
                        <a:rPr lang="pt-BR" sz="1800" b="1" dirty="0">
                          <a:solidFill>
                            <a:srgbClr val="FF0000"/>
                          </a:solidFill>
                          <a:effectLst/>
                        </a:rPr>
                        <a:t>4</a:t>
                      </a:r>
                      <a:endParaRPr lang="pt-BR" sz="1800" b="1" dirty="0">
                        <a:solidFill>
                          <a:srgbClr val="FF0000"/>
                        </a:solidFill>
                        <a:effectLst/>
                        <a:latin typeface="Calibri"/>
                        <a:ea typeface="Calibri"/>
                        <a:cs typeface="Times New Roman"/>
                      </a:endParaRPr>
                    </a:p>
                  </a:txBody>
                  <a:tcPr marL="40694" marR="40694" marT="0" marB="0">
                    <a:solidFill>
                      <a:schemeClr val="accent2">
                        <a:lumMod val="20000"/>
                        <a:lumOff val="80000"/>
                      </a:schemeClr>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610271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1978303" y="865847"/>
            <a:ext cx="7984750" cy="1384995"/>
          </a:xfrm>
          <a:prstGeom prst="rect">
            <a:avLst/>
          </a:prstGeom>
        </p:spPr>
        <p:txBody>
          <a:bodyPr wrap="none">
            <a:spAutoFit/>
          </a:bodyPr>
          <a:lstStyle/>
          <a:p>
            <a:pPr algn="ctr"/>
            <a:r>
              <a:rPr lang="pt-BR" sz="2800" b="1" dirty="0"/>
              <a:t>Estimativa de leitos necessários para atendimento à </a:t>
            </a:r>
            <a:endParaRPr lang="pt-BR" sz="2800" b="1" dirty="0" smtClean="0"/>
          </a:p>
          <a:p>
            <a:pPr algn="ctr"/>
            <a:r>
              <a:rPr lang="pt-BR" sz="2800" b="1" dirty="0" smtClean="0"/>
              <a:t>pacientes </a:t>
            </a:r>
            <a:r>
              <a:rPr lang="pt-BR" sz="2800" b="1" dirty="0"/>
              <a:t>COVID </a:t>
            </a:r>
            <a:r>
              <a:rPr lang="pt-BR" sz="2800" b="1" dirty="0" smtClean="0"/>
              <a:t>na macrorregião Sudeste</a:t>
            </a:r>
          </a:p>
          <a:p>
            <a:pPr algn="ctr"/>
            <a:r>
              <a:rPr lang="pt-BR" sz="2800" b="1" dirty="0" smtClean="0">
                <a:solidFill>
                  <a:schemeClr val="accent2"/>
                </a:solidFill>
              </a:rPr>
              <a:t> </a:t>
            </a:r>
            <a:endParaRPr lang="pt-BR" sz="2800" b="1" dirty="0">
              <a:solidFill>
                <a:schemeClr val="accent2"/>
              </a:solidFill>
            </a:endParaRPr>
          </a:p>
        </p:txBody>
      </p:sp>
      <p:graphicFrame>
        <p:nvGraphicFramePr>
          <p:cNvPr id="8" name="Tabela 7"/>
          <p:cNvGraphicFramePr>
            <a:graphicFrameLocks noGrp="1"/>
          </p:cNvGraphicFramePr>
          <p:nvPr>
            <p:extLst>
              <p:ext uri="{D42A27DB-BD31-4B8C-83A1-F6EECF244321}">
                <p14:modId xmlns:p14="http://schemas.microsoft.com/office/powerpoint/2010/main" val="3782254971"/>
              </p:ext>
            </p:extLst>
          </p:nvPr>
        </p:nvGraphicFramePr>
        <p:xfrm>
          <a:off x="1772329" y="2070974"/>
          <a:ext cx="8190724" cy="4526280"/>
        </p:xfrm>
        <a:graphic>
          <a:graphicData uri="http://schemas.openxmlformats.org/drawingml/2006/table">
            <a:tbl>
              <a:tblPr firstRow="1" firstCol="1" bandRow="1">
                <a:tableStyleId>{5C22544A-7EE6-4342-B048-85BDC9FD1C3A}</a:tableStyleId>
              </a:tblPr>
              <a:tblGrid>
                <a:gridCol w="2938785">
                  <a:extLst>
                    <a:ext uri="{9D8B030D-6E8A-4147-A177-3AD203B41FA5}">
                      <a16:colId xmlns:a16="http://schemas.microsoft.com/office/drawing/2014/main" xmlns="" val="20000"/>
                    </a:ext>
                  </a:extLst>
                </a:gridCol>
                <a:gridCol w="2297723">
                  <a:extLst>
                    <a:ext uri="{9D8B030D-6E8A-4147-A177-3AD203B41FA5}">
                      <a16:colId xmlns:a16="http://schemas.microsoft.com/office/drawing/2014/main" xmlns="" val="20001"/>
                    </a:ext>
                  </a:extLst>
                </a:gridCol>
                <a:gridCol w="2954216">
                  <a:extLst>
                    <a:ext uri="{9D8B030D-6E8A-4147-A177-3AD203B41FA5}">
                      <a16:colId xmlns:a16="http://schemas.microsoft.com/office/drawing/2014/main" xmlns="" val="20002"/>
                    </a:ext>
                  </a:extLst>
                </a:gridCol>
              </a:tblGrid>
              <a:tr h="0">
                <a:tc rowSpan="2">
                  <a:txBody>
                    <a:bodyPr/>
                    <a:lstStyle/>
                    <a:p>
                      <a:pPr algn="ctr">
                        <a:lnSpc>
                          <a:spcPct val="150000"/>
                        </a:lnSpc>
                        <a:spcAft>
                          <a:spcPts val="0"/>
                        </a:spcAft>
                      </a:pPr>
                      <a:r>
                        <a:rPr lang="pt-BR" sz="1800" dirty="0">
                          <a:solidFill>
                            <a:schemeClr val="tx1"/>
                          </a:solidFill>
                          <a:effectLst/>
                        </a:rPr>
                        <a:t>MICRO</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gridSpan="2">
                  <a:txBody>
                    <a:bodyPr/>
                    <a:lstStyle/>
                    <a:p>
                      <a:pPr algn="ctr">
                        <a:lnSpc>
                          <a:spcPct val="150000"/>
                        </a:lnSpc>
                        <a:spcAft>
                          <a:spcPts val="0"/>
                        </a:spcAft>
                      </a:pP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hMerge="1">
                  <a:txBody>
                    <a:bodyPr/>
                    <a:lstStyle/>
                    <a:p>
                      <a:endParaRPr lang="pt-BR"/>
                    </a:p>
                  </a:txBody>
                  <a:tcPr/>
                </a:tc>
                <a:extLst>
                  <a:ext uri="{0D108BD9-81ED-4DB2-BD59-A6C34878D82A}">
                    <a16:rowId xmlns:a16="http://schemas.microsoft.com/office/drawing/2014/main" xmlns="" val="10000"/>
                  </a:ext>
                </a:extLst>
              </a:tr>
              <a:tr h="114863">
                <a:tc vMerge="1">
                  <a:txBody>
                    <a:bodyPr/>
                    <a:lstStyle/>
                    <a:p>
                      <a:endParaRPr lang="pt-BR"/>
                    </a:p>
                  </a:txBody>
                  <a:tcPr/>
                </a:tc>
                <a:tc>
                  <a:txBody>
                    <a:bodyPr/>
                    <a:lstStyle/>
                    <a:p>
                      <a:pPr algn="ctr">
                        <a:lnSpc>
                          <a:spcPct val="150000"/>
                        </a:lnSpc>
                        <a:spcAft>
                          <a:spcPts val="0"/>
                        </a:spcAft>
                      </a:pPr>
                      <a:r>
                        <a:rPr lang="pt-BR" sz="1800">
                          <a:solidFill>
                            <a:schemeClr val="tx1"/>
                          </a:solidFill>
                          <a:effectLst/>
                        </a:rPr>
                        <a:t>LEITOS CLINICOS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LEITOS DE UTI</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a:solidFill>
                            <a:schemeClr val="tx1"/>
                          </a:solidFill>
                          <a:effectLst/>
                        </a:rPr>
                        <a:t>Além Paraíba</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22</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9</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r h="190500">
                <a:tc>
                  <a:txBody>
                    <a:bodyPr/>
                    <a:lstStyle/>
                    <a:p>
                      <a:pPr algn="ctr">
                        <a:lnSpc>
                          <a:spcPct val="150000"/>
                        </a:lnSpc>
                        <a:spcAft>
                          <a:spcPts val="0"/>
                        </a:spcAft>
                      </a:pPr>
                      <a:r>
                        <a:rPr lang="pt-BR" sz="1800">
                          <a:solidFill>
                            <a:schemeClr val="tx1"/>
                          </a:solidFill>
                          <a:effectLst/>
                        </a:rPr>
                        <a:t>Carangola</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48</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19</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3"/>
                  </a:ext>
                </a:extLst>
              </a:tr>
              <a:tr h="190500">
                <a:tc>
                  <a:txBody>
                    <a:bodyPr/>
                    <a:lstStyle/>
                    <a:p>
                      <a:pPr algn="ctr">
                        <a:lnSpc>
                          <a:spcPct val="150000"/>
                        </a:lnSpc>
                        <a:spcAft>
                          <a:spcPts val="0"/>
                        </a:spcAft>
                      </a:pPr>
                      <a:r>
                        <a:rPr lang="pt-BR" sz="1800">
                          <a:solidFill>
                            <a:schemeClr val="tx1"/>
                          </a:solidFill>
                          <a:effectLst/>
                        </a:rPr>
                        <a:t>Juiz de Fora</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229</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92</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4"/>
                  </a:ext>
                </a:extLst>
              </a:tr>
              <a:tr h="190500">
                <a:tc>
                  <a:txBody>
                    <a:bodyPr/>
                    <a:lstStyle/>
                    <a:p>
                      <a:pPr algn="ctr">
                        <a:lnSpc>
                          <a:spcPct val="150000"/>
                        </a:lnSpc>
                        <a:spcAft>
                          <a:spcPts val="0"/>
                        </a:spcAft>
                      </a:pPr>
                      <a:r>
                        <a:rPr lang="pt-BR" sz="1800">
                          <a:solidFill>
                            <a:schemeClr val="tx1"/>
                          </a:solidFill>
                          <a:effectLst/>
                        </a:rPr>
                        <a:t>Leopoldina/Cataguases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68</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5"/>
                  </a:ext>
                </a:extLst>
              </a:tr>
              <a:tr h="190500">
                <a:tc>
                  <a:txBody>
                    <a:bodyPr/>
                    <a:lstStyle/>
                    <a:p>
                      <a:pPr algn="ctr">
                        <a:lnSpc>
                          <a:spcPct val="150000"/>
                        </a:lnSpc>
                        <a:spcAft>
                          <a:spcPts val="0"/>
                        </a:spcAft>
                      </a:pPr>
                      <a:r>
                        <a:rPr lang="pt-BR" sz="1800">
                          <a:solidFill>
                            <a:schemeClr val="tx1"/>
                          </a:solidFill>
                          <a:effectLst/>
                        </a:rPr>
                        <a:t>Lima Duarte</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11</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6"/>
                  </a:ext>
                </a:extLst>
              </a:tr>
              <a:tr h="190500">
                <a:tc>
                  <a:txBody>
                    <a:bodyPr/>
                    <a:lstStyle/>
                    <a:p>
                      <a:pPr algn="ctr">
                        <a:lnSpc>
                          <a:spcPct val="150000"/>
                        </a:lnSpc>
                        <a:spcAft>
                          <a:spcPts val="0"/>
                        </a:spcAft>
                      </a:pPr>
                      <a:r>
                        <a:rPr lang="pt-BR" sz="1800">
                          <a:solidFill>
                            <a:schemeClr val="tx1"/>
                          </a:solidFill>
                          <a:effectLst/>
                        </a:rPr>
                        <a:t>Muriaé</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65</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26</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7"/>
                  </a:ext>
                </a:extLst>
              </a:tr>
              <a:tr h="190500">
                <a:tc>
                  <a:txBody>
                    <a:bodyPr/>
                    <a:lstStyle/>
                    <a:p>
                      <a:pPr algn="ctr">
                        <a:lnSpc>
                          <a:spcPct val="150000"/>
                        </a:lnSpc>
                        <a:spcAft>
                          <a:spcPts val="0"/>
                        </a:spcAft>
                      </a:pPr>
                      <a:r>
                        <a:rPr lang="pt-BR" sz="1800">
                          <a:solidFill>
                            <a:schemeClr val="tx1"/>
                          </a:solidFill>
                          <a:effectLst/>
                        </a:rPr>
                        <a:t>Santos Dumont</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19</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08</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8"/>
                  </a:ext>
                </a:extLst>
              </a:tr>
              <a:tr h="190500">
                <a:tc>
                  <a:txBody>
                    <a:bodyPr/>
                    <a:lstStyle/>
                    <a:p>
                      <a:pPr algn="ctr">
                        <a:lnSpc>
                          <a:spcPct val="150000"/>
                        </a:lnSpc>
                        <a:spcAft>
                          <a:spcPts val="0"/>
                        </a:spcAft>
                      </a:pPr>
                      <a:r>
                        <a:rPr lang="pt-BR" sz="1800">
                          <a:solidFill>
                            <a:schemeClr val="tx1"/>
                          </a:solidFill>
                          <a:effectLst/>
                        </a:rPr>
                        <a:t>São João Nepomuceno/Bicas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27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11</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9"/>
                  </a:ext>
                </a:extLst>
              </a:tr>
              <a:tr h="190500">
                <a:tc>
                  <a:txBody>
                    <a:bodyPr/>
                    <a:lstStyle/>
                    <a:p>
                      <a:pPr algn="ctr">
                        <a:lnSpc>
                          <a:spcPct val="150000"/>
                        </a:lnSpc>
                        <a:spcAft>
                          <a:spcPts val="0"/>
                        </a:spcAft>
                      </a:pPr>
                      <a:r>
                        <a:rPr lang="pt-BR" sz="1800" dirty="0">
                          <a:solidFill>
                            <a:schemeClr val="tx1"/>
                          </a:solidFill>
                          <a:effectLst/>
                        </a:rPr>
                        <a:t>Ubá</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117</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47</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272648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428"/>
            <a:ext cx="12191239" cy="6857572"/>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785" y="339315"/>
            <a:ext cx="1221996" cy="1219030"/>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5059" y="6328372"/>
            <a:ext cx="1937340" cy="226337"/>
          </a:xfrm>
          <a:prstGeom prst="rect">
            <a:avLst/>
          </a:prstGeom>
        </p:spPr>
      </p:pic>
      <p:sp>
        <p:nvSpPr>
          <p:cNvPr id="5" name="Retângulo 4"/>
          <p:cNvSpPr/>
          <p:nvPr/>
        </p:nvSpPr>
        <p:spPr>
          <a:xfrm>
            <a:off x="1644809" y="959729"/>
            <a:ext cx="8903142" cy="1384995"/>
          </a:xfrm>
          <a:prstGeom prst="rect">
            <a:avLst/>
          </a:prstGeom>
        </p:spPr>
        <p:txBody>
          <a:bodyPr wrap="none">
            <a:spAutoFit/>
          </a:bodyPr>
          <a:lstStyle/>
          <a:p>
            <a:pPr algn="ctr"/>
            <a:r>
              <a:rPr lang="pt-BR" sz="2800" b="1" dirty="0"/>
              <a:t>Estimativa de </a:t>
            </a:r>
            <a:r>
              <a:rPr lang="pt-BR" sz="2800" b="1" u="sng" dirty="0"/>
              <a:t>leitos clínicos</a:t>
            </a:r>
            <a:r>
              <a:rPr lang="pt-BR" sz="2800" b="1" dirty="0"/>
              <a:t> necessários e disponíveis para </a:t>
            </a:r>
            <a:endParaRPr lang="pt-BR" sz="2800" b="1" dirty="0" smtClean="0"/>
          </a:p>
          <a:p>
            <a:pPr algn="ctr"/>
            <a:r>
              <a:rPr lang="pt-BR" sz="2800" b="1" dirty="0" smtClean="0"/>
              <a:t>Macrorregião </a:t>
            </a:r>
            <a:r>
              <a:rPr lang="pt-BR" sz="2800" b="1" dirty="0"/>
              <a:t>Sudeste (Déficit/Superávit)</a:t>
            </a:r>
            <a:endParaRPr lang="pt-BR" sz="2800" dirty="0"/>
          </a:p>
          <a:p>
            <a:pPr algn="ctr"/>
            <a:r>
              <a:rPr lang="pt-BR" sz="2800" b="1" dirty="0" smtClean="0">
                <a:solidFill>
                  <a:schemeClr val="accent2"/>
                </a:solidFill>
              </a:rPr>
              <a:t> </a:t>
            </a:r>
            <a:endParaRPr lang="pt-BR" sz="2800" b="1" dirty="0">
              <a:solidFill>
                <a:schemeClr val="accent2"/>
              </a:solidFill>
            </a:endParaRPr>
          </a:p>
        </p:txBody>
      </p:sp>
      <p:graphicFrame>
        <p:nvGraphicFramePr>
          <p:cNvPr id="8" name="Tabela 7"/>
          <p:cNvGraphicFramePr>
            <a:graphicFrameLocks noGrp="1"/>
          </p:cNvGraphicFramePr>
          <p:nvPr>
            <p:extLst>
              <p:ext uri="{D42A27DB-BD31-4B8C-83A1-F6EECF244321}">
                <p14:modId xmlns:p14="http://schemas.microsoft.com/office/powerpoint/2010/main" val="47485952"/>
              </p:ext>
            </p:extLst>
          </p:nvPr>
        </p:nvGraphicFramePr>
        <p:xfrm>
          <a:off x="1644809" y="2779749"/>
          <a:ext cx="8788729" cy="2468880"/>
        </p:xfrm>
        <a:graphic>
          <a:graphicData uri="http://schemas.openxmlformats.org/drawingml/2006/table">
            <a:tbl>
              <a:tblPr firstRow="1" firstCol="1" bandRow="1">
                <a:tableStyleId>{5C22544A-7EE6-4342-B048-85BDC9FD1C3A}</a:tableStyleId>
              </a:tblPr>
              <a:tblGrid>
                <a:gridCol w="5227283">
                  <a:extLst>
                    <a:ext uri="{9D8B030D-6E8A-4147-A177-3AD203B41FA5}">
                      <a16:colId xmlns:a16="http://schemas.microsoft.com/office/drawing/2014/main" xmlns="" val="20000"/>
                    </a:ext>
                  </a:extLst>
                </a:gridCol>
                <a:gridCol w="3561446">
                  <a:extLst>
                    <a:ext uri="{9D8B030D-6E8A-4147-A177-3AD203B41FA5}">
                      <a16:colId xmlns:a16="http://schemas.microsoft.com/office/drawing/2014/main" xmlns="" val="20001"/>
                    </a:ext>
                  </a:extLst>
                </a:gridCol>
              </a:tblGrid>
              <a:tr h="190500">
                <a:tc>
                  <a:txBody>
                    <a:bodyPr/>
                    <a:lstStyle/>
                    <a:p>
                      <a:pPr algn="ctr">
                        <a:lnSpc>
                          <a:spcPct val="150000"/>
                        </a:lnSpc>
                        <a:spcAft>
                          <a:spcPts val="0"/>
                        </a:spcAft>
                      </a:pPr>
                      <a:r>
                        <a:rPr lang="pt-BR" sz="1800" dirty="0">
                          <a:solidFill>
                            <a:schemeClr val="tx1"/>
                          </a:solidFill>
                          <a:effectLst/>
                        </a:rPr>
                        <a:t>Síntese</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a:solidFill>
                            <a:schemeClr val="tx1"/>
                          </a:solidFill>
                          <a:effectLst/>
                        </a:rPr>
                        <a:t>Leitos Clínicos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0"/>
                  </a:ext>
                </a:extLst>
              </a:tr>
              <a:tr h="190500">
                <a:tc>
                  <a:txBody>
                    <a:bodyPr/>
                    <a:lstStyle/>
                    <a:p>
                      <a:pPr algn="ctr">
                        <a:lnSpc>
                          <a:spcPct val="150000"/>
                        </a:lnSpc>
                        <a:spcAft>
                          <a:spcPts val="0"/>
                        </a:spcAft>
                      </a:pPr>
                      <a:r>
                        <a:rPr lang="pt-BR" sz="1800">
                          <a:solidFill>
                            <a:schemeClr val="tx1"/>
                          </a:solidFill>
                          <a:effectLst/>
                        </a:rPr>
                        <a:t>Número de leitos necessários</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621</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1"/>
                  </a:ext>
                </a:extLst>
              </a:tr>
              <a:tr h="190500">
                <a:tc>
                  <a:txBody>
                    <a:bodyPr/>
                    <a:lstStyle/>
                    <a:p>
                      <a:pPr algn="ctr">
                        <a:lnSpc>
                          <a:spcPct val="150000"/>
                        </a:lnSpc>
                        <a:spcAft>
                          <a:spcPts val="0"/>
                        </a:spcAft>
                      </a:pPr>
                      <a:r>
                        <a:rPr lang="pt-BR" sz="1800" dirty="0">
                          <a:solidFill>
                            <a:schemeClr val="tx1"/>
                          </a:solidFill>
                          <a:effectLst/>
                        </a:rPr>
                        <a:t>Número de leitos disponíveis</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446</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2"/>
                  </a:ext>
                </a:extLst>
              </a:tr>
              <a:tr h="190500">
                <a:tc>
                  <a:txBody>
                    <a:bodyPr/>
                    <a:lstStyle/>
                    <a:p>
                      <a:pPr algn="ctr">
                        <a:lnSpc>
                          <a:spcPct val="150000"/>
                        </a:lnSpc>
                        <a:spcAft>
                          <a:spcPts val="0"/>
                        </a:spcAft>
                      </a:pPr>
                      <a:r>
                        <a:rPr lang="pt-BR" sz="1800">
                          <a:solidFill>
                            <a:schemeClr val="tx1"/>
                          </a:solidFill>
                          <a:effectLst/>
                        </a:rPr>
                        <a:t>Déficit/superávit atual</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-175</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3"/>
                  </a:ext>
                </a:extLst>
              </a:tr>
              <a:tr h="190500">
                <a:tc>
                  <a:txBody>
                    <a:bodyPr/>
                    <a:lstStyle/>
                    <a:p>
                      <a:pPr algn="ctr">
                        <a:lnSpc>
                          <a:spcPct val="150000"/>
                        </a:lnSpc>
                        <a:spcAft>
                          <a:spcPts val="0"/>
                        </a:spcAft>
                      </a:pPr>
                      <a:r>
                        <a:rPr lang="pt-BR" sz="1800">
                          <a:solidFill>
                            <a:schemeClr val="tx1"/>
                          </a:solidFill>
                          <a:effectLst/>
                        </a:rPr>
                        <a:t>Número de leitos passíveis de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chemeClr val="tx1"/>
                          </a:solidFill>
                          <a:effectLst/>
                        </a:rPr>
                        <a:t>209</a:t>
                      </a:r>
                      <a:endParaRPr lang="pt-BR" sz="1800" dirty="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4"/>
                  </a:ext>
                </a:extLst>
              </a:tr>
              <a:tr h="190500">
                <a:tc>
                  <a:txBody>
                    <a:bodyPr/>
                    <a:lstStyle/>
                    <a:p>
                      <a:pPr algn="ctr">
                        <a:lnSpc>
                          <a:spcPct val="150000"/>
                        </a:lnSpc>
                        <a:spcAft>
                          <a:spcPts val="0"/>
                        </a:spcAft>
                      </a:pPr>
                      <a:r>
                        <a:rPr lang="pt-BR" sz="1800">
                          <a:solidFill>
                            <a:schemeClr val="tx1"/>
                          </a:solidFill>
                          <a:effectLst/>
                        </a:rPr>
                        <a:t>Déficit/superávit com ampliação</a:t>
                      </a:r>
                      <a:endParaRPr lang="pt-BR" sz="1800">
                        <a:solidFill>
                          <a:schemeClr val="tx1"/>
                        </a:solidFill>
                        <a:effectLst/>
                        <a:latin typeface="Calibri"/>
                        <a:ea typeface="Calibri"/>
                        <a:cs typeface="Times New Roman"/>
                      </a:endParaRPr>
                    </a:p>
                  </a:txBody>
                  <a:tcPr marL="44450" marR="44450" marT="0" marB="0" anchor="ctr">
                    <a:solidFill>
                      <a:schemeClr val="accent2">
                        <a:lumMod val="20000"/>
                        <a:lumOff val="80000"/>
                      </a:schemeClr>
                    </a:solidFill>
                  </a:tcPr>
                </a:tc>
                <a:tc>
                  <a:txBody>
                    <a:bodyPr/>
                    <a:lstStyle/>
                    <a:p>
                      <a:pPr algn="ctr">
                        <a:lnSpc>
                          <a:spcPct val="150000"/>
                        </a:lnSpc>
                        <a:spcAft>
                          <a:spcPts val="0"/>
                        </a:spcAft>
                      </a:pPr>
                      <a:r>
                        <a:rPr lang="pt-BR" sz="1800" dirty="0">
                          <a:solidFill>
                            <a:srgbClr val="FF0000"/>
                          </a:solidFill>
                          <a:effectLst/>
                        </a:rPr>
                        <a:t>+34</a:t>
                      </a:r>
                      <a:endParaRPr lang="pt-BR" sz="1800" dirty="0">
                        <a:solidFill>
                          <a:srgbClr val="FF0000"/>
                        </a:solidFill>
                        <a:effectLst/>
                        <a:latin typeface="Calibri"/>
                        <a:ea typeface="Calibri"/>
                        <a:cs typeface="Times New Roman"/>
                      </a:endParaRPr>
                    </a:p>
                  </a:txBody>
                  <a:tcPr marL="44450" marR="44450" marT="0" marB="0" anchor="ctr">
                    <a:solidFill>
                      <a:schemeClr val="accent2">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222775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1517</Words>
  <Application>Microsoft Office PowerPoint</Application>
  <PresentationFormat>Personalizar</PresentationFormat>
  <Paragraphs>782</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DEISIANE ARAUJO MEIRELES</dc:creator>
  <cp:lastModifiedBy>Graziella</cp:lastModifiedBy>
  <cp:revision>139</cp:revision>
  <dcterms:created xsi:type="dcterms:W3CDTF">2019-09-19T15:12:20Z</dcterms:created>
  <dcterms:modified xsi:type="dcterms:W3CDTF">2020-07-30T18:20:44Z</dcterms:modified>
</cp:coreProperties>
</file>