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8" r:id="rId3"/>
    <p:sldId id="356" r:id="rId4"/>
    <p:sldId id="342" r:id="rId5"/>
    <p:sldId id="344" r:id="rId6"/>
    <p:sldId id="341" r:id="rId7"/>
    <p:sldId id="345" r:id="rId8"/>
    <p:sldId id="348" r:id="rId9"/>
    <p:sldId id="349" r:id="rId10"/>
    <p:sldId id="350" r:id="rId11"/>
    <p:sldId id="354" r:id="rId12"/>
    <p:sldId id="355" r:id="rId13"/>
    <p:sldId id="353" r:id="rId14"/>
    <p:sldId id="358" r:id="rId15"/>
    <p:sldId id="357" r:id="rId16"/>
    <p:sldId id="360" r:id="rId17"/>
    <p:sldId id="365" r:id="rId18"/>
    <p:sldId id="347" r:id="rId19"/>
    <p:sldId id="366" r:id="rId20"/>
    <p:sldId id="363" r:id="rId21"/>
    <p:sldId id="367" r:id="rId22"/>
    <p:sldId id="364" r:id="rId23"/>
    <p:sldId id="374" r:id="rId24"/>
    <p:sldId id="368" r:id="rId25"/>
    <p:sldId id="373" r:id="rId26"/>
    <p:sldId id="372" r:id="rId27"/>
    <p:sldId id="377" r:id="rId28"/>
    <p:sldId id="376" r:id="rId29"/>
    <p:sldId id="375" r:id="rId30"/>
    <p:sldId id="359" r:id="rId31"/>
    <p:sldId id="352" r:id="rId32"/>
    <p:sldId id="260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62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41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45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8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21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83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66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3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88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4DB0-4D8C-4360-B771-23F7CC320F80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DAAB0-CCC4-4E7D-841C-0AF8D28040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8" cy="685757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08" y="587522"/>
            <a:ext cx="2882944" cy="287594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699" y="5534938"/>
            <a:ext cx="3380161" cy="3949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09600" y="3879176"/>
            <a:ext cx="1092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ANÁLISE TÉCNICA DE ALGUMAS MACRORREGIÕES - COVID-19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1354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93832" y="268419"/>
            <a:ext cx="7753021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</a:p>
          <a:p>
            <a:pPr algn="ctr"/>
            <a:endParaRPr lang="pt-BR" sz="2800" dirty="0" smtClean="0"/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99454"/>
              </p:ext>
            </p:extLst>
          </p:nvPr>
        </p:nvGraphicFramePr>
        <p:xfrm>
          <a:off x="822960" y="927463"/>
          <a:ext cx="10228217" cy="5342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554">
                  <a:extLst>
                    <a:ext uri="{9D8B030D-6E8A-4147-A177-3AD203B41FA5}">
                      <a16:colId xmlns:a16="http://schemas.microsoft.com/office/drawing/2014/main" val="75733956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2064811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3352525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47878107"/>
                    </a:ext>
                  </a:extLst>
                </a:gridCol>
                <a:gridCol w="679269">
                  <a:extLst>
                    <a:ext uri="{9D8B030D-6E8A-4147-A177-3AD203B41FA5}">
                      <a16:colId xmlns:a16="http://schemas.microsoft.com/office/drawing/2014/main" val="23097802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19420959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799204128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4100778476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536280854"/>
                    </a:ext>
                  </a:extLst>
                </a:gridCol>
              </a:tblGrid>
              <a:tr h="14499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MUNICÍPIO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NOME HOSPITAL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PRIORIZAÇÃO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CLASSIFICAÇÃO/TIPOLOGIA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CLÍNICOS ADULTO DISPONÍVEIS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CLÍNICOS PEDIÁTRICOS DISPONÍVEIS COVID 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</a:t>
                      </a:r>
                      <a:r>
                        <a:rPr lang="pt-BR" sz="1200" b="1" u="none" strike="noStrike" dirty="0" err="1">
                          <a:effectLst/>
                        </a:rPr>
                        <a:t>Ped</a:t>
                      </a:r>
                      <a:r>
                        <a:rPr lang="pt-BR" sz="1200" b="1" u="none" strike="noStrike" dirty="0">
                          <a:effectLst/>
                        </a:rPr>
                        <a:t>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350929"/>
                  </a:ext>
                </a:extLst>
              </a:tr>
              <a:tr h="4963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BARBACENA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POLICLINICA E MATERNIDADE DE BARBACENA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659261"/>
                  </a:ext>
                </a:extLst>
              </a:tr>
              <a:tr h="3805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BARBACENA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SANTA CASA MISERICORDIA BARBACENA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057210"/>
                  </a:ext>
                </a:extLst>
              </a:tr>
              <a:tr h="35100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BARBACENA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IBIAPABA CEBAMS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36795"/>
                  </a:ext>
                </a:extLst>
              </a:tr>
              <a:tr h="4632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BARROSO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INSTITUTO NOSSA SENHORA DO CARMO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763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BOM SUCESSO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ASILO DE CARIDADE SANTA CASA DE BOM SUCESSO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808673"/>
                  </a:ext>
                </a:extLst>
              </a:tr>
              <a:tr h="4180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CARANDAÍ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MUNICIPAL SANTANA DE CARANDAÍ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 (Híbrido)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28281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CONGONHAS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BOM JESUS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17242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CONSELHEIRO LAFAIETE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MUNICIPAL DE CONSELHEIRO LAFAIETE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20624"/>
                  </a:ext>
                </a:extLst>
              </a:tr>
              <a:tr h="444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CONSELHEIRO LAFAIETE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E MATERNIDADE SÃO JOSE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46" marR="5346" marT="5346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69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6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993832" y="268419"/>
            <a:ext cx="7753021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66212"/>
              </p:ext>
            </p:extLst>
          </p:nvPr>
        </p:nvGraphicFramePr>
        <p:xfrm>
          <a:off x="1009650" y="1201783"/>
          <a:ext cx="10172701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897">
                  <a:extLst>
                    <a:ext uri="{9D8B030D-6E8A-4147-A177-3AD203B41FA5}">
                      <a16:colId xmlns:a16="http://schemas.microsoft.com/office/drawing/2014/main" val="116424847"/>
                    </a:ext>
                  </a:extLst>
                </a:gridCol>
                <a:gridCol w="1814967">
                  <a:extLst>
                    <a:ext uri="{9D8B030D-6E8A-4147-A177-3AD203B41FA5}">
                      <a16:colId xmlns:a16="http://schemas.microsoft.com/office/drawing/2014/main" val="3352375418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2548730174"/>
                    </a:ext>
                  </a:extLst>
                </a:gridCol>
                <a:gridCol w="1243824">
                  <a:extLst>
                    <a:ext uri="{9D8B030D-6E8A-4147-A177-3AD203B41FA5}">
                      <a16:colId xmlns:a16="http://schemas.microsoft.com/office/drawing/2014/main" val="394795006"/>
                    </a:ext>
                  </a:extLst>
                </a:gridCol>
                <a:gridCol w="774217">
                  <a:extLst>
                    <a:ext uri="{9D8B030D-6E8A-4147-A177-3AD203B41FA5}">
                      <a16:colId xmlns:a16="http://schemas.microsoft.com/office/drawing/2014/main" val="706847271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4075539803"/>
                    </a:ext>
                  </a:extLst>
                </a:gridCol>
                <a:gridCol w="1129595">
                  <a:extLst>
                    <a:ext uri="{9D8B030D-6E8A-4147-A177-3AD203B41FA5}">
                      <a16:colId xmlns:a16="http://schemas.microsoft.com/office/drawing/2014/main" val="3240683117"/>
                    </a:ext>
                  </a:extLst>
                </a:gridCol>
                <a:gridCol w="942387">
                  <a:extLst>
                    <a:ext uri="{9D8B030D-6E8A-4147-A177-3AD203B41FA5}">
                      <a16:colId xmlns:a16="http://schemas.microsoft.com/office/drawing/2014/main" val="2277719257"/>
                    </a:ext>
                  </a:extLst>
                </a:gridCol>
                <a:gridCol w="951906">
                  <a:extLst>
                    <a:ext uri="{9D8B030D-6E8A-4147-A177-3AD203B41FA5}">
                      <a16:colId xmlns:a16="http://schemas.microsoft.com/office/drawing/2014/main" val="2851686728"/>
                    </a:ext>
                  </a:extLst>
                </a:gridCol>
              </a:tblGrid>
              <a:tr h="14559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MUNICÍPIO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NOME HOSPITAL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PRIORIZAÇÃO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CLASSIFICAÇÃO/TIPOLOGIA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LEITOS CLÍNICOS ADULTO DISPONÍVEIS COVID-19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LEITOS CLÍNICOS PEDIÁTRICOS DISPONÍVEIS COVID -19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>
                          <a:effectLst/>
                        </a:rPr>
                        <a:t>LEITOS UTI ADULTO DISPONÍVEIS COVID-19 TOTAL</a:t>
                      </a:r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</a:t>
                      </a:r>
                      <a:r>
                        <a:rPr lang="pt-BR" sz="1200" b="1" u="none" strike="noStrike" dirty="0" err="1">
                          <a:effectLst/>
                        </a:rPr>
                        <a:t>Ped</a:t>
                      </a:r>
                      <a:r>
                        <a:rPr lang="pt-BR" sz="1200" b="1" u="none" strike="noStrike" dirty="0">
                          <a:effectLst/>
                        </a:rPr>
                        <a:t>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642156"/>
                  </a:ext>
                </a:extLst>
              </a:tr>
              <a:tr h="4107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CONSELHEIRO LAFAIETE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SÃO VICENTE DE PAULO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Referência LC COVID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423062"/>
                  </a:ext>
                </a:extLst>
              </a:tr>
              <a:tr h="4107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ENTRE RIOS DE MINAS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CASSIANO CAMPOLINHA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Referência LC COVID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515857"/>
                  </a:ext>
                </a:extLst>
              </a:tr>
              <a:tr h="4107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PIRANGA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SÃO VICENTE DE PAULO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915593"/>
                  </a:ext>
                </a:extLst>
              </a:tr>
              <a:tr h="4107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OURO BRANCO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RAIMUDO CAMPOS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75479"/>
                  </a:ext>
                </a:extLst>
              </a:tr>
              <a:tr h="4107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PRADOS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SANTA CASA DE PADROS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75607"/>
                  </a:ext>
                </a:extLst>
              </a:tr>
              <a:tr h="4107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RESENDE COSTA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NOSSA SENHORA DO ROSÁRIO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LEITO CLÍNICO COVID HÍBRIDO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843903"/>
                  </a:ext>
                </a:extLst>
              </a:tr>
              <a:tr h="6109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SAO JOAO DEL REI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NOSSA SENHORA DAS MERCES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3223"/>
                  </a:ext>
                </a:extLst>
              </a:tr>
              <a:tr h="61091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SAO JOAO DEL REI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SANTA CASA DA MISERICORDIA DE SAO JOAO DEL REI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24663"/>
                  </a:ext>
                </a:extLst>
              </a:tr>
              <a:tr h="3440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TOTAL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195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127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39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7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232218" y="1122363"/>
            <a:ext cx="9385390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AMPLIAÇÃO DE LEITOS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Na macrorregião Centro Sul ainda temos a possibilidade de:</a:t>
            </a:r>
          </a:p>
          <a:p>
            <a:pPr algn="ctr"/>
            <a:r>
              <a:rPr lang="pt-BR" sz="2800" dirty="0" smtClean="0"/>
              <a:t>Ampliação de 25 leitos UTI adulto, 42 leitos clínicos adulto e </a:t>
            </a:r>
          </a:p>
          <a:p>
            <a:pPr algn="ctr"/>
            <a:r>
              <a:rPr lang="pt-BR" sz="2800" dirty="0" smtClean="0"/>
              <a:t>25 leitos de suporte ventilatório.</a:t>
            </a:r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72107" y="2453846"/>
            <a:ext cx="10647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MACRORREGIÃO TRIÂNGULO DO  SUL</a:t>
            </a:r>
            <a:endParaRPr lang="pt-BR" sz="36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600" dirty="0" smtClean="0">
              <a:solidFill>
                <a:schemeClr val="accent2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accent2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6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30470" y="590080"/>
            <a:ext cx="10173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  <a:p>
            <a:pPr algn="just"/>
            <a:endParaRPr lang="pt-BR" sz="2800" b="1" dirty="0"/>
          </a:p>
          <a:p>
            <a:pPr algn="ctr"/>
            <a:endParaRPr lang="pt-BR" sz="2800" b="1" dirty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 smtClean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95880"/>
              </p:ext>
            </p:extLst>
          </p:nvPr>
        </p:nvGraphicFramePr>
        <p:xfrm>
          <a:off x="936230" y="1897660"/>
          <a:ext cx="5295900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506731967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998011589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6843577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Número de casos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044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ARAXÁ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108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Araxá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12230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267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Campos Altos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52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Perdizes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00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Santa Juliana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590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FRUTAL / ITURAMA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35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Carneirinho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83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Fronteira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1683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36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Frutal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6613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72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Itapagipe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1505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716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Iturama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4704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386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Limeira do Oeste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943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534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Pirajuba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478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Planura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1562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35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Francisco de Sales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144557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934083" y="6054035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827706"/>
              </p:ext>
            </p:extLst>
          </p:nvPr>
        </p:nvGraphicFramePr>
        <p:xfrm>
          <a:off x="6487030" y="2377440"/>
          <a:ext cx="5295900" cy="178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198484877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410602007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3604407084"/>
                    </a:ext>
                  </a:extLst>
                </a:gridCol>
              </a:tblGrid>
              <a:tr h="1912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94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UBERABA</a:t>
                      </a:r>
                      <a:r>
                        <a:rPr lang="pt-BR" sz="1400" u="none" strike="noStrike" dirty="0">
                          <a:effectLst/>
                        </a:rPr>
                        <a:t>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25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Campo Florido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9914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Conceição das Alagoas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598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Conquista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70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Delta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06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Sacramento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2302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8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Uberaba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52957" y="268419"/>
            <a:ext cx="7834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73606"/>
              </p:ext>
            </p:extLst>
          </p:nvPr>
        </p:nvGraphicFramePr>
        <p:xfrm>
          <a:off x="1082540" y="1295394"/>
          <a:ext cx="10172701" cy="517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897">
                  <a:extLst>
                    <a:ext uri="{9D8B030D-6E8A-4147-A177-3AD203B41FA5}">
                      <a16:colId xmlns:a16="http://schemas.microsoft.com/office/drawing/2014/main" val="4280810872"/>
                    </a:ext>
                  </a:extLst>
                </a:gridCol>
                <a:gridCol w="1814967">
                  <a:extLst>
                    <a:ext uri="{9D8B030D-6E8A-4147-A177-3AD203B41FA5}">
                      <a16:colId xmlns:a16="http://schemas.microsoft.com/office/drawing/2014/main" val="1021129522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2211110076"/>
                    </a:ext>
                  </a:extLst>
                </a:gridCol>
                <a:gridCol w="1243824">
                  <a:extLst>
                    <a:ext uri="{9D8B030D-6E8A-4147-A177-3AD203B41FA5}">
                      <a16:colId xmlns:a16="http://schemas.microsoft.com/office/drawing/2014/main" val="3220777711"/>
                    </a:ext>
                  </a:extLst>
                </a:gridCol>
                <a:gridCol w="774217">
                  <a:extLst>
                    <a:ext uri="{9D8B030D-6E8A-4147-A177-3AD203B41FA5}">
                      <a16:colId xmlns:a16="http://schemas.microsoft.com/office/drawing/2014/main" val="1703093631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6447369"/>
                    </a:ext>
                  </a:extLst>
                </a:gridCol>
                <a:gridCol w="1129595">
                  <a:extLst>
                    <a:ext uri="{9D8B030D-6E8A-4147-A177-3AD203B41FA5}">
                      <a16:colId xmlns:a16="http://schemas.microsoft.com/office/drawing/2014/main" val="4223948237"/>
                    </a:ext>
                  </a:extLst>
                </a:gridCol>
                <a:gridCol w="942387">
                  <a:extLst>
                    <a:ext uri="{9D8B030D-6E8A-4147-A177-3AD203B41FA5}">
                      <a16:colId xmlns:a16="http://schemas.microsoft.com/office/drawing/2014/main" val="139146918"/>
                    </a:ext>
                  </a:extLst>
                </a:gridCol>
                <a:gridCol w="951906">
                  <a:extLst>
                    <a:ext uri="{9D8B030D-6E8A-4147-A177-3AD203B41FA5}">
                      <a16:colId xmlns:a16="http://schemas.microsoft.com/office/drawing/2014/main" val="1693315116"/>
                    </a:ext>
                  </a:extLst>
                </a:gridCol>
              </a:tblGrid>
              <a:tr h="12364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MUNICÍPIO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NOME HOSPITAL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PRIORIZAÇÃO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CLASSIFICAÇÃO/TIPOLOGIA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CLÍNICOS ADULTO DISPONÍVEIS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CLÍNICOS PEDIÁTRICOS DISPONÍVEIS COVID 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</a:t>
                      </a:r>
                      <a:r>
                        <a:rPr lang="pt-BR" sz="1200" b="1" u="none" strike="noStrike" dirty="0" err="1">
                          <a:effectLst/>
                        </a:rPr>
                        <a:t>Ped</a:t>
                      </a:r>
                      <a:r>
                        <a:rPr lang="pt-BR" sz="1200" b="1" u="none" strike="noStrike" dirty="0">
                          <a:effectLst/>
                        </a:rPr>
                        <a:t>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483740"/>
                  </a:ext>
                </a:extLst>
              </a:tr>
              <a:tr h="399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ARAXÁ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SANTA CASA DE MISERICÓDIA DE ARAXÁ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93514"/>
                  </a:ext>
                </a:extLst>
              </a:tr>
              <a:tr h="399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CONCEIÇÃO DAS ALAGOAS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FUNDAÇÃO HOSPITALAR MUNICIPAL JOÃO HENRIQUE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LSV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17050"/>
                  </a:ext>
                </a:extLst>
              </a:tr>
              <a:tr h="5939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CONCEIÇÃO DAS ALAGOAS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UNIDADE DE PRONTO ATENDIMENTO DR ALFREDO SABINO DE FREITAS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LSV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45755"/>
                  </a:ext>
                </a:extLst>
              </a:tr>
              <a:tr h="399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FRUTAL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MUNICIPAL FREI GABRIEL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211444"/>
                  </a:ext>
                </a:extLst>
              </a:tr>
              <a:tr h="399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ITURAMA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MUNICIPAL DELFINA ALVES BARBOSA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17460"/>
                  </a:ext>
                </a:extLst>
              </a:tr>
              <a:tr h="399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UBERABA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REGIONAL JOSÉ ALENCAR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88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84119"/>
                  </a:ext>
                </a:extLst>
              </a:tr>
              <a:tr h="3993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UBERABA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DA CRIANÇA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LC COVID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660921"/>
                  </a:ext>
                </a:extLst>
              </a:tr>
              <a:tr h="5939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UBERABA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DE CLINICAS DA UFTM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N/A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419497"/>
                  </a:ext>
                </a:extLst>
              </a:tr>
              <a:tr h="3505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TOTAL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155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81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45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2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1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77945" y="1122363"/>
            <a:ext cx="9693936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AMPLIAÇÃO DE LEITOS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Na macrorregião Triângulo do Sul ainda temos a possibilidade de:</a:t>
            </a:r>
          </a:p>
          <a:p>
            <a:pPr algn="ctr"/>
            <a:r>
              <a:rPr lang="pt-BR" sz="2800" dirty="0" smtClean="0"/>
              <a:t>Ampliação de leitos 20 UTI adulto, 43 leitos clínicos adulto e </a:t>
            </a:r>
          </a:p>
          <a:p>
            <a:pPr algn="ctr"/>
            <a:r>
              <a:rPr lang="pt-BR" sz="2800" dirty="0" smtClean="0"/>
              <a:t>0 leitos de suporte ventilatório.</a:t>
            </a:r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7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72107" y="2453846"/>
            <a:ext cx="10647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MACRORREGIÃO OESTE</a:t>
            </a:r>
            <a:endParaRPr lang="pt-BR" sz="36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600" dirty="0" smtClean="0">
              <a:solidFill>
                <a:schemeClr val="accent2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accent2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0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269521" y="801718"/>
            <a:ext cx="1017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859946"/>
              </p:ext>
            </p:extLst>
          </p:nvPr>
        </p:nvGraphicFramePr>
        <p:xfrm>
          <a:off x="278456" y="2075007"/>
          <a:ext cx="5430013" cy="3110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4166">
                  <a:extLst>
                    <a:ext uri="{9D8B030D-6E8A-4147-A177-3AD203B41FA5}">
                      <a16:colId xmlns:a16="http://schemas.microsoft.com/office/drawing/2014/main" val="3170067101"/>
                    </a:ext>
                  </a:extLst>
                </a:gridCol>
                <a:gridCol w="1259759">
                  <a:extLst>
                    <a:ext uri="{9D8B030D-6E8A-4147-A177-3AD203B41FA5}">
                      <a16:colId xmlns:a16="http://schemas.microsoft.com/office/drawing/2014/main" val="346110085"/>
                    </a:ext>
                  </a:extLst>
                </a:gridCol>
                <a:gridCol w="1466088">
                  <a:extLst>
                    <a:ext uri="{9D8B030D-6E8A-4147-A177-3AD203B41FA5}">
                      <a16:colId xmlns:a16="http://schemas.microsoft.com/office/drawing/2014/main" val="13212508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988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BOM DESPACHO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265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Bom Despacho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33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Dores do Indaiá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177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Luz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41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Martinho Campos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14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Moema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05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 CAMPO BELO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50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Aguanil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597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836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Campo Belo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6248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71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Candeias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637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40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Cristais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977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Santana do Jacaré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78419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934083" y="6054035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27183"/>
              </p:ext>
            </p:extLst>
          </p:nvPr>
        </p:nvGraphicFramePr>
        <p:xfrm>
          <a:off x="6070581" y="2172653"/>
          <a:ext cx="5673634" cy="267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869">
                  <a:extLst>
                    <a:ext uri="{9D8B030D-6E8A-4147-A177-3AD203B41FA5}">
                      <a16:colId xmlns:a16="http://schemas.microsoft.com/office/drawing/2014/main" val="3087755872"/>
                    </a:ext>
                  </a:extLst>
                </a:gridCol>
                <a:gridCol w="1476102">
                  <a:extLst>
                    <a:ext uri="{9D8B030D-6E8A-4147-A177-3AD203B41FA5}">
                      <a16:colId xmlns:a16="http://schemas.microsoft.com/office/drawing/2014/main" val="3814517917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9045529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84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DIVINÓPOLIS</a:t>
                      </a:r>
                      <a:r>
                        <a:rPr lang="pt-BR" sz="1400" u="none" strike="noStrike" dirty="0">
                          <a:effectLst/>
                        </a:rPr>
                        <a:t>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922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Araújos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697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15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Carmo do Cajuru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10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Cláudio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72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Divinópolis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14132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82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Itapecerica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568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Perdigão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203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Gonçalo do Pará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118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FORMIGA </a:t>
                      </a:r>
                      <a:r>
                        <a:rPr lang="pt-BR" sz="1400" u="none" strike="noStrike" dirty="0">
                          <a:effectLst/>
                        </a:rPr>
                        <a:t>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62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Bambuí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89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Formiga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8488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727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6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181452" y="851724"/>
            <a:ext cx="1017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</p:txBody>
      </p:sp>
      <p:sp>
        <p:nvSpPr>
          <p:cNvPr id="9" name="Retângulo 8"/>
          <p:cNvSpPr/>
          <p:nvPr/>
        </p:nvSpPr>
        <p:spPr>
          <a:xfrm>
            <a:off x="934083" y="6054035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31469"/>
              </p:ext>
            </p:extLst>
          </p:nvPr>
        </p:nvGraphicFramePr>
        <p:xfrm>
          <a:off x="93248" y="2203949"/>
          <a:ext cx="6175084" cy="2336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8821">
                  <a:extLst>
                    <a:ext uri="{9D8B030D-6E8A-4147-A177-3AD203B41FA5}">
                      <a16:colId xmlns:a16="http://schemas.microsoft.com/office/drawing/2014/main" val="4239261283"/>
                    </a:ext>
                  </a:extLst>
                </a:gridCol>
                <a:gridCol w="1345474">
                  <a:extLst>
                    <a:ext uri="{9D8B030D-6E8A-4147-A177-3AD203B41FA5}">
                      <a16:colId xmlns:a16="http://schemas.microsoft.com/office/drawing/2014/main" val="88087048"/>
                    </a:ext>
                  </a:extLst>
                </a:gridCol>
                <a:gridCol w="1410789">
                  <a:extLst>
                    <a:ext uri="{9D8B030D-6E8A-4147-A177-3AD203B41FA5}">
                      <a16:colId xmlns:a16="http://schemas.microsoft.com/office/drawing/2014/main" val="1630333741"/>
                    </a:ext>
                  </a:extLst>
                </a:gridCol>
              </a:tblGrid>
              <a:tr h="3306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706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ITAÚNA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7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Itaguara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899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Itatiaiuçu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5931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Itaúna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43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Piracema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24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LAGOA DA PRATA/STO ANT. DO MONTE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42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Arcos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4660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798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Lagoa da Prata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6272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210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Santo Antônio do Monte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781984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79402"/>
              </p:ext>
            </p:extLst>
          </p:nvPr>
        </p:nvGraphicFramePr>
        <p:xfrm>
          <a:off x="6455007" y="2203949"/>
          <a:ext cx="5523633" cy="244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5652">
                  <a:extLst>
                    <a:ext uri="{9D8B030D-6E8A-4147-A177-3AD203B41FA5}">
                      <a16:colId xmlns:a16="http://schemas.microsoft.com/office/drawing/2014/main" val="1552166423"/>
                    </a:ext>
                  </a:extLst>
                </a:gridCol>
                <a:gridCol w="1109078">
                  <a:extLst>
                    <a:ext uri="{9D8B030D-6E8A-4147-A177-3AD203B41FA5}">
                      <a16:colId xmlns:a16="http://schemas.microsoft.com/office/drawing/2014/main" val="1683453662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34151725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36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OLIVEIRA/SANTO ANTÔNIO DO AMPARO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16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Carmópolis</a:t>
                      </a:r>
                      <a:r>
                        <a:rPr lang="pt-BR" sz="1400" u="none" strike="noStrike" dirty="0">
                          <a:effectLst/>
                        </a:rPr>
                        <a:t> de Minas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65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Oliveira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336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Santo Antônio do Amparo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7505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PARÁ DE MINAS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997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Igaratinga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833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Nova Serrana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4661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898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Pará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5106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739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Pitangui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1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6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154613" y="965758"/>
            <a:ext cx="1064778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Foram construídos Planos de Contingências Macrorregionais em </a:t>
            </a:r>
            <a:r>
              <a:rPr lang="pt-BR" sz="2400" dirty="0"/>
              <a:t>conjunto com as URS e territórios de acordo com as especificidades de cada microrregião. Para subsidiar a construção dos </a:t>
            </a:r>
            <a:r>
              <a:rPr lang="pt-BR" sz="2400" dirty="0" smtClean="0"/>
              <a:t>Planos – </a:t>
            </a:r>
            <a:r>
              <a:rPr lang="pt-BR" sz="2400" b="1" dirty="0" smtClean="0"/>
              <a:t>Grade Hospitalar </a:t>
            </a:r>
            <a:r>
              <a:rPr lang="pt-BR" sz="2400" dirty="0" smtClean="0"/>
              <a:t>- </a:t>
            </a:r>
            <a:r>
              <a:rPr lang="pt-BR" sz="2400" dirty="0"/>
              <a:t>foi estimado o número de casos para cada macrorregião, a partir da evolução dos casos notificados e confirmados no Brasil e Minas Gerais desde a data de início da pandemia até a data de realização da projeção. Essas projeções são dinâmicas e realizadas. Para elaboração dos Planos de Contingência, foi utilizada a projeção do dia 30/03/2020.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Os </a:t>
            </a:r>
            <a:r>
              <a:rPr lang="pt-BR" sz="2400" dirty="0" smtClean="0"/>
              <a:t>Planos </a:t>
            </a:r>
            <a:r>
              <a:rPr lang="pt-BR" sz="2400" dirty="0"/>
              <a:t>se </a:t>
            </a:r>
            <a:r>
              <a:rPr lang="pt-BR" sz="2400" dirty="0" smtClean="0"/>
              <a:t>constituem </a:t>
            </a:r>
            <a:r>
              <a:rPr lang="pt-BR" sz="2400" dirty="0"/>
              <a:t>como um documento acessório e complementar ao Plano de Contingência Estadual e tem como objetivo a resposta para enfrentamento da pandemia da COVID-19 a nível macrorregional com definição de orientações e de pontos de atenção da rede que serão referência para atendimento da Síndrome Respiratória Aguda Grave em decorrência da COVID-19.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accent2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accent2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8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178613" y="116211"/>
            <a:ext cx="7834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76263"/>
              </p:ext>
            </p:extLst>
          </p:nvPr>
        </p:nvGraphicFramePr>
        <p:xfrm>
          <a:off x="761" y="678221"/>
          <a:ext cx="11801637" cy="6049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0323">
                  <a:extLst>
                    <a:ext uri="{9D8B030D-6E8A-4147-A177-3AD203B41FA5}">
                      <a16:colId xmlns:a16="http://schemas.microsoft.com/office/drawing/2014/main" val="1913386133"/>
                    </a:ext>
                  </a:extLst>
                </a:gridCol>
                <a:gridCol w="2571936">
                  <a:extLst>
                    <a:ext uri="{9D8B030D-6E8A-4147-A177-3AD203B41FA5}">
                      <a16:colId xmlns:a16="http://schemas.microsoft.com/office/drawing/2014/main" val="4189403920"/>
                    </a:ext>
                  </a:extLst>
                </a:gridCol>
                <a:gridCol w="1007661">
                  <a:extLst>
                    <a:ext uri="{9D8B030D-6E8A-4147-A177-3AD203B41FA5}">
                      <a16:colId xmlns:a16="http://schemas.microsoft.com/office/drawing/2014/main" val="1512592820"/>
                    </a:ext>
                  </a:extLst>
                </a:gridCol>
                <a:gridCol w="1662642">
                  <a:extLst>
                    <a:ext uri="{9D8B030D-6E8A-4147-A177-3AD203B41FA5}">
                      <a16:colId xmlns:a16="http://schemas.microsoft.com/office/drawing/2014/main" val="3105207015"/>
                    </a:ext>
                  </a:extLst>
                </a:gridCol>
                <a:gridCol w="902097">
                  <a:extLst>
                    <a:ext uri="{9D8B030D-6E8A-4147-A177-3AD203B41FA5}">
                      <a16:colId xmlns:a16="http://schemas.microsoft.com/office/drawing/2014/main" val="124088612"/>
                    </a:ext>
                  </a:extLst>
                </a:gridCol>
                <a:gridCol w="1209194">
                  <a:extLst>
                    <a:ext uri="{9D8B030D-6E8A-4147-A177-3AD203B41FA5}">
                      <a16:colId xmlns:a16="http://schemas.microsoft.com/office/drawing/2014/main" val="3477520617"/>
                    </a:ext>
                  </a:extLst>
                </a:gridCol>
                <a:gridCol w="998066">
                  <a:extLst>
                    <a:ext uri="{9D8B030D-6E8A-4147-A177-3AD203B41FA5}">
                      <a16:colId xmlns:a16="http://schemas.microsoft.com/office/drawing/2014/main" val="2905392663"/>
                    </a:ext>
                  </a:extLst>
                </a:gridCol>
                <a:gridCol w="942883">
                  <a:extLst>
                    <a:ext uri="{9D8B030D-6E8A-4147-A177-3AD203B41FA5}">
                      <a16:colId xmlns:a16="http://schemas.microsoft.com/office/drawing/2014/main" val="2933891155"/>
                    </a:ext>
                  </a:extLst>
                </a:gridCol>
                <a:gridCol w="1086835">
                  <a:extLst>
                    <a:ext uri="{9D8B030D-6E8A-4147-A177-3AD203B41FA5}">
                      <a16:colId xmlns:a16="http://schemas.microsoft.com/office/drawing/2014/main" val="3633578437"/>
                    </a:ext>
                  </a:extLst>
                </a:gridCol>
              </a:tblGrid>
              <a:tr h="9189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MUNICÍPIO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NOME HOSPITAL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PRIORIZAÇÃO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CLASSIFICAÇÃO/TIPOLOGIA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LEITOS CLÍNICOS ADULTO DISPONÍVEIS COVID-19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LEITOS CLÍNICOS PEDIÁTRICOS DISPONÍVEIS COVID -19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LEITOS UTI </a:t>
                      </a:r>
                      <a:r>
                        <a:rPr lang="pt-BR" sz="1000" b="1" u="none" strike="noStrike" dirty="0" err="1">
                          <a:effectLst/>
                        </a:rPr>
                        <a:t>Ped</a:t>
                      </a:r>
                      <a:r>
                        <a:rPr lang="pt-BR" sz="1000" b="1" u="none" strike="noStrike" dirty="0">
                          <a:effectLst/>
                        </a:rPr>
                        <a:t> DISPONÍVEIS COVID-19 TOTAL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9760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BOM DESPACHO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SANTA CASA DE BOM DESPACHO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62430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ARCOS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MISERICÓRDIA DE ARCOS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56892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BAMBUÍ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NOSSA SENHORA DO BRASIL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N/A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29346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CAMPO BELO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CAMPO BELO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591194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CANDEIAS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CARLOS CHAGAS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95788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CRISTAIS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MUNICIPAL SANTO ANTÔNIO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70694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DIVINOPOLIS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DE CAMPANHA COVID 19 DIVINOPOLIS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73598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DIVINÓPOLIS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SÃO JOÃO DE DEUS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88665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FORMIGA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SÃO LUIZ DE FORMIGA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94625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FORMIGA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DE CAMPANHA COVID-19 DE FORMIGA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31100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ITAGUARA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SANTA CASA DE ITAGUARA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16653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ITAPECERICA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MISERICÓRDIA DE ITAPECERICA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Referência LC COVID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07353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ITAÚNA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MANOEL GONÇALVES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06684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LAGOA DA PRATA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SÃO CARLOS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06192"/>
                  </a:ext>
                </a:extLst>
              </a:tr>
              <a:tr h="1603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LUZ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SENHORA APARECIDA DE LUZ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542736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NOVA SERRANA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SÃO JOSÉ DE NOVA SERRANA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71615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OLIVEIRA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SÃO JUDAS TADEU DE OLIVEIRA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126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PARÁ DE MINAS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NOSSA SENHORA DA CONCEIÇÃO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53263"/>
                  </a:ext>
                </a:extLst>
              </a:tr>
              <a:tr h="3144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SANTO ANTÔNIO DO MONTE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MISERICÓRDIA DE SANTO ANTÔNIO DO MONTE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70420"/>
                  </a:ext>
                </a:extLst>
              </a:tr>
              <a:tr h="3876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TOTAL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293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89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5" marR="6225" marT="62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662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8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179147" y="1122363"/>
            <a:ext cx="12208150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AMPLIAÇÃO DE LEITOS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Na macrorregião Oeste não foi sinalizada a possibilidade de ampliação.</a:t>
            </a:r>
          </a:p>
          <a:p>
            <a:pPr algn="ctr"/>
            <a:r>
              <a:rPr lang="pt-BR" sz="2800" dirty="0" smtClean="0"/>
              <a:t>OBS: Exceção a Campo Belo que sinalizou que consegue </a:t>
            </a:r>
          </a:p>
          <a:p>
            <a:pPr algn="ctr"/>
            <a:r>
              <a:rPr lang="pt-BR" sz="2800" dirty="0" smtClean="0"/>
              <a:t>ampliar alguns leitos de UTI. </a:t>
            </a:r>
          </a:p>
          <a:p>
            <a:pPr algn="ctr"/>
            <a:r>
              <a:rPr lang="pt-BR" sz="2800" dirty="0" smtClean="0"/>
              <a:t>Em tratativas com a SES para receber alguns equipamentos. </a:t>
            </a:r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347897" y="2958990"/>
            <a:ext cx="1017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MACRORREGIÃO SUL</a:t>
            </a:r>
            <a:endParaRPr lang="pt-BR" sz="3600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230332" y="696313"/>
            <a:ext cx="1017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</p:txBody>
      </p:sp>
      <p:sp>
        <p:nvSpPr>
          <p:cNvPr id="9" name="Retângulo 8"/>
          <p:cNvSpPr/>
          <p:nvPr/>
        </p:nvSpPr>
        <p:spPr>
          <a:xfrm>
            <a:off x="972298" y="6205418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64232"/>
              </p:ext>
            </p:extLst>
          </p:nvPr>
        </p:nvGraphicFramePr>
        <p:xfrm>
          <a:off x="447785" y="1700213"/>
          <a:ext cx="5561129" cy="4234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3609">
                  <a:extLst>
                    <a:ext uri="{9D8B030D-6E8A-4147-A177-3AD203B41FA5}">
                      <a16:colId xmlns:a16="http://schemas.microsoft.com/office/drawing/2014/main" val="2524470679"/>
                    </a:ext>
                  </a:extLst>
                </a:gridCol>
                <a:gridCol w="1528355">
                  <a:extLst>
                    <a:ext uri="{9D8B030D-6E8A-4147-A177-3AD203B41FA5}">
                      <a16:colId xmlns:a16="http://schemas.microsoft.com/office/drawing/2014/main" val="3802924613"/>
                    </a:ext>
                  </a:extLst>
                </a:gridCol>
                <a:gridCol w="1489165">
                  <a:extLst>
                    <a:ext uri="{9D8B030D-6E8A-4147-A177-3AD203B41FA5}">
                      <a16:colId xmlns:a16="http://schemas.microsoft.com/office/drawing/2014/main" val="11077283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Número de casos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26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ALFENAS / MACHADO </a:t>
                      </a:r>
                      <a:r>
                        <a:rPr lang="pt-BR" sz="1400" u="none" strike="noStrike" dirty="0">
                          <a:effectLst/>
                        </a:rPr>
                        <a:t>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9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Alfenas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8516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75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Alterosa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643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45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Areado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673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Bandeira do Sul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Botelhos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2949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Campestre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568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Campo do Meio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06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Campos Gerais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42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Conceição da Aparecida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502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Divisa Nova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843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Machado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3862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668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Paraguaçu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31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Serrania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9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CÁSSIA</a:t>
                      </a:r>
                      <a:r>
                        <a:rPr lang="pt-BR" sz="1400" u="none" strike="noStrike" dirty="0">
                          <a:effectLst/>
                        </a:rPr>
                        <a:t>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735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Capetinga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12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Cássia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4657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Ibiraci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855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7163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33023"/>
              </p:ext>
            </p:extLst>
          </p:nvPr>
        </p:nvGraphicFramePr>
        <p:xfrm>
          <a:off x="6302582" y="1386513"/>
          <a:ext cx="5741372" cy="4680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4664">
                  <a:extLst>
                    <a:ext uri="{9D8B030D-6E8A-4147-A177-3AD203B41FA5}">
                      <a16:colId xmlns:a16="http://schemas.microsoft.com/office/drawing/2014/main" val="3203435385"/>
                    </a:ext>
                  </a:extLst>
                </a:gridCol>
                <a:gridCol w="1528354">
                  <a:extLst>
                    <a:ext uri="{9D8B030D-6E8A-4147-A177-3AD203B41FA5}">
                      <a16:colId xmlns:a16="http://schemas.microsoft.com/office/drawing/2014/main" val="3488299681"/>
                    </a:ext>
                  </a:extLst>
                </a:gridCol>
                <a:gridCol w="1528354">
                  <a:extLst>
                    <a:ext uri="{9D8B030D-6E8A-4147-A177-3AD203B41FA5}">
                      <a16:colId xmlns:a16="http://schemas.microsoft.com/office/drawing/2014/main" val="7703925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Número de casos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690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GUAXUPÉ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3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Arceburgo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09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Guaranésia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11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Guaxupé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4917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46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Juruaia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70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Monte Belo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416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Muzambinho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1463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448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ITAJUBÁ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77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Brasópolis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48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Delfim Moreira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61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Itajubá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36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Maria da Fé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06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Paraisópolis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61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Pedralva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341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Piranguçu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57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Piranguinho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986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LAVRAS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371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Lavras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450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Nepomuceno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11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Perdões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9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9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230332" y="327808"/>
            <a:ext cx="1017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</p:txBody>
      </p:sp>
      <p:sp>
        <p:nvSpPr>
          <p:cNvPr id="9" name="Retângulo 8"/>
          <p:cNvSpPr/>
          <p:nvPr/>
        </p:nvSpPr>
        <p:spPr>
          <a:xfrm>
            <a:off x="934083" y="6244619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096095"/>
              </p:ext>
            </p:extLst>
          </p:nvPr>
        </p:nvGraphicFramePr>
        <p:xfrm>
          <a:off x="346127" y="1382860"/>
          <a:ext cx="6217307" cy="4680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6263">
                  <a:extLst>
                    <a:ext uri="{9D8B030D-6E8A-4147-A177-3AD203B41FA5}">
                      <a16:colId xmlns:a16="http://schemas.microsoft.com/office/drawing/2014/main" val="220904718"/>
                    </a:ext>
                  </a:extLst>
                </a:gridCol>
                <a:gridCol w="1449977">
                  <a:extLst>
                    <a:ext uri="{9D8B030D-6E8A-4147-A177-3AD203B41FA5}">
                      <a16:colId xmlns:a16="http://schemas.microsoft.com/office/drawing/2014/main" val="1030392521"/>
                    </a:ext>
                  </a:extLst>
                </a:gridCol>
                <a:gridCol w="2011067">
                  <a:extLst>
                    <a:ext uri="{9D8B030D-6E8A-4147-A177-3AD203B41FA5}">
                      <a16:colId xmlns:a16="http://schemas.microsoft.com/office/drawing/2014/main" val="24491319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06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PASSOS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4654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Alpinópolis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1243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Bom Jesus da Penha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333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Carmo do Rio Claro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909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Itaú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382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Nova Resende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1246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641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Passos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8658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770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João Batista do Glória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074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José da Barra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564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79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 PIUMHI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31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Capitólio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837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93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Guapé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25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Pimenta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23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Piumhi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3339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85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Roque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86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POÇOS DE CALDAS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869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Andradas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3436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15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Caldas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457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Poços de Caldas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11075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942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Santa Rita de Caldas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35449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83009"/>
              </p:ext>
            </p:extLst>
          </p:nvPr>
        </p:nvGraphicFramePr>
        <p:xfrm>
          <a:off x="6908800" y="859572"/>
          <a:ext cx="5161280" cy="5203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8446">
                  <a:extLst>
                    <a:ext uri="{9D8B030D-6E8A-4147-A177-3AD203B41FA5}">
                      <a16:colId xmlns:a16="http://schemas.microsoft.com/office/drawing/2014/main" val="183005321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01706211"/>
                    </a:ext>
                  </a:extLst>
                </a:gridCol>
                <a:gridCol w="1528354">
                  <a:extLst>
                    <a:ext uri="{9D8B030D-6E8A-4147-A177-3AD203B41FA5}">
                      <a16:colId xmlns:a16="http://schemas.microsoft.com/office/drawing/2014/main" val="3388963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56291"/>
                  </a:ext>
                </a:extLst>
              </a:tr>
              <a:tr h="3018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POUSO ALEGRE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52272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Bom Repouso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909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6088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Borda da Mata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85900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Bueno Brandão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63013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Camanducaia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6395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Cambuí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3461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55021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Careaçu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742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Conceição dos Ouros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896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3207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Congonhal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537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Espírito Santo do Dourado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9860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Estiva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0830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Extrema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7611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7305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Heliodora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606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Ipuiúna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4118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Itapeva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19992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Jacutinga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1568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Monte Sião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2398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36362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Munhoz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529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66263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Ouro Fino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27160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Pouso Alegre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19401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4627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Santa Rita do Sapucaí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43838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Toledo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9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0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230332" y="696313"/>
            <a:ext cx="1017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</p:txBody>
      </p:sp>
      <p:sp>
        <p:nvSpPr>
          <p:cNvPr id="9" name="Retângulo 8"/>
          <p:cNvSpPr/>
          <p:nvPr/>
        </p:nvSpPr>
        <p:spPr>
          <a:xfrm>
            <a:off x="934083" y="6054035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53784"/>
              </p:ext>
            </p:extLst>
          </p:nvPr>
        </p:nvGraphicFramePr>
        <p:xfrm>
          <a:off x="6219852" y="1357268"/>
          <a:ext cx="5789268" cy="4633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5085">
                  <a:extLst>
                    <a:ext uri="{9D8B030D-6E8A-4147-A177-3AD203B41FA5}">
                      <a16:colId xmlns:a16="http://schemas.microsoft.com/office/drawing/2014/main" val="1906810653"/>
                    </a:ext>
                  </a:extLst>
                </a:gridCol>
                <a:gridCol w="1365349">
                  <a:extLst>
                    <a:ext uri="{9D8B030D-6E8A-4147-A177-3AD203B41FA5}">
                      <a16:colId xmlns:a16="http://schemas.microsoft.com/office/drawing/2014/main" val="2495635889"/>
                    </a:ext>
                  </a:extLst>
                </a:gridCol>
                <a:gridCol w="1558834">
                  <a:extLst>
                    <a:ext uri="{9D8B030D-6E8A-4147-A177-3AD203B41FA5}">
                      <a16:colId xmlns:a16="http://schemas.microsoft.com/office/drawing/2014/main" val="2191397841"/>
                    </a:ext>
                  </a:extLst>
                </a:gridCol>
              </a:tblGrid>
              <a:tr h="39861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01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SÃO LOURENÇO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750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Baependi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95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Carmo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838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Caxambu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04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Conceição do Rio Verde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46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Cruzília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32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Itamonte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557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Itanhandu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2077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73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Lambari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65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Passa Quatro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1553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15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Pouso Alto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81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Lourenço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4768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975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SÃO SEBASTIÃO DO PARAÍSO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11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Itamogi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31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Jacuí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25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Monte Santo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13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Pratápolis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513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Sebastião do Paraíso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5169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79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Tomás de Aquino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9157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83667"/>
              </p:ext>
            </p:extLst>
          </p:nvPr>
        </p:nvGraphicFramePr>
        <p:xfrm>
          <a:off x="182880" y="1829291"/>
          <a:ext cx="5760720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8654">
                  <a:extLst>
                    <a:ext uri="{9D8B030D-6E8A-4147-A177-3AD203B41FA5}">
                      <a16:colId xmlns:a16="http://schemas.microsoft.com/office/drawing/2014/main" val="825563262"/>
                    </a:ext>
                  </a:extLst>
                </a:gridCol>
                <a:gridCol w="1413728">
                  <a:extLst>
                    <a:ext uri="{9D8B030D-6E8A-4147-A177-3AD203B41FA5}">
                      <a16:colId xmlns:a16="http://schemas.microsoft.com/office/drawing/2014/main" val="4058281286"/>
                    </a:ext>
                  </a:extLst>
                </a:gridCol>
                <a:gridCol w="1638338">
                  <a:extLst>
                    <a:ext uri="{9D8B030D-6E8A-4147-A177-3AD203B41FA5}">
                      <a16:colId xmlns:a16="http://schemas.microsoft.com/office/drawing/2014/main" val="9965728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38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TRÊS CORAÇÕES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13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Cambuquira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229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Campanha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944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Carmo da Cachoeira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36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Três Corações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7567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78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TRÊS PONTAS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23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Boa Esperança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3900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71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Coqueiral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76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Ilicínea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059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Três Pontas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6061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9095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VARGINHA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94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Elói Mendes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3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Gonçalo do Sapucaí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2137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919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Varginha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12797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05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5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78613" y="190784"/>
            <a:ext cx="7834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96787"/>
              </p:ext>
            </p:extLst>
          </p:nvPr>
        </p:nvGraphicFramePr>
        <p:xfrm>
          <a:off x="666206" y="709232"/>
          <a:ext cx="10515601" cy="6104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549">
                  <a:extLst>
                    <a:ext uri="{9D8B030D-6E8A-4147-A177-3AD203B41FA5}">
                      <a16:colId xmlns:a16="http://schemas.microsoft.com/office/drawing/2014/main" val="935308310"/>
                    </a:ext>
                  </a:extLst>
                </a:gridCol>
                <a:gridCol w="2291670">
                  <a:extLst>
                    <a:ext uri="{9D8B030D-6E8A-4147-A177-3AD203B41FA5}">
                      <a16:colId xmlns:a16="http://schemas.microsoft.com/office/drawing/2014/main" val="1923552851"/>
                    </a:ext>
                  </a:extLst>
                </a:gridCol>
                <a:gridCol w="897856">
                  <a:extLst>
                    <a:ext uri="{9D8B030D-6E8A-4147-A177-3AD203B41FA5}">
                      <a16:colId xmlns:a16="http://schemas.microsoft.com/office/drawing/2014/main" val="3615499513"/>
                    </a:ext>
                  </a:extLst>
                </a:gridCol>
                <a:gridCol w="1481462">
                  <a:extLst>
                    <a:ext uri="{9D8B030D-6E8A-4147-A177-3AD203B41FA5}">
                      <a16:colId xmlns:a16="http://schemas.microsoft.com/office/drawing/2014/main" val="1428747416"/>
                    </a:ext>
                  </a:extLst>
                </a:gridCol>
                <a:gridCol w="803795">
                  <a:extLst>
                    <a:ext uri="{9D8B030D-6E8A-4147-A177-3AD203B41FA5}">
                      <a16:colId xmlns:a16="http://schemas.microsoft.com/office/drawing/2014/main" val="1259990727"/>
                    </a:ext>
                  </a:extLst>
                </a:gridCol>
                <a:gridCol w="1077427">
                  <a:extLst>
                    <a:ext uri="{9D8B030D-6E8A-4147-A177-3AD203B41FA5}">
                      <a16:colId xmlns:a16="http://schemas.microsoft.com/office/drawing/2014/main" val="756451281"/>
                    </a:ext>
                  </a:extLst>
                </a:gridCol>
                <a:gridCol w="889304">
                  <a:extLst>
                    <a:ext uri="{9D8B030D-6E8A-4147-A177-3AD203B41FA5}">
                      <a16:colId xmlns:a16="http://schemas.microsoft.com/office/drawing/2014/main" val="806475195"/>
                    </a:ext>
                  </a:extLst>
                </a:gridCol>
                <a:gridCol w="840136">
                  <a:extLst>
                    <a:ext uri="{9D8B030D-6E8A-4147-A177-3AD203B41FA5}">
                      <a16:colId xmlns:a16="http://schemas.microsoft.com/office/drawing/2014/main" val="2759429843"/>
                    </a:ext>
                  </a:extLst>
                </a:gridCol>
                <a:gridCol w="968402">
                  <a:extLst>
                    <a:ext uri="{9D8B030D-6E8A-4147-A177-3AD203B41FA5}">
                      <a16:colId xmlns:a16="http://schemas.microsoft.com/office/drawing/2014/main" val="2251624585"/>
                    </a:ext>
                  </a:extLst>
                </a:gridCol>
              </a:tblGrid>
              <a:tr h="7859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MUNICÍPIO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NOME HOSPITAL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PRIORIZAÇÃO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CLASSIFICAÇÃO/TIPOLOGIA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CLÍNICOS ADULTO DISPONÍVEIS COVID-19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CLÍNICOS PEDIÁTRICOS DISPONÍVEIS COVID -19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UTI </a:t>
                      </a:r>
                      <a:r>
                        <a:rPr lang="pt-BR" sz="1100" b="1" u="none" strike="noStrike" dirty="0" err="1">
                          <a:effectLst/>
                        </a:rPr>
                        <a:t>Ped</a:t>
                      </a:r>
                      <a:r>
                        <a:rPr lang="pt-BR" sz="1100" b="1" u="none" strike="noStrike" dirty="0">
                          <a:effectLst/>
                        </a:rPr>
                        <a:t> DISPONÍVEIS COVID-19 TOTAL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51380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AIURUOCA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SÃO VICENTE DE PAULO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384492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ALFENAS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ALFENAS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79692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ALTEROSA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Misericórdia de Alterosa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902451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ALPINOPOLIS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CONÊGO UBIRAJARA CABRAL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05396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AREADO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MISERICORDIA DE AREADO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86298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BAEPENDI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CONEGO MONTE RASO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70341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BOA ESPERANCA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MISERICORDIA DE BOA ESPERANCA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265109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BUENO BRANDÃO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E MATERNIDADE SENHOR BOM JESUS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501327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CAMANDUCAIA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IRMANDADE DA SANTA CASA DE MISERICÓRDIA DE CAMANDUCAIA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20316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CAMPESTRE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MIS CARIDADE DE CAMPESTRE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28600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CAPITÓLIO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CARIDADE DE CAPITÓLIO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208979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CASSIA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INSTITUTO SAO VICENTE DE PAULO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34183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CARRANCAS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SÃO VICENTE DE PAULO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54101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CARMO DO RIO CLARO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SÃO VICENTE DE PAULO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852812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CRUZILIA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DR CÂNDIDO JUNQUEIRA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8790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EXTREMA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E MATERN SAO LUCAS DE EXTREMA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655190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EXTREMA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DE CAMPANHA COVID 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68613"/>
                  </a:ext>
                </a:extLst>
              </a:tr>
              <a:tr h="325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GUAPÉ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ASSOCIAÇÃO SANTA CASA DE MISERICORDIA DE GUAPÉ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86653"/>
                  </a:ext>
                </a:extLst>
              </a:tr>
              <a:tr h="16625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GUARANÉSIA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CARIDADE DE GUARANÉSIA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Ampliação UTI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156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0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78613" y="507068"/>
            <a:ext cx="7834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7425"/>
              </p:ext>
            </p:extLst>
          </p:nvPr>
        </p:nvGraphicFramePr>
        <p:xfrm>
          <a:off x="838200" y="1122363"/>
          <a:ext cx="10515600" cy="5547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549">
                  <a:extLst>
                    <a:ext uri="{9D8B030D-6E8A-4147-A177-3AD203B41FA5}">
                      <a16:colId xmlns:a16="http://schemas.microsoft.com/office/drawing/2014/main" val="2766169837"/>
                    </a:ext>
                  </a:extLst>
                </a:gridCol>
                <a:gridCol w="2291669">
                  <a:extLst>
                    <a:ext uri="{9D8B030D-6E8A-4147-A177-3AD203B41FA5}">
                      <a16:colId xmlns:a16="http://schemas.microsoft.com/office/drawing/2014/main" val="25916335"/>
                    </a:ext>
                  </a:extLst>
                </a:gridCol>
                <a:gridCol w="897856">
                  <a:extLst>
                    <a:ext uri="{9D8B030D-6E8A-4147-A177-3AD203B41FA5}">
                      <a16:colId xmlns:a16="http://schemas.microsoft.com/office/drawing/2014/main" val="4008407175"/>
                    </a:ext>
                  </a:extLst>
                </a:gridCol>
                <a:gridCol w="1481462">
                  <a:extLst>
                    <a:ext uri="{9D8B030D-6E8A-4147-A177-3AD203B41FA5}">
                      <a16:colId xmlns:a16="http://schemas.microsoft.com/office/drawing/2014/main" val="1745461493"/>
                    </a:ext>
                  </a:extLst>
                </a:gridCol>
                <a:gridCol w="803795">
                  <a:extLst>
                    <a:ext uri="{9D8B030D-6E8A-4147-A177-3AD203B41FA5}">
                      <a16:colId xmlns:a16="http://schemas.microsoft.com/office/drawing/2014/main" val="950668110"/>
                    </a:ext>
                  </a:extLst>
                </a:gridCol>
                <a:gridCol w="1077427">
                  <a:extLst>
                    <a:ext uri="{9D8B030D-6E8A-4147-A177-3AD203B41FA5}">
                      <a16:colId xmlns:a16="http://schemas.microsoft.com/office/drawing/2014/main" val="4055642457"/>
                    </a:ext>
                  </a:extLst>
                </a:gridCol>
                <a:gridCol w="889304">
                  <a:extLst>
                    <a:ext uri="{9D8B030D-6E8A-4147-A177-3AD203B41FA5}">
                      <a16:colId xmlns:a16="http://schemas.microsoft.com/office/drawing/2014/main" val="4265059144"/>
                    </a:ext>
                  </a:extLst>
                </a:gridCol>
                <a:gridCol w="840136">
                  <a:extLst>
                    <a:ext uri="{9D8B030D-6E8A-4147-A177-3AD203B41FA5}">
                      <a16:colId xmlns:a16="http://schemas.microsoft.com/office/drawing/2014/main" val="529476132"/>
                    </a:ext>
                  </a:extLst>
                </a:gridCol>
                <a:gridCol w="968402">
                  <a:extLst>
                    <a:ext uri="{9D8B030D-6E8A-4147-A177-3AD203B41FA5}">
                      <a16:colId xmlns:a16="http://schemas.microsoft.com/office/drawing/2014/main" val="4079320638"/>
                    </a:ext>
                  </a:extLst>
                </a:gridCol>
              </a:tblGrid>
              <a:tr h="7443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MUNICÍPIO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NOME HOSPITAL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>
                          <a:effectLst/>
                        </a:rPr>
                        <a:t>PRIORIZAÇÃO</a:t>
                      </a:r>
                      <a:endParaRPr lang="pt-BR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CLASSIFICAÇÃO/TIPOLOGIA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CLÍNICOS ADULTO DISPONÍVEIS COVID-19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CLÍNICOS PEDIÁTRICOS DISPONÍVEIS COVID -19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LEITOS UTI </a:t>
                      </a:r>
                      <a:r>
                        <a:rPr lang="pt-BR" sz="1100" b="1" u="none" strike="noStrike" dirty="0" err="1">
                          <a:effectLst/>
                        </a:rPr>
                        <a:t>Ped</a:t>
                      </a:r>
                      <a:r>
                        <a:rPr lang="pt-BR" sz="1100" b="1" u="none" strike="noStrike" dirty="0">
                          <a:effectLst/>
                        </a:rPr>
                        <a:t> DISPONÍVEIS COVID-19 TOTAL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82648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GUAXUPE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MISERICORDIA DE GUAXUPE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Referência SRAG + Outras Especialidades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472999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ITAJUBÁ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ESCOLA AISI ITAJUBÁ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70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484690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ITAJUBÁ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MISERICÓRDIA DE ITAJUBÁ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híbrido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016402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ITAÚ DE MINAS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ITAÚ DE MINAS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89229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ITAMOGI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SÃO JOÃO BATISTA DE ITAMOJI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04001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ITANHANDU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CASA DE CARIDADE DE ITANHANDU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15795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JURUAIA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u="none" strike="noStrike">
                          <a:effectLst/>
                        </a:rPr>
                        <a:t>HOSPITAL MONSENHOR GENESIO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077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LAMBARI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SAO VICENTE DE PAULO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987974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LAVRAS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VAZ MONTEIRO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037049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LAVRAS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DE CAMPANHA COVID 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39743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LAVRAS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MISERICORDIA DE LAVRAS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SRAG + Outras Especialidades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198649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MARIA DA FÉ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MUNICIPAL FERRAZ E TORRES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896902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MONTE BELO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HOSPITAL E MATERNIDADE FREI FRANCISCO STIENEN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855908"/>
                  </a:ext>
                </a:extLst>
              </a:tr>
              <a:tr h="2181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MONTE SANTO DE MINAS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MISERICÓRDIA DE MONTE SANTO DE MINAS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983490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MUZAMBINHO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IRMANDADE DA SANTA CASA DE MUZAMBINHO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036122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NEPOMUCENO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SANTA CASA DE NEPOMUCENO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62355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OURO FINO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CASA DE CARIDADE DE OURO FINO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Referência LC COVID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182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9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78613" y="262777"/>
            <a:ext cx="7834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81302"/>
              </p:ext>
            </p:extLst>
          </p:nvPr>
        </p:nvGraphicFramePr>
        <p:xfrm>
          <a:off x="613955" y="836342"/>
          <a:ext cx="10515600" cy="5895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549">
                  <a:extLst>
                    <a:ext uri="{9D8B030D-6E8A-4147-A177-3AD203B41FA5}">
                      <a16:colId xmlns:a16="http://schemas.microsoft.com/office/drawing/2014/main" val="2727232986"/>
                    </a:ext>
                  </a:extLst>
                </a:gridCol>
                <a:gridCol w="2291669">
                  <a:extLst>
                    <a:ext uri="{9D8B030D-6E8A-4147-A177-3AD203B41FA5}">
                      <a16:colId xmlns:a16="http://schemas.microsoft.com/office/drawing/2014/main" val="702825187"/>
                    </a:ext>
                  </a:extLst>
                </a:gridCol>
                <a:gridCol w="897856">
                  <a:extLst>
                    <a:ext uri="{9D8B030D-6E8A-4147-A177-3AD203B41FA5}">
                      <a16:colId xmlns:a16="http://schemas.microsoft.com/office/drawing/2014/main" val="4024724524"/>
                    </a:ext>
                  </a:extLst>
                </a:gridCol>
                <a:gridCol w="1481462">
                  <a:extLst>
                    <a:ext uri="{9D8B030D-6E8A-4147-A177-3AD203B41FA5}">
                      <a16:colId xmlns:a16="http://schemas.microsoft.com/office/drawing/2014/main" val="913652847"/>
                    </a:ext>
                  </a:extLst>
                </a:gridCol>
                <a:gridCol w="803795">
                  <a:extLst>
                    <a:ext uri="{9D8B030D-6E8A-4147-A177-3AD203B41FA5}">
                      <a16:colId xmlns:a16="http://schemas.microsoft.com/office/drawing/2014/main" val="3009186665"/>
                    </a:ext>
                  </a:extLst>
                </a:gridCol>
                <a:gridCol w="1077427">
                  <a:extLst>
                    <a:ext uri="{9D8B030D-6E8A-4147-A177-3AD203B41FA5}">
                      <a16:colId xmlns:a16="http://schemas.microsoft.com/office/drawing/2014/main" val="558204487"/>
                    </a:ext>
                  </a:extLst>
                </a:gridCol>
                <a:gridCol w="889304">
                  <a:extLst>
                    <a:ext uri="{9D8B030D-6E8A-4147-A177-3AD203B41FA5}">
                      <a16:colId xmlns:a16="http://schemas.microsoft.com/office/drawing/2014/main" val="4171773358"/>
                    </a:ext>
                  </a:extLst>
                </a:gridCol>
                <a:gridCol w="840136">
                  <a:extLst>
                    <a:ext uri="{9D8B030D-6E8A-4147-A177-3AD203B41FA5}">
                      <a16:colId xmlns:a16="http://schemas.microsoft.com/office/drawing/2014/main" val="3579755831"/>
                    </a:ext>
                  </a:extLst>
                </a:gridCol>
                <a:gridCol w="968402">
                  <a:extLst>
                    <a:ext uri="{9D8B030D-6E8A-4147-A177-3AD203B41FA5}">
                      <a16:colId xmlns:a16="http://schemas.microsoft.com/office/drawing/2014/main" val="197606234"/>
                    </a:ext>
                  </a:extLst>
                </a:gridCol>
              </a:tblGrid>
              <a:tr h="7443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MUNICÍPIO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NOME HOSPITAL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PRIORIZAÇÃO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CLASSIFICAÇÃO/TIPOLOGIA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LEITOS CLÍNICOS ADULTO DISPONÍVEIS COVID-19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LEITOS CLÍNICOS PEDIÁTRICOS DISPONÍVEIS COVID -19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LEITOS UTI </a:t>
                      </a:r>
                      <a:r>
                        <a:rPr lang="pt-BR" sz="1000" b="1" u="none" strike="noStrike" dirty="0" err="1">
                          <a:effectLst/>
                        </a:rPr>
                        <a:t>Ped</a:t>
                      </a:r>
                      <a:r>
                        <a:rPr lang="pt-BR" sz="1000" b="1" u="none" strike="noStrike" dirty="0">
                          <a:effectLst/>
                        </a:rPr>
                        <a:t> DISPONÍVEIS COVID-19 TOTAL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28445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PARAISÓPOLIS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FREI CAETANO E MATERNIDADE SANTA TEREZA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210027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PASSOS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IRMANDADE DA SANTA CASA DE MISERICORDIA DE PASSOS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1°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Referência SRAG + Outras Especialidades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3678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PEDRALVA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MISERICÓRDIA DE PEDRALVA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415797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PIMENTA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MUNICIPAL DE SAÚDE DE PIMENTA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67216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PIUMHI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MISERICORDIA DE PIUMHI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26405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POÇO FUNDO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DE GIMIRIM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N/A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10830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POCOS DE CALDAS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SANTA LUCIA HOSPITAL DO CORACAO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1183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POCOS DE CALDAS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POCOS DE CALDAS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híbrido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058446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POCOS DE CALDAS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DE CAMPANHA DE POÇOS DE CALDAS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94843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POUSO ALEGRE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DAS CLIN SAMUEL LIBANIO POUSO ALEGRE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46982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RITA DO SAPUCAI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ANTONIO MOREIRA DA COSTA STA RITA SAPUCAI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933788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SAO LOURENCO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CASA DE CARIDADE DE SAO LOURENCO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67193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SAO SEBASTIAO DO PARAISO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PARAISO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1ª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00219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SÃO ROQUE DE MINAS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MUNICIPAL SANTA MARTA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LC COVID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70808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TRES CORACOES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SAO SEBASTIAO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348400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TRES PONTAS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SANTA CASA DE MISERICORDIA DO HOSP SAO FRANCISCO DE ASSIS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182654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VARGINHA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REGIONAL DO SUL DE MINAS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 + Outras Especialidades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435770"/>
                  </a:ext>
                </a:extLst>
              </a:tr>
              <a:tr h="211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VARGINHA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HOSPITAL DE CAMPANHA DO MUNICIPIO DE VARGINHA HCMUV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Referência SRAG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632050"/>
                  </a:ext>
                </a:extLst>
              </a:tr>
              <a:tr h="13476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TOTAL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768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466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171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17" marR="6417" marT="6417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81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7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81813" y="1122363"/>
            <a:ext cx="9486187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AMPLIAÇÃO DE LEITOS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Na macrorregião Sul ainda temos a possibilidade de:</a:t>
            </a:r>
          </a:p>
          <a:p>
            <a:pPr algn="ctr"/>
            <a:r>
              <a:rPr lang="pt-BR" sz="2800" dirty="0" smtClean="0"/>
              <a:t> ampliação de 48 leitos UTI adulto, 146 leitos clínicos adulto e </a:t>
            </a:r>
          </a:p>
          <a:p>
            <a:pPr algn="ctr"/>
            <a:r>
              <a:rPr lang="pt-BR" sz="2800" dirty="0" smtClean="0"/>
              <a:t>0 leitos de suporte ventilatório.</a:t>
            </a:r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-135221" y="948830"/>
            <a:ext cx="12327221" cy="6124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Análise de leitos disponíveis</a:t>
            </a:r>
          </a:p>
          <a:p>
            <a:pPr algn="ctr"/>
            <a:endParaRPr lang="pt-BR" sz="2800" b="1" dirty="0">
              <a:solidFill>
                <a:schemeClr val="accent2"/>
              </a:solidFill>
            </a:endParaRPr>
          </a:p>
          <a:p>
            <a:pPr algn="ctr"/>
            <a:r>
              <a:rPr lang="pt-BR" sz="2800" dirty="0"/>
              <a:t>No plano de contingência são elencadas instituições de referência para: </a:t>
            </a:r>
            <a:endParaRPr lang="pt-BR" sz="2800" dirty="0" smtClean="0"/>
          </a:p>
          <a:p>
            <a:pPr algn="ctr"/>
            <a:r>
              <a:rPr lang="pt-BR" sz="2800" dirty="0" smtClean="0"/>
              <a:t>Síndrome </a:t>
            </a:r>
            <a:r>
              <a:rPr lang="pt-BR" sz="2800" dirty="0"/>
              <a:t>Respiratória Aguda Grave (SRAG), Leito Clínico COVID e Retaguardas </a:t>
            </a:r>
            <a:endParaRPr lang="pt-BR" sz="2800" dirty="0" smtClean="0"/>
          </a:p>
          <a:p>
            <a:pPr algn="ctr"/>
            <a:r>
              <a:rPr lang="pt-BR" sz="2800" dirty="0" smtClean="0"/>
              <a:t>não-COVID </a:t>
            </a:r>
            <a:r>
              <a:rPr lang="pt-BR" sz="2800" dirty="0"/>
              <a:t>de baixa, média e/ou alta complexidade. Algumas instituições </a:t>
            </a:r>
            <a:endParaRPr lang="pt-BR" sz="2800" dirty="0" smtClean="0"/>
          </a:p>
          <a:p>
            <a:pPr algn="ctr"/>
            <a:r>
              <a:rPr lang="pt-BR" sz="2800" dirty="0" smtClean="0"/>
              <a:t>destinarão </a:t>
            </a:r>
            <a:r>
              <a:rPr lang="pt-BR" sz="2800" dirty="0"/>
              <a:t>suas instalações exclusivamente para o atendimento da COVID-19, </a:t>
            </a:r>
            <a:endParaRPr lang="pt-BR" sz="2800" dirty="0" smtClean="0"/>
          </a:p>
          <a:p>
            <a:pPr algn="ctr"/>
            <a:r>
              <a:rPr lang="pt-BR" sz="2800" dirty="0" smtClean="0"/>
              <a:t>outras </a:t>
            </a:r>
            <a:r>
              <a:rPr lang="pt-BR" sz="2800" dirty="0"/>
              <a:t>sinalizaram concomitância do atendimento de outras condições clínicas</a:t>
            </a:r>
            <a:r>
              <a:rPr lang="pt-BR" sz="2800" dirty="0" smtClean="0"/>
              <a:t>.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OBS: As informações sobre leitos disponíveis e possibilidades de ampliação</a:t>
            </a:r>
          </a:p>
          <a:p>
            <a:pPr algn="ctr"/>
            <a:r>
              <a:rPr lang="pt-BR" sz="2800" dirty="0" smtClean="0"/>
              <a:t> foram obtidos da Deliberação CIB/SUS n° 3453 de 18 de junho de 2021</a:t>
            </a:r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47785" y="517962"/>
            <a:ext cx="111564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              ALGUMAS AÇÕES RECENTES DESENVOLVIDAS PELA SES FRENTE A COVID-19:</a:t>
            </a:r>
          </a:p>
          <a:p>
            <a:pPr marL="457200" indent="-457200" algn="ctr">
              <a:buFontTx/>
              <a:buChar char="-"/>
            </a:pPr>
            <a:endParaRPr lang="pt-BR" sz="2800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Rede de gases – repasse de incentivo financeiro para as Instituições que atendem </a:t>
            </a:r>
            <a:r>
              <a:rPr lang="pt-BR" sz="2800" dirty="0" err="1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covid</a:t>
            </a:r>
            <a:r>
              <a:rPr lang="pt-BR" sz="2800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 e estão no Plano de Contingência   otimizarem o sistema de gases medicinais;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Recursos para UPA – investimento;</a:t>
            </a:r>
          </a:p>
          <a:p>
            <a:pPr algn="just"/>
            <a:r>
              <a:rPr lang="pt-BR" sz="2800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-     Capacitação UPAS - VNI;</a:t>
            </a:r>
          </a:p>
          <a:p>
            <a:pPr marL="457200" indent="-457200" algn="just">
              <a:buFontTx/>
              <a:buChar char="-"/>
            </a:pPr>
            <a:r>
              <a:rPr lang="pt-BR" sz="2800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Repasse de recursos via SUBREG para custeio dos leitos de UTI e Suporte ventilatório até publicação de Portaria de autorização por parte do MS.</a:t>
            </a:r>
            <a:endParaRPr lang="pt-BR" sz="2800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SUPERINTENDÊNCIA DE REDES DE ATENÇÃO À SAÚDE</a:t>
            </a:r>
          </a:p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r>
              <a:rPr lang="pt-BR" sz="2800" b="1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FERNANDA SANTOS PEREIRA - ASSESSORIA</a:t>
            </a:r>
            <a:endParaRPr lang="pt-BR" sz="2800" b="1" dirty="0" smtClean="0"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r>
              <a:rPr lang="pt-BR" sz="2800" b="1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AMANDA GUIAS SANTOS SILVA - SUPERINTENDENTE</a:t>
            </a:r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578" y="2316163"/>
            <a:ext cx="9738843" cy="94220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17" y="4890228"/>
            <a:ext cx="4339634" cy="50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7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428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72107" y="2453846"/>
            <a:ext cx="10647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MACRORREGIÃO LESTE DO SUL</a:t>
            </a:r>
            <a:endParaRPr lang="pt-BR" sz="36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600" dirty="0" smtClean="0">
              <a:solidFill>
                <a:schemeClr val="accent2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accent2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17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-188891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30470" y="306364"/>
            <a:ext cx="10173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MUNICÍPIOS COM MAIOR NÚMERO DE CASOS E ÓBITOS</a:t>
            </a:r>
          </a:p>
          <a:p>
            <a:endParaRPr lang="pt-BR" sz="2800" b="1" dirty="0" smtClean="0"/>
          </a:p>
          <a:p>
            <a:pPr algn="just"/>
            <a:endParaRPr lang="pt-BR" sz="2800" b="1" dirty="0"/>
          </a:p>
          <a:p>
            <a:pPr algn="ctr"/>
            <a:endParaRPr lang="pt-BR" sz="2800" b="1" dirty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 smtClean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74269" y="5981169"/>
            <a:ext cx="10173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/>
          </a:p>
          <a:p>
            <a:pPr algn="ctr"/>
            <a:endParaRPr lang="pt-BR" sz="2800" b="1" dirty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 smtClean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algn="ctr"/>
            <a:endParaRPr lang="pt-BR" sz="2800" b="1" dirty="0">
              <a:solidFill>
                <a:schemeClr val="accent2"/>
              </a:solidFill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30471" y="5371621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54522"/>
              </p:ext>
            </p:extLst>
          </p:nvPr>
        </p:nvGraphicFramePr>
        <p:xfrm>
          <a:off x="161324" y="1692551"/>
          <a:ext cx="5468767" cy="3108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0985">
                  <a:extLst>
                    <a:ext uri="{9D8B030D-6E8A-4147-A177-3AD203B41FA5}">
                      <a16:colId xmlns:a16="http://schemas.microsoft.com/office/drawing/2014/main" val="167916784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870071283"/>
                    </a:ext>
                  </a:extLst>
                </a:gridCol>
                <a:gridCol w="1933302">
                  <a:extLst>
                    <a:ext uri="{9D8B030D-6E8A-4147-A177-3AD203B41FA5}">
                      <a16:colId xmlns:a16="http://schemas.microsoft.com/office/drawing/2014/main" val="2973571422"/>
                    </a:ext>
                  </a:extLst>
                </a:gridCol>
              </a:tblGrid>
              <a:tr h="1307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mortes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52985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MANHUAÇU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47016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Abre Campo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1396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Caputira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1181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Ipanema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2928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Lajinha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42699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Luisburgo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65626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Manhuaçu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1783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Manhumirim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3379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Matipó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9803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Mutum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0002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Santa Margarida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21115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João do Manhuaçu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502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Simonésia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0370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54116"/>
              </p:ext>
            </p:extLst>
          </p:nvPr>
        </p:nvGraphicFramePr>
        <p:xfrm>
          <a:off x="5790655" y="1330020"/>
          <a:ext cx="6240023" cy="3789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304">
                  <a:extLst>
                    <a:ext uri="{9D8B030D-6E8A-4147-A177-3AD203B41FA5}">
                      <a16:colId xmlns:a16="http://schemas.microsoft.com/office/drawing/2014/main" val="481120101"/>
                    </a:ext>
                  </a:extLst>
                </a:gridCol>
                <a:gridCol w="1473141">
                  <a:extLst>
                    <a:ext uri="{9D8B030D-6E8A-4147-A177-3AD203B41FA5}">
                      <a16:colId xmlns:a16="http://schemas.microsoft.com/office/drawing/2014/main" val="3934940978"/>
                    </a:ext>
                  </a:extLst>
                </a:gridCol>
                <a:gridCol w="1714578">
                  <a:extLst>
                    <a:ext uri="{9D8B030D-6E8A-4147-A177-3AD203B41FA5}">
                      <a16:colId xmlns:a16="http://schemas.microsoft.com/office/drawing/2014/main" val="14946594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mortes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100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PONTE NOVA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34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>
                          <a:effectLst/>
                        </a:rPr>
                        <a:t>Acaiaca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4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Alvinópolis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88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Dom Silvério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143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Guaraciaba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9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Jequeri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25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Oratórios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418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Ponte Nova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142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Raul Soares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780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Rio Casca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977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Urucânia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76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VIÇOSA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9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Porto Firme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67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Miguel do Anta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1812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Teixeiras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83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Viçosa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81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2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33716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95785"/>
              </p:ext>
            </p:extLst>
          </p:nvPr>
        </p:nvGraphicFramePr>
        <p:xfrm>
          <a:off x="1029036" y="984964"/>
          <a:ext cx="10133927" cy="5520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382">
                  <a:extLst>
                    <a:ext uri="{9D8B030D-6E8A-4147-A177-3AD203B41FA5}">
                      <a16:colId xmlns:a16="http://schemas.microsoft.com/office/drawing/2014/main" val="3849014597"/>
                    </a:ext>
                  </a:extLst>
                </a:gridCol>
                <a:gridCol w="1808049">
                  <a:extLst>
                    <a:ext uri="{9D8B030D-6E8A-4147-A177-3AD203B41FA5}">
                      <a16:colId xmlns:a16="http://schemas.microsoft.com/office/drawing/2014/main" val="3721448635"/>
                    </a:ext>
                  </a:extLst>
                </a:gridCol>
                <a:gridCol w="847127">
                  <a:extLst>
                    <a:ext uri="{9D8B030D-6E8A-4147-A177-3AD203B41FA5}">
                      <a16:colId xmlns:a16="http://schemas.microsoft.com/office/drawing/2014/main" val="1842724311"/>
                    </a:ext>
                  </a:extLst>
                </a:gridCol>
                <a:gridCol w="1239083">
                  <a:extLst>
                    <a:ext uri="{9D8B030D-6E8A-4147-A177-3AD203B41FA5}">
                      <a16:colId xmlns:a16="http://schemas.microsoft.com/office/drawing/2014/main" val="2391742355"/>
                    </a:ext>
                  </a:extLst>
                </a:gridCol>
                <a:gridCol w="771266">
                  <a:extLst>
                    <a:ext uri="{9D8B030D-6E8A-4147-A177-3AD203B41FA5}">
                      <a16:colId xmlns:a16="http://schemas.microsoft.com/office/drawing/2014/main" val="2994980960"/>
                    </a:ext>
                  </a:extLst>
                </a:gridCol>
                <a:gridCol w="1014657">
                  <a:extLst>
                    <a:ext uri="{9D8B030D-6E8A-4147-A177-3AD203B41FA5}">
                      <a16:colId xmlns:a16="http://schemas.microsoft.com/office/drawing/2014/main" val="2983266966"/>
                    </a:ext>
                  </a:extLst>
                </a:gridCol>
                <a:gridCol w="1125289">
                  <a:extLst>
                    <a:ext uri="{9D8B030D-6E8A-4147-A177-3AD203B41FA5}">
                      <a16:colId xmlns:a16="http://schemas.microsoft.com/office/drawing/2014/main" val="1339040472"/>
                    </a:ext>
                  </a:extLst>
                </a:gridCol>
                <a:gridCol w="938796">
                  <a:extLst>
                    <a:ext uri="{9D8B030D-6E8A-4147-A177-3AD203B41FA5}">
                      <a16:colId xmlns:a16="http://schemas.microsoft.com/office/drawing/2014/main" val="2169432677"/>
                    </a:ext>
                  </a:extLst>
                </a:gridCol>
                <a:gridCol w="948278">
                  <a:extLst>
                    <a:ext uri="{9D8B030D-6E8A-4147-A177-3AD203B41FA5}">
                      <a16:colId xmlns:a16="http://schemas.microsoft.com/office/drawing/2014/main" val="3093661899"/>
                    </a:ext>
                  </a:extLst>
                </a:gridCol>
              </a:tblGrid>
              <a:tr h="11314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MUNICÍPIO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NOME HOSPITAL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PRIORIZAÇÃO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CLASSIFICAÇÃO/TIPOLOGIA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CLÍNICOS ADULTO DISPONÍVEIS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CLÍNICOS PEDIÁTRICOS DISPONÍVEIS COVID 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ADULTO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LEITOS UTI </a:t>
                      </a:r>
                      <a:r>
                        <a:rPr lang="pt-BR" sz="1200" b="1" u="none" strike="noStrike" dirty="0" err="1">
                          <a:effectLst/>
                        </a:rPr>
                        <a:t>Ped</a:t>
                      </a:r>
                      <a:r>
                        <a:rPr lang="pt-BR" sz="1200" b="1" u="none" strike="noStrike" dirty="0">
                          <a:effectLst/>
                        </a:rPr>
                        <a:t> DISPONÍVEIS COVID-19 TOTAL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LEITO DE SUPORTE VENTILATÓRIO DISPONÍVEL COVID-19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vert="vert27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60747"/>
                  </a:ext>
                </a:extLst>
              </a:tr>
              <a:tr h="5725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MANHUAÇU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HOSPITAL CESAR LEITE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77242"/>
                  </a:ext>
                </a:extLst>
              </a:tr>
              <a:tr h="384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MANHUAÇU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HOSPITAL MUNICIPAL DE MANHUAÇU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68710"/>
                  </a:ext>
                </a:extLst>
              </a:tr>
              <a:tr h="384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MANHUMIRIM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PADRE JULIO MARIA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Referência LC COVID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082142"/>
                  </a:ext>
                </a:extLst>
              </a:tr>
              <a:tr h="384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MATIPÓ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FUNDAÇÃO DE SAÚDE CRISTO REI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Referência LC COVID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6685"/>
                  </a:ext>
                </a:extLst>
              </a:tr>
              <a:tr h="5725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PONTE NOVA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ARNALDO GAVAZZA FILHO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55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742630"/>
                  </a:ext>
                </a:extLst>
              </a:tr>
              <a:tr h="5725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PONTE NOVA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NOSSA SENHORA DAS DORES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18587"/>
                  </a:ext>
                </a:extLst>
              </a:tr>
              <a:tr h="5725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VICOSA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HOSPITAL SÃO SEBASTIÃO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1328"/>
                  </a:ext>
                </a:extLst>
              </a:tr>
              <a:tr h="5725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VIÇOSA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HOSPITAL SÃO JOÃO BATISTA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Referência SRAG + Outras Especialidades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49446"/>
                  </a:ext>
                </a:extLst>
              </a:tr>
              <a:tr h="1959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</a:rPr>
                        <a:t>TOTAL</a:t>
                      </a:r>
                    </a:p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82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20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72813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1993832" y="268419"/>
            <a:ext cx="7753021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LEITOS DISPONÍVEIS NO PLANO DE CONTINGÊNCIA</a:t>
            </a:r>
          </a:p>
          <a:p>
            <a:pPr algn="ctr"/>
            <a:endParaRPr lang="pt-BR" sz="2800" dirty="0"/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181813" y="1122363"/>
            <a:ext cx="9486187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/>
              <a:t>AMPLIAÇÃO DE LEITOS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smtClean="0"/>
              <a:t>Na macrorregião Leste do Sul</a:t>
            </a:r>
            <a:r>
              <a:rPr lang="pt-BR" sz="2800" dirty="0"/>
              <a:t> </a:t>
            </a:r>
            <a:r>
              <a:rPr lang="pt-BR" sz="2800" dirty="0" smtClean="0"/>
              <a:t>ainda temos a possibilidade de:</a:t>
            </a:r>
          </a:p>
          <a:p>
            <a:pPr algn="ctr"/>
            <a:r>
              <a:rPr lang="pt-BR" sz="2800" dirty="0" smtClean="0"/>
              <a:t> ampliação de 34 leitos UTI adulto, 10 leitos clínicos adulto e </a:t>
            </a:r>
          </a:p>
          <a:p>
            <a:pPr algn="ctr"/>
            <a:r>
              <a:rPr lang="pt-BR" sz="2800" dirty="0" smtClean="0"/>
              <a:t>40 leitos de suporte ventilatório.</a:t>
            </a:r>
          </a:p>
          <a:p>
            <a:pPr algn="ctr"/>
            <a:endParaRPr lang="pt-BR" sz="28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 smtClean="0"/>
          </a:p>
          <a:p>
            <a:endParaRPr lang="pt-BR" sz="1400" dirty="0"/>
          </a:p>
          <a:p>
            <a:endParaRPr lang="pt-BR" sz="1400" dirty="0"/>
          </a:p>
          <a:p>
            <a:pPr algn="ctr"/>
            <a:r>
              <a:rPr lang="pt-BR" sz="2800" b="1" dirty="0" smtClean="0">
                <a:solidFill>
                  <a:schemeClr val="accent2"/>
                </a:solidFill>
              </a:rPr>
              <a:t> </a:t>
            </a:r>
            <a:endParaRPr lang="pt-BR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4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72107" y="2453846"/>
            <a:ext cx="10647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MACRORREGIÃO CENTRO SUL</a:t>
            </a:r>
            <a:endParaRPr lang="pt-BR" sz="36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600" dirty="0" smtClean="0">
              <a:solidFill>
                <a:schemeClr val="accent2"/>
              </a:solidFill>
            </a:endParaRPr>
          </a:p>
          <a:p>
            <a:pPr algn="just"/>
            <a:r>
              <a:rPr lang="pt-BR" sz="3600" b="1" dirty="0" smtClean="0">
                <a:solidFill>
                  <a:schemeClr val="accent2"/>
                </a:solidFill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7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12191239" cy="68575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85" y="339315"/>
            <a:ext cx="1221996" cy="1219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059" y="6328372"/>
            <a:ext cx="1937340" cy="2263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00150" y="2344286"/>
            <a:ext cx="1017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213591"/>
              </p:ext>
            </p:extLst>
          </p:nvPr>
        </p:nvGraphicFramePr>
        <p:xfrm>
          <a:off x="618090" y="1650420"/>
          <a:ext cx="5342893" cy="3343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538">
                  <a:extLst>
                    <a:ext uri="{9D8B030D-6E8A-4147-A177-3AD203B41FA5}">
                      <a16:colId xmlns:a16="http://schemas.microsoft.com/office/drawing/2014/main" val="181254458"/>
                    </a:ext>
                  </a:extLst>
                </a:gridCol>
                <a:gridCol w="1466270">
                  <a:extLst>
                    <a:ext uri="{9D8B030D-6E8A-4147-A177-3AD203B41FA5}">
                      <a16:colId xmlns:a16="http://schemas.microsoft.com/office/drawing/2014/main" val="879847492"/>
                    </a:ext>
                  </a:extLst>
                </a:gridCol>
                <a:gridCol w="1895085">
                  <a:extLst>
                    <a:ext uri="{9D8B030D-6E8A-4147-A177-3AD203B41FA5}">
                      <a16:colId xmlns:a16="http://schemas.microsoft.com/office/drawing/2014/main" val="23220827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casos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80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BARBACENA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42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Alfredo Vasconcelos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6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Alto Rio Doce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398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520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Antônio Carlos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727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Barbacena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207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Carandaí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1673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923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Cipotânea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33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Ressaquinha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042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Senhora dos Remédios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89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CONGONHAS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365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Congonhas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7285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845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Desterro de Entre 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342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193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Entre Rios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3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Ouro Branco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4064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281742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12939"/>
              </p:ext>
            </p:extLst>
          </p:nvPr>
        </p:nvGraphicFramePr>
        <p:xfrm>
          <a:off x="6218755" y="1650420"/>
          <a:ext cx="4902200" cy="422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097">
                  <a:extLst>
                    <a:ext uri="{9D8B030D-6E8A-4147-A177-3AD203B41FA5}">
                      <a16:colId xmlns:a16="http://schemas.microsoft.com/office/drawing/2014/main" val="3737010106"/>
                    </a:ext>
                  </a:extLst>
                </a:gridCol>
                <a:gridCol w="1345329">
                  <a:extLst>
                    <a:ext uri="{9D8B030D-6E8A-4147-A177-3AD203B41FA5}">
                      <a16:colId xmlns:a16="http://schemas.microsoft.com/office/drawing/2014/main" val="2030385515"/>
                    </a:ext>
                  </a:extLst>
                </a:gridCol>
                <a:gridCol w="1738774">
                  <a:extLst>
                    <a:ext uri="{9D8B030D-6E8A-4147-A177-3AD203B41FA5}">
                      <a16:colId xmlns:a16="http://schemas.microsoft.com/office/drawing/2014/main" val="23542141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Município/Microrregião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Número de casos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Número de óbitos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68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CONSELHEIRO LAFAIETE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782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Conselheiro Lafaiete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13073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49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Cristiano Otoni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33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Piranga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01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Rio Espera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55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SÃO JOÃO DEL REI 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1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Barroso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1763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371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Bom Sucesso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938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99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Dores de Campos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1016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820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Lagoa Dourada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747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33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Madre de Deus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506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51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Prados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746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414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Resende Costa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75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Ritápolis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231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159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João del Rei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7120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57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São Tiago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5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Tiradentes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48738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934083" y="6054035"/>
            <a:ext cx="87846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/>
              <a:t>Fonte: </a:t>
            </a:r>
            <a:r>
              <a:rPr lang="pt-BR" sz="1500" dirty="0"/>
              <a:t>https://coronavirus.saude.mg.gov.br/images/1_2021/06-junho/21-06-COVID-19_BOLETIM20210621.pdf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60653" y="484743"/>
            <a:ext cx="1017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MUNICÍPIOS COM MAIOR NÚMERO DE CASOS E ÓBITOS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223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3759</Words>
  <Application>Microsoft Office PowerPoint</Application>
  <PresentationFormat>Widescreen</PresentationFormat>
  <Paragraphs>1991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Microsoft Himalaya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DEISIANE ARAUJO MEIRELES</dc:creator>
  <cp:lastModifiedBy>Fernanda Santos Pereira</cp:lastModifiedBy>
  <cp:revision>152</cp:revision>
  <dcterms:created xsi:type="dcterms:W3CDTF">2019-09-19T15:12:20Z</dcterms:created>
  <dcterms:modified xsi:type="dcterms:W3CDTF">2021-06-24T14:49:52Z</dcterms:modified>
</cp:coreProperties>
</file>