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561" r:id="rId3"/>
    <p:sldId id="562" r:id="rId4"/>
    <p:sldId id="563" r:id="rId5"/>
    <p:sldId id="564" r:id="rId6"/>
    <p:sldId id="565" r:id="rId7"/>
    <p:sldId id="566" r:id="rId8"/>
    <p:sldId id="567" r:id="rId9"/>
    <p:sldId id="257" r:id="rId10"/>
    <p:sldId id="258" r:id="rId11"/>
    <p:sldId id="574" r:id="rId12"/>
    <p:sldId id="260" r:id="rId13"/>
    <p:sldId id="262" r:id="rId14"/>
    <p:sldId id="263" r:id="rId15"/>
    <p:sldId id="572" r:id="rId16"/>
    <p:sldId id="573" r:id="rId17"/>
    <p:sldId id="265" r:id="rId18"/>
    <p:sldId id="568" r:id="rId19"/>
    <p:sldId id="569" r:id="rId20"/>
    <p:sldId id="570" r:id="rId21"/>
    <p:sldId id="284" r:id="rId22"/>
    <p:sldId id="276" r:id="rId23"/>
    <p:sldId id="575" r:id="rId24"/>
    <p:sldId id="576" r:id="rId25"/>
    <p:sldId id="577" r:id="rId26"/>
    <p:sldId id="578" r:id="rId27"/>
    <p:sldId id="579" r:id="rId28"/>
    <p:sldId id="581" r:id="rId29"/>
    <p:sldId id="583" r:id="rId30"/>
    <p:sldId id="585" r:id="rId31"/>
    <p:sldId id="587" r:id="rId32"/>
    <p:sldId id="589" r:id="rId33"/>
    <p:sldId id="291" r:id="rId34"/>
    <p:sldId id="588" r:id="rId35"/>
    <p:sldId id="560" r:id="rId36"/>
  </p:sldIdLst>
  <p:sldSz cx="24382413" cy="13716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ubik" panose="020B0604020202020204" charset="-79"/>
      <p:regular r:id="rId42"/>
      <p:bold r:id="rId43"/>
      <p:italic r:id="rId44"/>
      <p:boldItalic r:id="rId45"/>
    </p:embeddedFont>
    <p:embeddedFont>
      <p:font typeface="Quicksand SemiBold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43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9" roundtripDataSignature="AMtx7mi1tsybn2RADR5bs4ryVRsCy+Gr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2B3274-51DA-4357-88DB-295A39A7168C}" v="1" dt="2025-04-19T22:19:32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16" autoAdjust="0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>
        <p:guide orient="horz" pos="4343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10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99" Type="http://customschemas.google.com/relationships/presentationmetadata" Target="meta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z Patrício" userId="745b4b023746ca9c" providerId="LiveId" clId="{812B3274-51DA-4357-88DB-295A39A7168C}"/>
    <pc:docChg chg="undo custSel addSld delSld modSld">
      <pc:chgData name="Luiz Patrício" userId="745b4b023746ca9c" providerId="LiveId" clId="{812B3274-51DA-4357-88DB-295A39A7168C}" dt="2025-04-19T22:23:01.527" v="108" actId="47"/>
      <pc:docMkLst>
        <pc:docMk/>
      </pc:docMkLst>
      <pc:sldChg chg="addSp delSp modSp mod">
        <pc:chgData name="Luiz Patrício" userId="745b4b023746ca9c" providerId="LiveId" clId="{812B3274-51DA-4357-88DB-295A39A7168C}" dt="2025-04-19T21:52:25.880" v="15" actId="1076"/>
        <pc:sldMkLst>
          <pc:docMk/>
          <pc:sldMk cId="0" sldId="265"/>
        </pc:sldMkLst>
        <pc:picChg chg="del">
          <ac:chgData name="Luiz Patrício" userId="745b4b023746ca9c" providerId="LiveId" clId="{812B3274-51DA-4357-88DB-295A39A7168C}" dt="2025-04-19T21:15:10.996" v="9" actId="478"/>
          <ac:picMkLst>
            <pc:docMk/>
            <pc:sldMk cId="0" sldId="265"/>
            <ac:picMk id="3" creationId="{AEAE76C4-1210-3165-F8F3-EAD6CECCBBFE}"/>
          </ac:picMkLst>
        </pc:picChg>
        <pc:picChg chg="add mod">
          <ac:chgData name="Luiz Patrício" userId="745b4b023746ca9c" providerId="LiveId" clId="{812B3274-51DA-4357-88DB-295A39A7168C}" dt="2025-04-19T21:52:25.880" v="15" actId="1076"/>
          <ac:picMkLst>
            <pc:docMk/>
            <pc:sldMk cId="0" sldId="265"/>
            <ac:picMk id="4" creationId="{62253B99-97B4-416B-212F-986385826D99}"/>
          </ac:picMkLst>
        </pc:picChg>
      </pc:sldChg>
      <pc:sldChg chg="del">
        <pc:chgData name="Luiz Patrício" userId="745b4b023746ca9c" providerId="LiveId" clId="{812B3274-51DA-4357-88DB-295A39A7168C}" dt="2025-04-19T22:13:53.806" v="40" actId="47"/>
        <pc:sldMkLst>
          <pc:docMk/>
          <pc:sldMk cId="0" sldId="270"/>
        </pc:sldMkLst>
      </pc:sldChg>
      <pc:sldChg chg="del">
        <pc:chgData name="Luiz Patrício" userId="745b4b023746ca9c" providerId="LiveId" clId="{812B3274-51DA-4357-88DB-295A39A7168C}" dt="2025-04-19T22:14:16.036" v="41" actId="47"/>
        <pc:sldMkLst>
          <pc:docMk/>
          <pc:sldMk cId="0" sldId="295"/>
        </pc:sldMkLst>
      </pc:sldChg>
      <pc:sldChg chg="del">
        <pc:chgData name="Luiz Patrício" userId="745b4b023746ca9c" providerId="LiveId" clId="{812B3274-51DA-4357-88DB-295A39A7168C}" dt="2025-04-19T22:14:16.364" v="42" actId="47"/>
        <pc:sldMkLst>
          <pc:docMk/>
          <pc:sldMk cId="0" sldId="296"/>
        </pc:sldMkLst>
      </pc:sldChg>
      <pc:sldChg chg="del">
        <pc:chgData name="Luiz Patrício" userId="745b4b023746ca9c" providerId="LiveId" clId="{812B3274-51DA-4357-88DB-295A39A7168C}" dt="2025-04-19T22:14:16.651" v="43" actId="47"/>
        <pc:sldMkLst>
          <pc:docMk/>
          <pc:sldMk cId="0" sldId="297"/>
        </pc:sldMkLst>
      </pc:sldChg>
      <pc:sldChg chg="del">
        <pc:chgData name="Luiz Patrício" userId="745b4b023746ca9c" providerId="LiveId" clId="{812B3274-51DA-4357-88DB-295A39A7168C}" dt="2025-04-19T22:14:16.830" v="44" actId="47"/>
        <pc:sldMkLst>
          <pc:docMk/>
          <pc:sldMk cId="0" sldId="298"/>
        </pc:sldMkLst>
      </pc:sldChg>
      <pc:sldChg chg="del">
        <pc:chgData name="Luiz Patrício" userId="745b4b023746ca9c" providerId="LiveId" clId="{812B3274-51DA-4357-88DB-295A39A7168C}" dt="2025-04-19T22:14:17.417" v="45" actId="47"/>
        <pc:sldMkLst>
          <pc:docMk/>
          <pc:sldMk cId="0" sldId="299"/>
        </pc:sldMkLst>
      </pc:sldChg>
      <pc:sldChg chg="del">
        <pc:chgData name="Luiz Patrício" userId="745b4b023746ca9c" providerId="LiveId" clId="{812B3274-51DA-4357-88DB-295A39A7168C}" dt="2025-04-19T22:14:17.862" v="46" actId="47"/>
        <pc:sldMkLst>
          <pc:docMk/>
          <pc:sldMk cId="0" sldId="300"/>
        </pc:sldMkLst>
      </pc:sldChg>
      <pc:sldChg chg="del">
        <pc:chgData name="Luiz Patrício" userId="745b4b023746ca9c" providerId="LiveId" clId="{812B3274-51DA-4357-88DB-295A39A7168C}" dt="2025-04-19T22:14:18.267" v="47" actId="47"/>
        <pc:sldMkLst>
          <pc:docMk/>
          <pc:sldMk cId="0" sldId="301"/>
        </pc:sldMkLst>
      </pc:sldChg>
      <pc:sldChg chg="del">
        <pc:chgData name="Luiz Patrício" userId="745b4b023746ca9c" providerId="LiveId" clId="{812B3274-51DA-4357-88DB-295A39A7168C}" dt="2025-04-19T22:14:18.813" v="48" actId="47"/>
        <pc:sldMkLst>
          <pc:docMk/>
          <pc:sldMk cId="0" sldId="302"/>
        </pc:sldMkLst>
      </pc:sldChg>
      <pc:sldChg chg="del">
        <pc:chgData name="Luiz Patrício" userId="745b4b023746ca9c" providerId="LiveId" clId="{812B3274-51DA-4357-88DB-295A39A7168C}" dt="2025-04-19T22:14:19.214" v="49" actId="47"/>
        <pc:sldMkLst>
          <pc:docMk/>
          <pc:sldMk cId="0" sldId="303"/>
        </pc:sldMkLst>
      </pc:sldChg>
      <pc:sldChg chg="del">
        <pc:chgData name="Luiz Patrício" userId="745b4b023746ca9c" providerId="LiveId" clId="{812B3274-51DA-4357-88DB-295A39A7168C}" dt="2025-04-19T22:14:19.831" v="50" actId="47"/>
        <pc:sldMkLst>
          <pc:docMk/>
          <pc:sldMk cId="0" sldId="304"/>
        </pc:sldMkLst>
      </pc:sldChg>
      <pc:sldChg chg="del">
        <pc:chgData name="Luiz Patrício" userId="745b4b023746ca9c" providerId="LiveId" clId="{812B3274-51DA-4357-88DB-295A39A7168C}" dt="2025-04-19T22:14:20.310" v="51" actId="47"/>
        <pc:sldMkLst>
          <pc:docMk/>
          <pc:sldMk cId="0" sldId="305"/>
        </pc:sldMkLst>
      </pc:sldChg>
      <pc:sldChg chg="del">
        <pc:chgData name="Luiz Patrício" userId="745b4b023746ca9c" providerId="LiveId" clId="{812B3274-51DA-4357-88DB-295A39A7168C}" dt="2025-04-19T22:14:20.904" v="52" actId="47"/>
        <pc:sldMkLst>
          <pc:docMk/>
          <pc:sldMk cId="0" sldId="306"/>
        </pc:sldMkLst>
      </pc:sldChg>
      <pc:sldChg chg="del">
        <pc:chgData name="Luiz Patrício" userId="745b4b023746ca9c" providerId="LiveId" clId="{812B3274-51DA-4357-88DB-295A39A7168C}" dt="2025-04-19T22:14:21.458" v="53" actId="47"/>
        <pc:sldMkLst>
          <pc:docMk/>
          <pc:sldMk cId="0" sldId="307"/>
        </pc:sldMkLst>
      </pc:sldChg>
      <pc:sldChg chg="del">
        <pc:chgData name="Luiz Patrício" userId="745b4b023746ca9c" providerId="LiveId" clId="{812B3274-51DA-4357-88DB-295A39A7168C}" dt="2025-04-19T22:14:22.105" v="54" actId="47"/>
        <pc:sldMkLst>
          <pc:docMk/>
          <pc:sldMk cId="0" sldId="308"/>
        </pc:sldMkLst>
      </pc:sldChg>
      <pc:sldChg chg="del">
        <pc:chgData name="Luiz Patrício" userId="745b4b023746ca9c" providerId="LiveId" clId="{812B3274-51DA-4357-88DB-295A39A7168C}" dt="2025-04-19T22:14:22.891" v="55" actId="47"/>
        <pc:sldMkLst>
          <pc:docMk/>
          <pc:sldMk cId="0" sldId="309"/>
        </pc:sldMkLst>
      </pc:sldChg>
      <pc:sldChg chg="del">
        <pc:chgData name="Luiz Patrício" userId="745b4b023746ca9c" providerId="LiveId" clId="{812B3274-51DA-4357-88DB-295A39A7168C}" dt="2025-04-19T22:14:23.425" v="56" actId="47"/>
        <pc:sldMkLst>
          <pc:docMk/>
          <pc:sldMk cId="0" sldId="310"/>
        </pc:sldMkLst>
      </pc:sldChg>
      <pc:sldChg chg="del">
        <pc:chgData name="Luiz Patrício" userId="745b4b023746ca9c" providerId="LiveId" clId="{812B3274-51DA-4357-88DB-295A39A7168C}" dt="2025-04-19T22:14:23.957" v="57" actId="47"/>
        <pc:sldMkLst>
          <pc:docMk/>
          <pc:sldMk cId="0" sldId="311"/>
        </pc:sldMkLst>
      </pc:sldChg>
      <pc:sldChg chg="del">
        <pc:chgData name="Luiz Patrício" userId="745b4b023746ca9c" providerId="LiveId" clId="{812B3274-51DA-4357-88DB-295A39A7168C}" dt="2025-04-19T22:14:24.631" v="58" actId="47"/>
        <pc:sldMkLst>
          <pc:docMk/>
          <pc:sldMk cId="0" sldId="312"/>
        </pc:sldMkLst>
      </pc:sldChg>
      <pc:sldChg chg="del">
        <pc:chgData name="Luiz Patrício" userId="745b4b023746ca9c" providerId="LiveId" clId="{812B3274-51DA-4357-88DB-295A39A7168C}" dt="2025-04-19T22:14:25.289" v="59" actId="47"/>
        <pc:sldMkLst>
          <pc:docMk/>
          <pc:sldMk cId="0" sldId="313"/>
        </pc:sldMkLst>
      </pc:sldChg>
      <pc:sldChg chg="del">
        <pc:chgData name="Luiz Patrício" userId="745b4b023746ca9c" providerId="LiveId" clId="{812B3274-51DA-4357-88DB-295A39A7168C}" dt="2025-04-19T22:14:26.075" v="60" actId="47"/>
        <pc:sldMkLst>
          <pc:docMk/>
          <pc:sldMk cId="0" sldId="314"/>
        </pc:sldMkLst>
      </pc:sldChg>
      <pc:sldChg chg="del">
        <pc:chgData name="Luiz Patrício" userId="745b4b023746ca9c" providerId="LiveId" clId="{812B3274-51DA-4357-88DB-295A39A7168C}" dt="2025-04-19T22:14:26.841" v="61" actId="47"/>
        <pc:sldMkLst>
          <pc:docMk/>
          <pc:sldMk cId="0" sldId="315"/>
        </pc:sldMkLst>
      </pc:sldChg>
      <pc:sldChg chg="del">
        <pc:chgData name="Luiz Patrício" userId="745b4b023746ca9c" providerId="LiveId" clId="{812B3274-51DA-4357-88DB-295A39A7168C}" dt="2025-04-19T22:14:27.524" v="62" actId="47"/>
        <pc:sldMkLst>
          <pc:docMk/>
          <pc:sldMk cId="0" sldId="316"/>
        </pc:sldMkLst>
      </pc:sldChg>
      <pc:sldChg chg="del">
        <pc:chgData name="Luiz Patrício" userId="745b4b023746ca9c" providerId="LiveId" clId="{812B3274-51DA-4357-88DB-295A39A7168C}" dt="2025-04-19T22:14:28.273" v="63" actId="47"/>
        <pc:sldMkLst>
          <pc:docMk/>
          <pc:sldMk cId="0" sldId="317"/>
        </pc:sldMkLst>
      </pc:sldChg>
      <pc:sldChg chg="del">
        <pc:chgData name="Luiz Patrício" userId="745b4b023746ca9c" providerId="LiveId" clId="{812B3274-51DA-4357-88DB-295A39A7168C}" dt="2025-04-19T22:14:28.965" v="64" actId="47"/>
        <pc:sldMkLst>
          <pc:docMk/>
          <pc:sldMk cId="0" sldId="318"/>
        </pc:sldMkLst>
      </pc:sldChg>
      <pc:sldChg chg="addSp delSp modSp add del mod">
        <pc:chgData name="Luiz Patrício" userId="745b4b023746ca9c" providerId="LiveId" clId="{812B3274-51DA-4357-88DB-295A39A7168C}" dt="2025-04-19T22:04:28.140" v="23" actId="14100"/>
        <pc:sldMkLst>
          <pc:docMk/>
          <pc:sldMk cId="214609975" sldId="568"/>
        </pc:sldMkLst>
        <pc:picChg chg="del">
          <ac:chgData name="Luiz Patrício" userId="745b4b023746ca9c" providerId="LiveId" clId="{812B3274-51DA-4357-88DB-295A39A7168C}" dt="2025-04-19T21:56:24.706" v="18" actId="478"/>
          <ac:picMkLst>
            <pc:docMk/>
            <pc:sldMk cId="214609975" sldId="568"/>
            <ac:picMk id="4" creationId="{E4C0A186-11BE-F848-E6CA-1C1F458AA810}"/>
          </ac:picMkLst>
        </pc:picChg>
        <pc:picChg chg="add mod">
          <ac:chgData name="Luiz Patrício" userId="745b4b023746ca9c" providerId="LiveId" clId="{812B3274-51DA-4357-88DB-295A39A7168C}" dt="2025-04-19T22:04:28.140" v="23" actId="14100"/>
          <ac:picMkLst>
            <pc:docMk/>
            <pc:sldMk cId="214609975" sldId="568"/>
            <ac:picMk id="5" creationId="{5B974228-E525-6AB9-1452-A796CE44405D}"/>
          </ac:picMkLst>
        </pc:picChg>
      </pc:sldChg>
      <pc:sldChg chg="addSp delSp modSp mod">
        <pc:chgData name="Luiz Patrício" userId="745b4b023746ca9c" providerId="LiveId" clId="{812B3274-51DA-4357-88DB-295A39A7168C}" dt="2025-04-19T22:07:44.873" v="29" actId="14100"/>
        <pc:sldMkLst>
          <pc:docMk/>
          <pc:sldMk cId="2511024088" sldId="569"/>
        </pc:sldMkLst>
        <pc:picChg chg="del">
          <ac:chgData name="Luiz Patrício" userId="745b4b023746ca9c" providerId="LiveId" clId="{812B3274-51DA-4357-88DB-295A39A7168C}" dt="2025-04-19T22:04:36.083" v="24" actId="478"/>
          <ac:picMkLst>
            <pc:docMk/>
            <pc:sldMk cId="2511024088" sldId="569"/>
            <ac:picMk id="4" creationId="{A04C802D-117E-C4BD-10B5-E467EF9E5311}"/>
          </ac:picMkLst>
        </pc:picChg>
        <pc:picChg chg="add mod">
          <ac:chgData name="Luiz Patrício" userId="745b4b023746ca9c" providerId="LiveId" clId="{812B3274-51DA-4357-88DB-295A39A7168C}" dt="2025-04-19T22:07:44.873" v="29" actId="14100"/>
          <ac:picMkLst>
            <pc:docMk/>
            <pc:sldMk cId="2511024088" sldId="569"/>
            <ac:picMk id="5" creationId="{B435C205-8652-E0B4-8848-4C935552A2CF}"/>
          </ac:picMkLst>
        </pc:picChg>
      </pc:sldChg>
      <pc:sldChg chg="addSp delSp modSp mod">
        <pc:chgData name="Luiz Patrício" userId="745b4b023746ca9c" providerId="LiveId" clId="{812B3274-51DA-4357-88DB-295A39A7168C}" dt="2025-04-19T22:13:15.946" v="39" actId="14100"/>
        <pc:sldMkLst>
          <pc:docMk/>
          <pc:sldMk cId="3156717195" sldId="570"/>
        </pc:sldMkLst>
        <pc:picChg chg="del">
          <ac:chgData name="Luiz Patrício" userId="745b4b023746ca9c" providerId="LiveId" clId="{812B3274-51DA-4357-88DB-295A39A7168C}" dt="2025-04-19T22:07:50.616" v="30" actId="478"/>
          <ac:picMkLst>
            <pc:docMk/>
            <pc:sldMk cId="3156717195" sldId="570"/>
            <ac:picMk id="4" creationId="{9FCDBDEC-3737-A1E8-206B-3569CF500F9F}"/>
          </ac:picMkLst>
        </pc:picChg>
        <pc:picChg chg="add del mod">
          <ac:chgData name="Luiz Patrício" userId="745b4b023746ca9c" providerId="LiveId" clId="{812B3274-51DA-4357-88DB-295A39A7168C}" dt="2025-04-19T22:12:15.023" v="34" actId="478"/>
          <ac:picMkLst>
            <pc:docMk/>
            <pc:sldMk cId="3156717195" sldId="570"/>
            <ac:picMk id="5" creationId="{B11BB477-334E-52AF-05AA-F9AA8E0AEFC1}"/>
          </ac:picMkLst>
        </pc:picChg>
        <pc:picChg chg="add mod">
          <ac:chgData name="Luiz Patrício" userId="745b4b023746ca9c" providerId="LiveId" clId="{812B3274-51DA-4357-88DB-295A39A7168C}" dt="2025-04-19T22:13:15.946" v="39" actId="14100"/>
          <ac:picMkLst>
            <pc:docMk/>
            <pc:sldMk cId="3156717195" sldId="570"/>
            <ac:picMk id="7" creationId="{29D65533-2BE1-A4A0-163E-CC3B5947CFDC}"/>
          </ac:picMkLst>
        </pc:picChg>
      </pc:sldChg>
      <pc:sldChg chg="addSp delSp modSp mod">
        <pc:chgData name="Luiz Patrício" userId="745b4b023746ca9c" providerId="LiveId" clId="{812B3274-51DA-4357-88DB-295A39A7168C}" dt="2025-04-19T21:13:49.700" v="8" actId="14100"/>
        <pc:sldMkLst>
          <pc:docMk/>
          <pc:sldMk cId="1358188126" sldId="573"/>
        </pc:sldMkLst>
        <pc:picChg chg="add mod">
          <ac:chgData name="Luiz Patrício" userId="745b4b023746ca9c" providerId="LiveId" clId="{812B3274-51DA-4357-88DB-295A39A7168C}" dt="2025-04-19T21:13:49.700" v="8" actId="14100"/>
          <ac:picMkLst>
            <pc:docMk/>
            <pc:sldMk cId="1358188126" sldId="573"/>
            <ac:picMk id="3" creationId="{6D485BFA-A955-C23F-8FCC-1F7BDF66D099}"/>
          </ac:picMkLst>
        </pc:picChg>
        <pc:picChg chg="del">
          <ac:chgData name="Luiz Patrício" userId="745b4b023746ca9c" providerId="LiveId" clId="{812B3274-51DA-4357-88DB-295A39A7168C}" dt="2025-04-19T21:12:07.164" v="1" actId="478"/>
          <ac:picMkLst>
            <pc:docMk/>
            <pc:sldMk cId="1358188126" sldId="573"/>
            <ac:picMk id="4" creationId="{735C9715-71F0-3E30-A063-5AD0AF970270}"/>
          </ac:picMkLst>
        </pc:picChg>
      </pc:sldChg>
      <pc:sldChg chg="del">
        <pc:chgData name="Luiz Patrício" userId="745b4b023746ca9c" providerId="LiveId" clId="{812B3274-51DA-4357-88DB-295A39A7168C}" dt="2025-04-19T20:13:09.362" v="0" actId="47"/>
        <pc:sldMkLst>
          <pc:docMk/>
          <pc:sldMk cId="999587381" sldId="575"/>
        </pc:sldMkLst>
      </pc:sldChg>
      <pc:sldChg chg="addSp delSp modSp new del mod">
        <pc:chgData name="Luiz Patrício" userId="745b4b023746ca9c" providerId="LiveId" clId="{812B3274-51DA-4357-88DB-295A39A7168C}" dt="2025-04-19T22:23:01.527" v="108" actId="47"/>
        <pc:sldMkLst>
          <pc:docMk/>
          <pc:sldMk cId="1897930536" sldId="575"/>
        </pc:sldMkLst>
        <pc:spChg chg="add del mod">
          <ac:chgData name="Luiz Patrício" userId="745b4b023746ca9c" providerId="LiveId" clId="{812B3274-51DA-4357-88DB-295A39A7168C}" dt="2025-04-19T22:20:40.163" v="92" actId="478"/>
          <ac:spMkLst>
            <pc:docMk/>
            <pc:sldMk cId="1897930536" sldId="575"/>
            <ac:spMk id="5" creationId="{00D0E99E-90B0-8A0E-2560-8CC37DA059F5}"/>
          </ac:spMkLst>
        </pc:spChg>
        <pc:picChg chg="add mod">
          <ac:chgData name="Luiz Patrício" userId="745b4b023746ca9c" providerId="LiveId" clId="{812B3274-51DA-4357-88DB-295A39A7168C}" dt="2025-04-19T22:19:25.471" v="71" actId="14100"/>
          <ac:picMkLst>
            <pc:docMk/>
            <pc:sldMk cId="1897930536" sldId="575"/>
            <ac:picMk id="4" creationId="{4F42480E-895E-AE9A-C8A0-CBDAA8BE0F2E}"/>
          </ac:picMkLst>
        </pc:picChg>
        <pc:picChg chg="add mod">
          <ac:chgData name="Luiz Patrício" userId="745b4b023746ca9c" providerId="LiveId" clId="{812B3274-51DA-4357-88DB-295A39A7168C}" dt="2025-04-19T22:22:01.020" v="107" actId="1076"/>
          <ac:picMkLst>
            <pc:docMk/>
            <pc:sldMk cId="1897930536" sldId="575"/>
            <ac:picMk id="7" creationId="{B3805B6B-3C4E-91D7-3552-FAC7A5FCA176}"/>
          </ac:picMkLst>
        </pc:picChg>
        <pc:picChg chg="add mod">
          <ac:chgData name="Luiz Patrício" userId="745b4b023746ca9c" providerId="LiveId" clId="{812B3274-51DA-4357-88DB-295A39A7168C}" dt="2025-04-19T22:21:57.554" v="106" actId="14100"/>
          <ac:picMkLst>
            <pc:docMk/>
            <pc:sldMk cId="1897930536" sldId="575"/>
            <ac:picMk id="9" creationId="{D548A258-5A4B-6E77-7D4B-C49B49C2586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7675F-0A02-4748-A38E-F32CCDBD755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A0BBE15-7FE0-4DF3-8757-DF8C370CAD22}">
      <dgm:prSet phldrT="[Texto]"/>
      <dgm:spPr/>
      <dgm:t>
        <a:bodyPr/>
        <a:lstStyle/>
        <a:p>
          <a:r>
            <a:rPr lang="pt-BR" dirty="0"/>
            <a:t>Trabalho como castigo</a:t>
          </a:r>
        </a:p>
      </dgm:t>
    </dgm:pt>
    <dgm:pt modelId="{A353279E-82BB-4791-B9BF-6B9DAD08A052}" type="parTrans" cxnId="{48714AAB-EE32-41B2-AE66-877E38DDABB1}">
      <dgm:prSet/>
      <dgm:spPr/>
      <dgm:t>
        <a:bodyPr/>
        <a:lstStyle/>
        <a:p>
          <a:endParaRPr lang="pt-BR"/>
        </a:p>
      </dgm:t>
    </dgm:pt>
    <dgm:pt modelId="{8109769E-A7AC-43B7-AAA8-6A5618DBD3AC}" type="sibTrans" cxnId="{48714AAB-EE32-41B2-AE66-877E38DDABB1}">
      <dgm:prSet/>
      <dgm:spPr/>
      <dgm:t>
        <a:bodyPr/>
        <a:lstStyle/>
        <a:p>
          <a:endParaRPr lang="pt-BR"/>
        </a:p>
      </dgm:t>
    </dgm:pt>
    <dgm:pt modelId="{B9BBC260-2E0A-49F5-A1E5-DDB16D21BCFE}">
      <dgm:prSet phldrT="[Texto]"/>
      <dgm:spPr/>
      <dgm:t>
        <a:bodyPr/>
        <a:lstStyle/>
        <a:p>
          <a:r>
            <a:rPr lang="pt-BR" dirty="0"/>
            <a:t>Trabalho como castigo</a:t>
          </a:r>
        </a:p>
      </dgm:t>
    </dgm:pt>
    <dgm:pt modelId="{8CBECFDC-0C93-4FC7-BC71-B06F829DF5B6}" type="parTrans" cxnId="{39759AA5-ABA7-4E41-BE43-864756271D25}">
      <dgm:prSet/>
      <dgm:spPr/>
      <dgm:t>
        <a:bodyPr/>
        <a:lstStyle/>
        <a:p>
          <a:endParaRPr lang="pt-BR"/>
        </a:p>
      </dgm:t>
    </dgm:pt>
    <dgm:pt modelId="{6CD211B7-CC8B-454B-8EFD-81D722D54FF8}" type="sibTrans" cxnId="{39759AA5-ABA7-4E41-BE43-864756271D25}">
      <dgm:prSet/>
      <dgm:spPr/>
      <dgm:t>
        <a:bodyPr/>
        <a:lstStyle/>
        <a:p>
          <a:endParaRPr lang="pt-BR"/>
        </a:p>
      </dgm:t>
    </dgm:pt>
    <dgm:pt modelId="{57EBA77F-D76B-4400-9736-510C0926E7F5}">
      <dgm:prSet/>
      <dgm:spPr/>
      <dgm:t>
        <a:bodyPr/>
        <a:lstStyle/>
        <a:p>
          <a:r>
            <a:rPr lang="pt-BR" dirty="0"/>
            <a:t>Bíblia,ganharás o  pão com o Suor do teu rosto.  </a:t>
          </a:r>
        </a:p>
      </dgm:t>
    </dgm:pt>
    <dgm:pt modelId="{9AD91F56-266E-4E37-AB88-7DB6AEAA02F4}" type="parTrans" cxnId="{1BD46FD2-8438-44E3-8AF8-635FAF11DDA6}">
      <dgm:prSet/>
      <dgm:spPr/>
    </dgm:pt>
    <dgm:pt modelId="{CD1C8EF8-2606-4255-949B-3278EB1258F2}" type="sibTrans" cxnId="{1BD46FD2-8438-44E3-8AF8-635FAF11DDA6}">
      <dgm:prSet/>
      <dgm:spPr/>
    </dgm:pt>
    <dgm:pt modelId="{91357B2E-CEAB-4B44-9A36-D6E3A649D1CE}">
      <dgm:prSet/>
      <dgm:spPr/>
      <dgm:t>
        <a:bodyPr/>
        <a:lstStyle/>
        <a:p>
          <a:r>
            <a:rPr lang="pt-BR" dirty="0"/>
            <a:t>latim </a:t>
          </a:r>
          <a:r>
            <a:rPr lang="pt-BR" i="1" dirty="0"/>
            <a:t>TRIPALIUM</a:t>
          </a:r>
          <a:endParaRPr lang="pt-BR" dirty="0"/>
        </a:p>
      </dgm:t>
    </dgm:pt>
    <dgm:pt modelId="{56A4E768-0591-4B63-B7DE-2FEB5770506F}" type="parTrans" cxnId="{224313C0-3966-4B0C-BF07-8EA88CB06E8F}">
      <dgm:prSet/>
      <dgm:spPr/>
    </dgm:pt>
    <dgm:pt modelId="{177324B9-51AF-4E35-94BB-4DD1869B4ABD}" type="sibTrans" cxnId="{224313C0-3966-4B0C-BF07-8EA88CB06E8F}">
      <dgm:prSet/>
      <dgm:spPr/>
    </dgm:pt>
    <dgm:pt modelId="{F3D331C7-97FC-48AA-99CE-5A9700D90E40}" type="pres">
      <dgm:prSet presAssocID="{A307675F-0A02-4748-A38E-F32CCDBD75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BB8023C-C617-4C69-A018-EEB9B9BACA97}" type="pres">
      <dgm:prSet presAssocID="{EA0BBE15-7FE0-4DF3-8757-DF8C370CAD22}" presName="composite" presStyleCnt="0"/>
      <dgm:spPr/>
    </dgm:pt>
    <dgm:pt modelId="{0B959E19-D4A7-42FF-82BB-7F11677D6C80}" type="pres">
      <dgm:prSet presAssocID="{EA0BBE15-7FE0-4DF3-8757-DF8C370CAD2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D9EC80-4073-4A28-8F4F-F4CDB3003C33}" type="pres">
      <dgm:prSet presAssocID="{EA0BBE15-7FE0-4DF3-8757-DF8C370CAD2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1D6139-A31A-4A69-A131-B9A93DD03873}" type="pres">
      <dgm:prSet presAssocID="{8109769E-A7AC-43B7-AAA8-6A5618DBD3AC}" presName="sp" presStyleCnt="0"/>
      <dgm:spPr/>
    </dgm:pt>
    <dgm:pt modelId="{2C07811E-D332-432C-8CE1-4096EC32FA4C}" type="pres">
      <dgm:prSet presAssocID="{B9BBC260-2E0A-49F5-A1E5-DDB16D21BCFE}" presName="composite" presStyleCnt="0"/>
      <dgm:spPr/>
    </dgm:pt>
    <dgm:pt modelId="{5CA42176-1E6E-460A-9EC8-0963ACF198B1}" type="pres">
      <dgm:prSet presAssocID="{B9BBC260-2E0A-49F5-A1E5-DDB16D21BCFE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634FE3-D8F0-40BF-8C84-370F6CD81869}" type="pres">
      <dgm:prSet presAssocID="{B9BBC260-2E0A-49F5-A1E5-DDB16D21BCFE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436B179-767B-4A9D-9A93-7D1BD9ADDBAB}" type="presOf" srcId="{91357B2E-CEAB-4B44-9A36-D6E3A649D1CE}" destId="{1C634FE3-D8F0-40BF-8C84-370F6CD81869}" srcOrd="0" destOrd="0" presId="urn:microsoft.com/office/officeart/2005/8/layout/chevron2"/>
    <dgm:cxn modelId="{1E95D853-17D9-4430-85B9-54F5C404EFE6}" type="presOf" srcId="{B9BBC260-2E0A-49F5-A1E5-DDB16D21BCFE}" destId="{5CA42176-1E6E-460A-9EC8-0963ACF198B1}" srcOrd="0" destOrd="0" presId="urn:microsoft.com/office/officeart/2005/8/layout/chevron2"/>
    <dgm:cxn modelId="{8B44587E-D20F-4B26-A8E4-495A343D2B91}" type="presOf" srcId="{A307675F-0A02-4748-A38E-F32CCDBD7557}" destId="{F3D331C7-97FC-48AA-99CE-5A9700D90E40}" srcOrd="0" destOrd="0" presId="urn:microsoft.com/office/officeart/2005/8/layout/chevron2"/>
    <dgm:cxn modelId="{ACF30125-6D07-4FC7-B843-FE9441FABCC9}" type="presOf" srcId="{EA0BBE15-7FE0-4DF3-8757-DF8C370CAD22}" destId="{0B959E19-D4A7-42FF-82BB-7F11677D6C80}" srcOrd="0" destOrd="0" presId="urn:microsoft.com/office/officeart/2005/8/layout/chevron2"/>
    <dgm:cxn modelId="{1BD46FD2-8438-44E3-8AF8-635FAF11DDA6}" srcId="{EA0BBE15-7FE0-4DF3-8757-DF8C370CAD22}" destId="{57EBA77F-D76B-4400-9736-510C0926E7F5}" srcOrd="0" destOrd="0" parTransId="{9AD91F56-266E-4E37-AB88-7DB6AEAA02F4}" sibTransId="{CD1C8EF8-2606-4255-949B-3278EB1258F2}"/>
    <dgm:cxn modelId="{224313C0-3966-4B0C-BF07-8EA88CB06E8F}" srcId="{B9BBC260-2E0A-49F5-A1E5-DDB16D21BCFE}" destId="{91357B2E-CEAB-4B44-9A36-D6E3A649D1CE}" srcOrd="0" destOrd="0" parTransId="{56A4E768-0591-4B63-B7DE-2FEB5770506F}" sibTransId="{177324B9-51AF-4E35-94BB-4DD1869B4ABD}"/>
    <dgm:cxn modelId="{48714AAB-EE32-41B2-AE66-877E38DDABB1}" srcId="{A307675F-0A02-4748-A38E-F32CCDBD7557}" destId="{EA0BBE15-7FE0-4DF3-8757-DF8C370CAD22}" srcOrd="0" destOrd="0" parTransId="{A353279E-82BB-4791-B9BF-6B9DAD08A052}" sibTransId="{8109769E-A7AC-43B7-AAA8-6A5618DBD3AC}"/>
    <dgm:cxn modelId="{0B3CDABA-4DC3-4C9E-B2C5-EA8A6594CDEE}" type="presOf" srcId="{57EBA77F-D76B-4400-9736-510C0926E7F5}" destId="{3FD9EC80-4073-4A28-8F4F-F4CDB3003C33}" srcOrd="0" destOrd="0" presId="urn:microsoft.com/office/officeart/2005/8/layout/chevron2"/>
    <dgm:cxn modelId="{39759AA5-ABA7-4E41-BE43-864756271D25}" srcId="{A307675F-0A02-4748-A38E-F32CCDBD7557}" destId="{B9BBC260-2E0A-49F5-A1E5-DDB16D21BCFE}" srcOrd="1" destOrd="0" parTransId="{8CBECFDC-0C93-4FC7-BC71-B06F829DF5B6}" sibTransId="{6CD211B7-CC8B-454B-8EFD-81D722D54FF8}"/>
    <dgm:cxn modelId="{DD0065BA-AA7B-491D-84F1-DF4CC22C5FBB}" type="presParOf" srcId="{F3D331C7-97FC-48AA-99CE-5A9700D90E40}" destId="{0BB8023C-C617-4C69-A018-EEB9B9BACA97}" srcOrd="0" destOrd="0" presId="urn:microsoft.com/office/officeart/2005/8/layout/chevron2"/>
    <dgm:cxn modelId="{426CC84C-C0B5-419B-98D6-066F9C85DECA}" type="presParOf" srcId="{0BB8023C-C617-4C69-A018-EEB9B9BACA97}" destId="{0B959E19-D4A7-42FF-82BB-7F11677D6C80}" srcOrd="0" destOrd="0" presId="urn:microsoft.com/office/officeart/2005/8/layout/chevron2"/>
    <dgm:cxn modelId="{4B51A46F-1774-4C51-BAF6-58521DA1F44A}" type="presParOf" srcId="{0BB8023C-C617-4C69-A018-EEB9B9BACA97}" destId="{3FD9EC80-4073-4A28-8F4F-F4CDB3003C33}" srcOrd="1" destOrd="0" presId="urn:microsoft.com/office/officeart/2005/8/layout/chevron2"/>
    <dgm:cxn modelId="{9F635A3B-43E2-45F2-BEEC-82215597839D}" type="presParOf" srcId="{F3D331C7-97FC-48AA-99CE-5A9700D90E40}" destId="{681D6139-A31A-4A69-A131-B9A93DD03873}" srcOrd="1" destOrd="0" presId="urn:microsoft.com/office/officeart/2005/8/layout/chevron2"/>
    <dgm:cxn modelId="{FFA5B3C2-80ED-4592-87CA-BAA710045183}" type="presParOf" srcId="{F3D331C7-97FC-48AA-99CE-5A9700D90E40}" destId="{2C07811E-D332-432C-8CE1-4096EC32FA4C}" srcOrd="2" destOrd="0" presId="urn:microsoft.com/office/officeart/2005/8/layout/chevron2"/>
    <dgm:cxn modelId="{5ED039C0-68EF-431E-824B-56248555CB3C}" type="presParOf" srcId="{2C07811E-D332-432C-8CE1-4096EC32FA4C}" destId="{5CA42176-1E6E-460A-9EC8-0963ACF198B1}" srcOrd="0" destOrd="0" presId="urn:microsoft.com/office/officeart/2005/8/layout/chevron2"/>
    <dgm:cxn modelId="{4E1375CE-C45E-4B1F-A595-733DDDB894C0}" type="presParOf" srcId="{2C07811E-D332-432C-8CE1-4096EC32FA4C}" destId="{1C634FE3-D8F0-40BF-8C84-370F6CD818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25B575-78DF-41A9-9E25-3FA88D42DFB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D4694F0-994A-43CB-B89E-CA6DD9CF06AA}">
      <dgm:prSet/>
      <dgm:spPr/>
      <dgm:t>
        <a:bodyPr/>
        <a:lstStyle/>
        <a:p>
          <a:r>
            <a:rPr lang="pt-BR" b="0" i="0"/>
            <a:t>promoção da saúde</a:t>
          </a:r>
          <a:endParaRPr lang="pt-BR"/>
        </a:p>
      </dgm:t>
    </dgm:pt>
    <dgm:pt modelId="{EFF1B4B8-5225-4973-88AF-A371B78ABF15}" type="parTrans" cxnId="{B19254BC-3081-43AD-89B1-F31E262F992C}">
      <dgm:prSet/>
      <dgm:spPr/>
      <dgm:t>
        <a:bodyPr/>
        <a:lstStyle/>
        <a:p>
          <a:endParaRPr lang="pt-BR"/>
        </a:p>
      </dgm:t>
    </dgm:pt>
    <dgm:pt modelId="{5A8C4A04-3933-41EA-B355-AF8B643E6714}" type="sibTrans" cxnId="{B19254BC-3081-43AD-89B1-F31E262F992C}">
      <dgm:prSet/>
      <dgm:spPr/>
      <dgm:t>
        <a:bodyPr/>
        <a:lstStyle/>
        <a:p>
          <a:endParaRPr lang="pt-BR"/>
        </a:p>
      </dgm:t>
    </dgm:pt>
    <dgm:pt modelId="{46C711EC-DA7A-4AB7-8173-50A5674B7E7F}">
      <dgm:prSet/>
      <dgm:spPr/>
      <dgm:t>
        <a:bodyPr/>
        <a:lstStyle/>
        <a:p>
          <a:r>
            <a:rPr lang="pt-BR"/>
            <a:t>P</a:t>
          </a:r>
          <a:r>
            <a:rPr lang="pt-BR" b="0" i="0"/>
            <a:t>revenção das enfermidades e acidentes</a:t>
          </a:r>
          <a:endParaRPr lang="pt-BR"/>
        </a:p>
      </dgm:t>
    </dgm:pt>
    <dgm:pt modelId="{27B320B2-E1E0-4EC1-97C7-CC19B93DD36A}" type="parTrans" cxnId="{6B2E4671-D159-4393-8E29-9C300914A5C2}">
      <dgm:prSet/>
      <dgm:spPr/>
      <dgm:t>
        <a:bodyPr/>
        <a:lstStyle/>
        <a:p>
          <a:endParaRPr lang="pt-BR"/>
        </a:p>
      </dgm:t>
    </dgm:pt>
    <dgm:pt modelId="{0452093A-DD82-4BFE-94D6-533459FBD3B8}" type="sibTrans" cxnId="{6B2E4671-D159-4393-8E29-9C300914A5C2}">
      <dgm:prSet/>
      <dgm:spPr/>
      <dgm:t>
        <a:bodyPr/>
        <a:lstStyle/>
        <a:p>
          <a:endParaRPr lang="pt-BR"/>
        </a:p>
      </dgm:t>
    </dgm:pt>
    <dgm:pt modelId="{ECE64548-276E-4D39-A1C7-0C655DFA6A4E}">
      <dgm:prSet/>
      <dgm:spPr/>
      <dgm:t>
        <a:bodyPr/>
        <a:lstStyle/>
        <a:p>
          <a:r>
            <a:rPr lang="pt-BR"/>
            <a:t>A</a:t>
          </a:r>
          <a:r>
            <a:rPr lang="pt-BR" b="0" i="0"/>
            <a:t>tenção curativa</a:t>
          </a:r>
          <a:endParaRPr lang="pt-BR"/>
        </a:p>
      </dgm:t>
    </dgm:pt>
    <dgm:pt modelId="{0FCE33AA-8723-4ED2-A404-9CF2935D2A56}" type="parTrans" cxnId="{D5BA2D70-0DAC-4F12-8478-346CA437ACEA}">
      <dgm:prSet/>
      <dgm:spPr/>
      <dgm:t>
        <a:bodyPr/>
        <a:lstStyle/>
        <a:p>
          <a:endParaRPr lang="pt-BR"/>
        </a:p>
      </dgm:t>
    </dgm:pt>
    <dgm:pt modelId="{1AA82761-E82A-445A-BE83-FD29906220F5}" type="sibTrans" cxnId="{D5BA2D70-0DAC-4F12-8478-346CA437ACEA}">
      <dgm:prSet/>
      <dgm:spPr/>
      <dgm:t>
        <a:bodyPr/>
        <a:lstStyle/>
        <a:p>
          <a:endParaRPr lang="pt-BR"/>
        </a:p>
      </dgm:t>
    </dgm:pt>
    <dgm:pt modelId="{FACA9D40-6412-4B9C-8CE0-C46D1B47E696}" type="pres">
      <dgm:prSet presAssocID="{BD25B575-78DF-41A9-9E25-3FA88D42DF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7BA4A44-A5BD-483D-9BBF-DF3AA34F261E}" type="pres">
      <dgm:prSet presAssocID="{1D4694F0-994A-43CB-B89E-CA6DD9CF06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B3873A-B3AA-4954-8DA6-012746A49BD1}" type="pres">
      <dgm:prSet presAssocID="{5A8C4A04-3933-41EA-B355-AF8B643E6714}" presName="sibTrans" presStyleLbl="sibTrans2D1" presStyleIdx="0" presStyleCnt="3"/>
      <dgm:spPr/>
      <dgm:t>
        <a:bodyPr/>
        <a:lstStyle/>
        <a:p>
          <a:endParaRPr lang="pt-BR"/>
        </a:p>
      </dgm:t>
    </dgm:pt>
    <dgm:pt modelId="{BDEABB39-7D03-4ACF-A3D4-3BCAFABCD9CD}" type="pres">
      <dgm:prSet presAssocID="{5A8C4A04-3933-41EA-B355-AF8B643E6714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0D419C5D-38F9-42BA-97DF-5085D3400EF9}" type="pres">
      <dgm:prSet presAssocID="{46C711EC-DA7A-4AB7-8173-50A5674B7E7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F398FD-8E58-426A-B779-132BD6E829EF}" type="pres">
      <dgm:prSet presAssocID="{0452093A-DD82-4BFE-94D6-533459FBD3B8}" presName="sibTrans" presStyleLbl="sibTrans2D1" presStyleIdx="1" presStyleCnt="3"/>
      <dgm:spPr/>
      <dgm:t>
        <a:bodyPr/>
        <a:lstStyle/>
        <a:p>
          <a:endParaRPr lang="pt-BR"/>
        </a:p>
      </dgm:t>
    </dgm:pt>
    <dgm:pt modelId="{848BF0FA-EC20-4CDF-A45B-57C66CB74238}" type="pres">
      <dgm:prSet presAssocID="{0452093A-DD82-4BFE-94D6-533459FBD3B8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04E385D4-B60C-4E80-B33D-97F92CB21239}" type="pres">
      <dgm:prSet presAssocID="{ECE64548-276E-4D39-A1C7-0C655DFA6A4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86DCF3-359C-430F-B9A2-CE6AEBE7311A}" type="pres">
      <dgm:prSet presAssocID="{1AA82761-E82A-445A-BE83-FD29906220F5}" presName="sibTrans" presStyleLbl="sibTrans2D1" presStyleIdx="2" presStyleCnt="3"/>
      <dgm:spPr/>
      <dgm:t>
        <a:bodyPr/>
        <a:lstStyle/>
        <a:p>
          <a:endParaRPr lang="pt-BR"/>
        </a:p>
      </dgm:t>
    </dgm:pt>
    <dgm:pt modelId="{98DD025E-EA71-4921-9F17-9DEE87342F66}" type="pres">
      <dgm:prSet presAssocID="{1AA82761-E82A-445A-BE83-FD29906220F5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B19254BC-3081-43AD-89B1-F31E262F992C}" srcId="{BD25B575-78DF-41A9-9E25-3FA88D42DFB8}" destId="{1D4694F0-994A-43CB-B89E-CA6DD9CF06AA}" srcOrd="0" destOrd="0" parTransId="{EFF1B4B8-5225-4973-88AF-A371B78ABF15}" sibTransId="{5A8C4A04-3933-41EA-B355-AF8B643E6714}"/>
    <dgm:cxn modelId="{D5BA2D70-0DAC-4F12-8478-346CA437ACEA}" srcId="{BD25B575-78DF-41A9-9E25-3FA88D42DFB8}" destId="{ECE64548-276E-4D39-A1C7-0C655DFA6A4E}" srcOrd="2" destOrd="0" parTransId="{0FCE33AA-8723-4ED2-A404-9CF2935D2A56}" sibTransId="{1AA82761-E82A-445A-BE83-FD29906220F5}"/>
    <dgm:cxn modelId="{6A40F96E-73BA-442A-A69F-77AB55FC0E95}" type="presOf" srcId="{0452093A-DD82-4BFE-94D6-533459FBD3B8}" destId="{C0F398FD-8E58-426A-B779-132BD6E829EF}" srcOrd="0" destOrd="0" presId="urn:microsoft.com/office/officeart/2005/8/layout/cycle2"/>
    <dgm:cxn modelId="{BCAA2B68-75E3-4111-9F13-5101259A46A8}" type="presOf" srcId="{ECE64548-276E-4D39-A1C7-0C655DFA6A4E}" destId="{04E385D4-B60C-4E80-B33D-97F92CB21239}" srcOrd="0" destOrd="0" presId="urn:microsoft.com/office/officeart/2005/8/layout/cycle2"/>
    <dgm:cxn modelId="{8BE161A2-1A68-4C56-9ADA-573F47EECD95}" type="presOf" srcId="{46C711EC-DA7A-4AB7-8173-50A5674B7E7F}" destId="{0D419C5D-38F9-42BA-97DF-5085D3400EF9}" srcOrd="0" destOrd="0" presId="urn:microsoft.com/office/officeart/2005/8/layout/cycle2"/>
    <dgm:cxn modelId="{78662BB9-031F-40EF-8765-63F15B0CFA68}" type="presOf" srcId="{5A8C4A04-3933-41EA-B355-AF8B643E6714}" destId="{BDEABB39-7D03-4ACF-A3D4-3BCAFABCD9CD}" srcOrd="1" destOrd="0" presId="urn:microsoft.com/office/officeart/2005/8/layout/cycle2"/>
    <dgm:cxn modelId="{36B96DC2-6916-4AE6-AD24-8B8AD6D41EF1}" type="presOf" srcId="{BD25B575-78DF-41A9-9E25-3FA88D42DFB8}" destId="{FACA9D40-6412-4B9C-8CE0-C46D1B47E696}" srcOrd="0" destOrd="0" presId="urn:microsoft.com/office/officeart/2005/8/layout/cycle2"/>
    <dgm:cxn modelId="{29D33028-02F5-4679-8831-282110CAC771}" type="presOf" srcId="{0452093A-DD82-4BFE-94D6-533459FBD3B8}" destId="{848BF0FA-EC20-4CDF-A45B-57C66CB74238}" srcOrd="1" destOrd="0" presId="urn:microsoft.com/office/officeart/2005/8/layout/cycle2"/>
    <dgm:cxn modelId="{808B7706-13ED-4911-87DD-523DE2E65C45}" type="presOf" srcId="{5A8C4A04-3933-41EA-B355-AF8B643E6714}" destId="{20B3873A-B3AA-4954-8DA6-012746A49BD1}" srcOrd="0" destOrd="0" presId="urn:microsoft.com/office/officeart/2005/8/layout/cycle2"/>
    <dgm:cxn modelId="{6B2E4671-D159-4393-8E29-9C300914A5C2}" srcId="{BD25B575-78DF-41A9-9E25-3FA88D42DFB8}" destId="{46C711EC-DA7A-4AB7-8173-50A5674B7E7F}" srcOrd="1" destOrd="0" parTransId="{27B320B2-E1E0-4EC1-97C7-CC19B93DD36A}" sibTransId="{0452093A-DD82-4BFE-94D6-533459FBD3B8}"/>
    <dgm:cxn modelId="{81289F6D-BD5C-4DA2-847E-8BB89992F716}" type="presOf" srcId="{1AA82761-E82A-445A-BE83-FD29906220F5}" destId="{8F86DCF3-359C-430F-B9A2-CE6AEBE7311A}" srcOrd="0" destOrd="0" presId="urn:microsoft.com/office/officeart/2005/8/layout/cycle2"/>
    <dgm:cxn modelId="{4E495F82-CC3F-45B7-B0F7-2DA45321CB9F}" type="presOf" srcId="{1AA82761-E82A-445A-BE83-FD29906220F5}" destId="{98DD025E-EA71-4921-9F17-9DEE87342F66}" srcOrd="1" destOrd="0" presId="urn:microsoft.com/office/officeart/2005/8/layout/cycle2"/>
    <dgm:cxn modelId="{9C02E2E3-3CF7-499B-9834-8CCCEBFFF0D4}" type="presOf" srcId="{1D4694F0-994A-43CB-B89E-CA6DD9CF06AA}" destId="{37BA4A44-A5BD-483D-9BBF-DF3AA34F261E}" srcOrd="0" destOrd="0" presId="urn:microsoft.com/office/officeart/2005/8/layout/cycle2"/>
    <dgm:cxn modelId="{CE6DA63A-E396-47C5-A622-532F1A85A5D4}" type="presParOf" srcId="{FACA9D40-6412-4B9C-8CE0-C46D1B47E696}" destId="{37BA4A44-A5BD-483D-9BBF-DF3AA34F261E}" srcOrd="0" destOrd="0" presId="urn:microsoft.com/office/officeart/2005/8/layout/cycle2"/>
    <dgm:cxn modelId="{DF45F64B-4A92-4E5F-9031-7982A6CC55E6}" type="presParOf" srcId="{FACA9D40-6412-4B9C-8CE0-C46D1B47E696}" destId="{20B3873A-B3AA-4954-8DA6-012746A49BD1}" srcOrd="1" destOrd="0" presId="urn:microsoft.com/office/officeart/2005/8/layout/cycle2"/>
    <dgm:cxn modelId="{DD6FDF6B-6013-4A60-BB6A-F0F7EDC06919}" type="presParOf" srcId="{20B3873A-B3AA-4954-8DA6-012746A49BD1}" destId="{BDEABB39-7D03-4ACF-A3D4-3BCAFABCD9CD}" srcOrd="0" destOrd="0" presId="urn:microsoft.com/office/officeart/2005/8/layout/cycle2"/>
    <dgm:cxn modelId="{859C8C17-C414-451F-90C6-E46C0D4FF1D1}" type="presParOf" srcId="{FACA9D40-6412-4B9C-8CE0-C46D1B47E696}" destId="{0D419C5D-38F9-42BA-97DF-5085D3400EF9}" srcOrd="2" destOrd="0" presId="urn:microsoft.com/office/officeart/2005/8/layout/cycle2"/>
    <dgm:cxn modelId="{9D7D0B1F-E4F7-4AF4-9DE8-FDB8754EF3ED}" type="presParOf" srcId="{FACA9D40-6412-4B9C-8CE0-C46D1B47E696}" destId="{C0F398FD-8E58-426A-B779-132BD6E829EF}" srcOrd="3" destOrd="0" presId="urn:microsoft.com/office/officeart/2005/8/layout/cycle2"/>
    <dgm:cxn modelId="{4FF0B908-662B-4A40-9265-4BD109FEAB7A}" type="presParOf" srcId="{C0F398FD-8E58-426A-B779-132BD6E829EF}" destId="{848BF0FA-EC20-4CDF-A45B-57C66CB74238}" srcOrd="0" destOrd="0" presId="urn:microsoft.com/office/officeart/2005/8/layout/cycle2"/>
    <dgm:cxn modelId="{792645D0-A11D-4E2D-9A01-E9BEC89EFF06}" type="presParOf" srcId="{FACA9D40-6412-4B9C-8CE0-C46D1B47E696}" destId="{04E385D4-B60C-4E80-B33D-97F92CB21239}" srcOrd="4" destOrd="0" presId="urn:microsoft.com/office/officeart/2005/8/layout/cycle2"/>
    <dgm:cxn modelId="{FC49AA23-8B5A-4A23-8BC9-181F72B0EE17}" type="presParOf" srcId="{FACA9D40-6412-4B9C-8CE0-C46D1B47E696}" destId="{8F86DCF3-359C-430F-B9A2-CE6AEBE7311A}" srcOrd="5" destOrd="0" presId="urn:microsoft.com/office/officeart/2005/8/layout/cycle2"/>
    <dgm:cxn modelId="{F05F4686-CFBA-4797-BC0E-A5E023BBD3EE}" type="presParOf" srcId="{8F86DCF3-359C-430F-B9A2-CE6AEBE7311A}" destId="{98DD025E-EA71-4921-9F17-9DEE87342F6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51610-1F9F-40F7-9D9F-897BCA7D5B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64E4AE5-CE48-45C7-9728-09111CA7A7A1}">
      <dgm:prSet/>
      <dgm:spPr/>
      <dgm:t>
        <a:bodyPr/>
        <a:lstStyle/>
        <a:p>
          <a:pPr rtl="0"/>
          <a:r>
            <a:rPr lang="pt-BR" dirty="0"/>
            <a:t>Todos os trabalhadores têm direito à saúde e segurança no trabalho.</a:t>
          </a:r>
        </a:p>
      </dgm:t>
    </dgm:pt>
    <dgm:pt modelId="{E6466FEB-6267-4EB4-8D53-07715525A26F}" type="parTrans" cxnId="{208F0581-26A7-4379-A9D0-0714DE35CE42}">
      <dgm:prSet/>
      <dgm:spPr/>
      <dgm:t>
        <a:bodyPr/>
        <a:lstStyle/>
        <a:p>
          <a:endParaRPr lang="pt-BR"/>
        </a:p>
      </dgm:t>
    </dgm:pt>
    <dgm:pt modelId="{2AB09FB0-EEEC-47EE-BE18-4D6A091E2F36}" type="sibTrans" cxnId="{208F0581-26A7-4379-A9D0-0714DE35CE42}">
      <dgm:prSet/>
      <dgm:spPr/>
      <dgm:t>
        <a:bodyPr/>
        <a:lstStyle/>
        <a:p>
          <a:endParaRPr lang="pt-BR"/>
        </a:p>
      </dgm:t>
    </dgm:pt>
    <dgm:pt modelId="{8FF82BB2-2BCE-4C51-9DC5-8B49EC08A876}">
      <dgm:prSet/>
      <dgm:spPr/>
      <dgm:t>
        <a:bodyPr/>
        <a:lstStyle/>
        <a:p>
          <a:pPr rtl="0"/>
          <a:r>
            <a:rPr lang="pt-BR"/>
            <a:t>As leis garantem acesso a serviços de saúde e prevenção de doenças.</a:t>
          </a:r>
        </a:p>
      </dgm:t>
    </dgm:pt>
    <dgm:pt modelId="{E3CA7B9E-91BF-4616-8A4E-1A67F7F1F5A3}" type="parTrans" cxnId="{0984D92B-2594-4508-9071-910E066353A5}">
      <dgm:prSet/>
      <dgm:spPr/>
      <dgm:t>
        <a:bodyPr/>
        <a:lstStyle/>
        <a:p>
          <a:endParaRPr lang="pt-BR"/>
        </a:p>
      </dgm:t>
    </dgm:pt>
    <dgm:pt modelId="{1B133AAB-9D78-4197-9089-D3FC15B35CB1}" type="sibTrans" cxnId="{0984D92B-2594-4508-9071-910E066353A5}">
      <dgm:prSet/>
      <dgm:spPr/>
      <dgm:t>
        <a:bodyPr/>
        <a:lstStyle/>
        <a:p>
          <a:endParaRPr lang="pt-BR"/>
        </a:p>
      </dgm:t>
    </dgm:pt>
    <dgm:pt modelId="{1C99F203-0811-4698-90A3-E24F8F5C9A31}">
      <dgm:prSet/>
      <dgm:spPr/>
      <dgm:t>
        <a:bodyPr/>
        <a:lstStyle/>
        <a:p>
          <a:pPr rtl="0"/>
          <a:r>
            <a:rPr lang="pt-BR"/>
            <a:t>Os trabalhadores podem exigir condições dignas e seguras de trabalho.</a:t>
          </a:r>
        </a:p>
      </dgm:t>
    </dgm:pt>
    <dgm:pt modelId="{98EF6F98-EE1F-4034-AD98-5F48A57704D5}" type="parTrans" cxnId="{9DEA2860-003C-4BA4-A84E-950A6633BD17}">
      <dgm:prSet/>
      <dgm:spPr/>
      <dgm:t>
        <a:bodyPr/>
        <a:lstStyle/>
        <a:p>
          <a:endParaRPr lang="pt-BR"/>
        </a:p>
      </dgm:t>
    </dgm:pt>
    <dgm:pt modelId="{E8C09B78-E84E-47E2-9490-8F20F9BB0C1A}" type="sibTrans" cxnId="{9DEA2860-003C-4BA4-A84E-950A6633BD17}">
      <dgm:prSet/>
      <dgm:spPr/>
      <dgm:t>
        <a:bodyPr/>
        <a:lstStyle/>
        <a:p>
          <a:endParaRPr lang="pt-BR"/>
        </a:p>
      </dgm:t>
    </dgm:pt>
    <dgm:pt modelId="{674CC71D-B820-491D-95FF-D7CBDF7BB624}" type="pres">
      <dgm:prSet presAssocID="{32651610-1F9F-40F7-9D9F-897BCA7D5B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EFD37C-0B2B-4B9D-944E-7AE9BB462848}" type="pres">
      <dgm:prSet presAssocID="{164E4AE5-CE48-45C7-9728-09111CA7A7A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EC8AEB-9BE3-42A2-AA8D-20F55CF6FD16}" type="pres">
      <dgm:prSet presAssocID="{2AB09FB0-EEEC-47EE-BE18-4D6A091E2F36}" presName="spacer" presStyleCnt="0"/>
      <dgm:spPr/>
    </dgm:pt>
    <dgm:pt modelId="{6FB89382-32C4-43DF-BA8F-8BBDD283230D}" type="pres">
      <dgm:prSet presAssocID="{8FF82BB2-2BCE-4C51-9DC5-8B49EC08A87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7CE8D6-495F-442F-A5F8-912C5501956F}" type="pres">
      <dgm:prSet presAssocID="{1B133AAB-9D78-4197-9089-D3FC15B35CB1}" presName="spacer" presStyleCnt="0"/>
      <dgm:spPr/>
    </dgm:pt>
    <dgm:pt modelId="{C9E1F1FB-C113-4FA5-99A3-0125908E6702}" type="pres">
      <dgm:prSet presAssocID="{1C99F203-0811-4698-90A3-E24F8F5C9A3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984D92B-2594-4508-9071-910E066353A5}" srcId="{32651610-1F9F-40F7-9D9F-897BCA7D5BF7}" destId="{8FF82BB2-2BCE-4C51-9DC5-8B49EC08A876}" srcOrd="1" destOrd="0" parTransId="{E3CA7B9E-91BF-4616-8A4E-1A67F7F1F5A3}" sibTransId="{1B133AAB-9D78-4197-9089-D3FC15B35CB1}"/>
    <dgm:cxn modelId="{B55753DB-9290-47F7-8ACC-D80A696066A8}" type="presOf" srcId="{1C99F203-0811-4698-90A3-E24F8F5C9A31}" destId="{C9E1F1FB-C113-4FA5-99A3-0125908E6702}" srcOrd="0" destOrd="0" presId="urn:microsoft.com/office/officeart/2005/8/layout/vList2"/>
    <dgm:cxn modelId="{9DEA2860-003C-4BA4-A84E-950A6633BD17}" srcId="{32651610-1F9F-40F7-9D9F-897BCA7D5BF7}" destId="{1C99F203-0811-4698-90A3-E24F8F5C9A31}" srcOrd="2" destOrd="0" parTransId="{98EF6F98-EE1F-4034-AD98-5F48A57704D5}" sibTransId="{E8C09B78-E84E-47E2-9490-8F20F9BB0C1A}"/>
    <dgm:cxn modelId="{BB7142F8-C508-4437-BDB0-92D68C92E9B5}" type="presOf" srcId="{32651610-1F9F-40F7-9D9F-897BCA7D5BF7}" destId="{674CC71D-B820-491D-95FF-D7CBDF7BB624}" srcOrd="0" destOrd="0" presId="urn:microsoft.com/office/officeart/2005/8/layout/vList2"/>
    <dgm:cxn modelId="{7D0FBE7D-3112-4301-A784-7973BC5083EB}" type="presOf" srcId="{8FF82BB2-2BCE-4C51-9DC5-8B49EC08A876}" destId="{6FB89382-32C4-43DF-BA8F-8BBDD283230D}" srcOrd="0" destOrd="0" presId="urn:microsoft.com/office/officeart/2005/8/layout/vList2"/>
    <dgm:cxn modelId="{639ECC2F-318C-4855-BBAD-F6B9E82F3B45}" type="presOf" srcId="{164E4AE5-CE48-45C7-9728-09111CA7A7A1}" destId="{E0EFD37C-0B2B-4B9D-944E-7AE9BB462848}" srcOrd="0" destOrd="0" presId="urn:microsoft.com/office/officeart/2005/8/layout/vList2"/>
    <dgm:cxn modelId="{208F0581-26A7-4379-A9D0-0714DE35CE42}" srcId="{32651610-1F9F-40F7-9D9F-897BCA7D5BF7}" destId="{164E4AE5-CE48-45C7-9728-09111CA7A7A1}" srcOrd="0" destOrd="0" parTransId="{E6466FEB-6267-4EB4-8D53-07715525A26F}" sibTransId="{2AB09FB0-EEEC-47EE-BE18-4D6A091E2F36}"/>
    <dgm:cxn modelId="{D54F6C81-EC3F-4E4D-B44C-78B074EE9B95}" type="presParOf" srcId="{674CC71D-B820-491D-95FF-D7CBDF7BB624}" destId="{E0EFD37C-0B2B-4B9D-944E-7AE9BB462848}" srcOrd="0" destOrd="0" presId="urn:microsoft.com/office/officeart/2005/8/layout/vList2"/>
    <dgm:cxn modelId="{F80CB75C-00E1-40D7-9EF4-FB7A3296784B}" type="presParOf" srcId="{674CC71D-B820-491D-95FF-D7CBDF7BB624}" destId="{15EC8AEB-9BE3-42A2-AA8D-20F55CF6FD16}" srcOrd="1" destOrd="0" presId="urn:microsoft.com/office/officeart/2005/8/layout/vList2"/>
    <dgm:cxn modelId="{AA6BFEF6-0F7C-459E-926A-BDBD71BD1939}" type="presParOf" srcId="{674CC71D-B820-491D-95FF-D7CBDF7BB624}" destId="{6FB89382-32C4-43DF-BA8F-8BBDD283230D}" srcOrd="2" destOrd="0" presId="urn:microsoft.com/office/officeart/2005/8/layout/vList2"/>
    <dgm:cxn modelId="{B0D72A74-2006-4C08-B50F-F8B858647452}" type="presParOf" srcId="{674CC71D-B820-491D-95FF-D7CBDF7BB624}" destId="{CD7CE8D6-495F-442F-A5F8-912C5501956F}" srcOrd="3" destOrd="0" presId="urn:microsoft.com/office/officeart/2005/8/layout/vList2"/>
    <dgm:cxn modelId="{0630AC5A-C9C7-4E87-8BFC-15832C4FB78D}" type="presParOf" srcId="{674CC71D-B820-491D-95FF-D7CBDF7BB624}" destId="{C9E1F1FB-C113-4FA5-99A3-0125908E670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95A85A-DDEC-4316-813F-C32689B9CA0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5195789-E2A4-4D23-8E22-D7F6F30E482C}">
      <dgm:prSet/>
      <dgm:spPr/>
      <dgm:t>
        <a:bodyPr/>
        <a:lstStyle/>
        <a:p>
          <a:pPr rtl="0"/>
          <a:r>
            <a:rPr lang="pt-BR" dirty="0"/>
            <a:t>Homens, a faixa etária em que os acidentes mais ocorrem é entre 18 e 24 anos</a:t>
          </a:r>
        </a:p>
      </dgm:t>
    </dgm:pt>
    <dgm:pt modelId="{81CD5520-3346-42AF-8E32-80182CFE958F}" type="parTrans" cxnId="{5DA767E4-D872-4D9D-B98A-F5561994D665}">
      <dgm:prSet/>
      <dgm:spPr/>
      <dgm:t>
        <a:bodyPr/>
        <a:lstStyle/>
        <a:p>
          <a:endParaRPr lang="pt-BR"/>
        </a:p>
      </dgm:t>
    </dgm:pt>
    <dgm:pt modelId="{5C10FFE4-8314-4D03-96B1-BDE549CC582B}" type="sibTrans" cxnId="{5DA767E4-D872-4D9D-B98A-F5561994D665}">
      <dgm:prSet/>
      <dgm:spPr/>
      <dgm:t>
        <a:bodyPr/>
        <a:lstStyle/>
        <a:p>
          <a:endParaRPr lang="pt-BR"/>
        </a:p>
      </dgm:t>
    </dgm:pt>
    <dgm:pt modelId="{F992A26A-3824-4516-B03F-EDD535F62C18}">
      <dgm:prSet/>
      <dgm:spPr/>
      <dgm:t>
        <a:bodyPr/>
        <a:lstStyle/>
        <a:p>
          <a:pPr rtl="0"/>
          <a:r>
            <a:rPr lang="pt-BR"/>
            <a:t>Mulheres, dos 30 aos 34</a:t>
          </a:r>
        </a:p>
      </dgm:t>
    </dgm:pt>
    <dgm:pt modelId="{3A8EB169-B433-4D78-AEF7-9C4533097730}" type="parTrans" cxnId="{31735C09-2D0C-4972-9CCE-523D8D54BDC0}">
      <dgm:prSet/>
      <dgm:spPr/>
      <dgm:t>
        <a:bodyPr/>
        <a:lstStyle/>
        <a:p>
          <a:endParaRPr lang="pt-BR"/>
        </a:p>
      </dgm:t>
    </dgm:pt>
    <dgm:pt modelId="{037F25CB-0E00-41FE-AF81-A373575D20F7}" type="sibTrans" cxnId="{31735C09-2D0C-4972-9CCE-523D8D54BDC0}">
      <dgm:prSet/>
      <dgm:spPr/>
      <dgm:t>
        <a:bodyPr/>
        <a:lstStyle/>
        <a:p>
          <a:endParaRPr lang="pt-BR"/>
        </a:p>
      </dgm:t>
    </dgm:pt>
    <dgm:pt modelId="{7344983F-65FD-498A-9218-8771B6C30AC6}">
      <dgm:prSet/>
      <dgm:spPr/>
      <dgm:t>
        <a:bodyPr/>
        <a:lstStyle/>
        <a:p>
          <a:pPr rtl="0"/>
          <a:r>
            <a:rPr lang="pt-BR"/>
            <a:t>As vítimas sofrem, principalmente, cortes, lacerações, fraturas, contusões, esmagamentos, distensões e torções</a:t>
          </a:r>
        </a:p>
      </dgm:t>
    </dgm:pt>
    <dgm:pt modelId="{CEB71EA6-AB99-4732-BE5B-85264B99B4F2}" type="parTrans" cxnId="{D687A93A-8BE5-4492-B678-16C7E0B0FC8D}">
      <dgm:prSet/>
      <dgm:spPr/>
      <dgm:t>
        <a:bodyPr/>
        <a:lstStyle/>
        <a:p>
          <a:endParaRPr lang="pt-BR"/>
        </a:p>
      </dgm:t>
    </dgm:pt>
    <dgm:pt modelId="{15BFB00B-52AA-43B8-A3CD-445247D32D34}" type="sibTrans" cxnId="{D687A93A-8BE5-4492-B678-16C7E0B0FC8D}">
      <dgm:prSet/>
      <dgm:spPr/>
      <dgm:t>
        <a:bodyPr/>
        <a:lstStyle/>
        <a:p>
          <a:endParaRPr lang="pt-BR"/>
        </a:p>
      </dgm:t>
    </dgm:pt>
    <dgm:pt modelId="{4AD3E962-64D9-43D7-8D52-7B1DAFE3E9C3}" type="pres">
      <dgm:prSet presAssocID="{E695A85A-DDEC-4316-813F-C32689B9CA0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7A7BA06B-F567-4B98-9CFB-852EC54F5A66}" type="pres">
      <dgm:prSet presAssocID="{15195789-E2A4-4D23-8E22-D7F6F30E482C}" presName="composite" presStyleCnt="0"/>
      <dgm:spPr/>
    </dgm:pt>
    <dgm:pt modelId="{C933054E-3BB3-4DE2-85D1-437A87FD27E2}" type="pres">
      <dgm:prSet presAssocID="{15195789-E2A4-4D23-8E22-D7F6F30E482C}" presName="bentUpArrow1" presStyleLbl="alignImgPlace1" presStyleIdx="0" presStyleCnt="2"/>
      <dgm:spPr/>
    </dgm:pt>
    <dgm:pt modelId="{024282B5-57B1-420B-90F2-4E39B1033C96}" type="pres">
      <dgm:prSet presAssocID="{15195789-E2A4-4D23-8E22-D7F6F30E482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9758D5-8028-4801-85F0-AF6EC9E7D642}" type="pres">
      <dgm:prSet presAssocID="{15195789-E2A4-4D23-8E22-D7F6F30E482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299BCD9-929D-45FE-AC43-306AFFA35BA9}" type="pres">
      <dgm:prSet presAssocID="{5C10FFE4-8314-4D03-96B1-BDE549CC582B}" presName="sibTrans" presStyleCnt="0"/>
      <dgm:spPr/>
    </dgm:pt>
    <dgm:pt modelId="{E3947108-4366-40FB-ACC7-2ECB4BF5223A}" type="pres">
      <dgm:prSet presAssocID="{F992A26A-3824-4516-B03F-EDD535F62C18}" presName="composite" presStyleCnt="0"/>
      <dgm:spPr/>
    </dgm:pt>
    <dgm:pt modelId="{719498A6-8D25-4303-B66B-B6859A512AB0}" type="pres">
      <dgm:prSet presAssocID="{F992A26A-3824-4516-B03F-EDD535F62C18}" presName="bentUpArrow1" presStyleLbl="alignImgPlace1" presStyleIdx="1" presStyleCnt="2"/>
      <dgm:spPr/>
    </dgm:pt>
    <dgm:pt modelId="{BBBC4FEF-6920-4375-BDC2-9FC3BD497EB6}" type="pres">
      <dgm:prSet presAssocID="{F992A26A-3824-4516-B03F-EDD535F62C18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ABBA0A-9C1F-4247-9E8B-65D51B116C21}" type="pres">
      <dgm:prSet presAssocID="{F992A26A-3824-4516-B03F-EDD535F62C1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487AF99-2F73-4A91-BC78-C000D18FA762}" type="pres">
      <dgm:prSet presAssocID="{037F25CB-0E00-41FE-AF81-A373575D20F7}" presName="sibTrans" presStyleCnt="0"/>
      <dgm:spPr/>
    </dgm:pt>
    <dgm:pt modelId="{4BD8EC7B-3E9F-46E9-8A51-A9DF7281B153}" type="pres">
      <dgm:prSet presAssocID="{7344983F-65FD-498A-9218-8771B6C30AC6}" presName="composite" presStyleCnt="0"/>
      <dgm:spPr/>
    </dgm:pt>
    <dgm:pt modelId="{4007D579-662D-490C-B091-B4F3C4B14E64}" type="pres">
      <dgm:prSet presAssocID="{7344983F-65FD-498A-9218-8771B6C30AC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687A93A-8BE5-4492-B678-16C7E0B0FC8D}" srcId="{E695A85A-DDEC-4316-813F-C32689B9CA0B}" destId="{7344983F-65FD-498A-9218-8771B6C30AC6}" srcOrd="2" destOrd="0" parTransId="{CEB71EA6-AB99-4732-BE5B-85264B99B4F2}" sibTransId="{15BFB00B-52AA-43B8-A3CD-445247D32D34}"/>
    <dgm:cxn modelId="{FC902514-1771-4B0E-8B37-0DB69B0E42E7}" type="presOf" srcId="{15195789-E2A4-4D23-8E22-D7F6F30E482C}" destId="{024282B5-57B1-420B-90F2-4E39B1033C96}" srcOrd="0" destOrd="0" presId="urn:microsoft.com/office/officeart/2005/8/layout/StepDownProcess"/>
    <dgm:cxn modelId="{F5BFC43D-75B0-4260-9C4E-ABE80F9FB9E2}" type="presOf" srcId="{F992A26A-3824-4516-B03F-EDD535F62C18}" destId="{BBBC4FEF-6920-4375-BDC2-9FC3BD497EB6}" srcOrd="0" destOrd="0" presId="urn:microsoft.com/office/officeart/2005/8/layout/StepDownProcess"/>
    <dgm:cxn modelId="{31735C09-2D0C-4972-9CCE-523D8D54BDC0}" srcId="{E695A85A-DDEC-4316-813F-C32689B9CA0B}" destId="{F992A26A-3824-4516-B03F-EDD535F62C18}" srcOrd="1" destOrd="0" parTransId="{3A8EB169-B433-4D78-AEF7-9C4533097730}" sibTransId="{037F25CB-0E00-41FE-AF81-A373575D20F7}"/>
    <dgm:cxn modelId="{4B3CB713-69AA-46A7-94F1-445C889CA05D}" type="presOf" srcId="{7344983F-65FD-498A-9218-8771B6C30AC6}" destId="{4007D579-662D-490C-B091-B4F3C4B14E64}" srcOrd="0" destOrd="0" presId="urn:microsoft.com/office/officeart/2005/8/layout/StepDownProcess"/>
    <dgm:cxn modelId="{9439ECD2-7AD9-414E-A2BE-9291FF51D289}" type="presOf" srcId="{E695A85A-DDEC-4316-813F-C32689B9CA0B}" destId="{4AD3E962-64D9-43D7-8D52-7B1DAFE3E9C3}" srcOrd="0" destOrd="0" presId="urn:microsoft.com/office/officeart/2005/8/layout/StepDownProcess"/>
    <dgm:cxn modelId="{5DA767E4-D872-4D9D-B98A-F5561994D665}" srcId="{E695A85A-DDEC-4316-813F-C32689B9CA0B}" destId="{15195789-E2A4-4D23-8E22-D7F6F30E482C}" srcOrd="0" destOrd="0" parTransId="{81CD5520-3346-42AF-8E32-80182CFE958F}" sibTransId="{5C10FFE4-8314-4D03-96B1-BDE549CC582B}"/>
    <dgm:cxn modelId="{CE62FDB0-15E4-478E-80B2-8C693C8DD624}" type="presParOf" srcId="{4AD3E962-64D9-43D7-8D52-7B1DAFE3E9C3}" destId="{7A7BA06B-F567-4B98-9CFB-852EC54F5A66}" srcOrd="0" destOrd="0" presId="urn:microsoft.com/office/officeart/2005/8/layout/StepDownProcess"/>
    <dgm:cxn modelId="{D4D1935F-12A0-43DA-822F-D5E5E1C3C43B}" type="presParOf" srcId="{7A7BA06B-F567-4B98-9CFB-852EC54F5A66}" destId="{C933054E-3BB3-4DE2-85D1-437A87FD27E2}" srcOrd="0" destOrd="0" presId="urn:microsoft.com/office/officeart/2005/8/layout/StepDownProcess"/>
    <dgm:cxn modelId="{F38C23C6-C012-48A0-825D-991A2F9EDF8A}" type="presParOf" srcId="{7A7BA06B-F567-4B98-9CFB-852EC54F5A66}" destId="{024282B5-57B1-420B-90F2-4E39B1033C96}" srcOrd="1" destOrd="0" presId="urn:microsoft.com/office/officeart/2005/8/layout/StepDownProcess"/>
    <dgm:cxn modelId="{582434B0-9421-47FC-9818-73F0EEB9EDE3}" type="presParOf" srcId="{7A7BA06B-F567-4B98-9CFB-852EC54F5A66}" destId="{749758D5-8028-4801-85F0-AF6EC9E7D642}" srcOrd="2" destOrd="0" presId="urn:microsoft.com/office/officeart/2005/8/layout/StepDownProcess"/>
    <dgm:cxn modelId="{C6343A72-CEBD-481E-9A77-F2721F239CC5}" type="presParOf" srcId="{4AD3E962-64D9-43D7-8D52-7B1DAFE3E9C3}" destId="{4299BCD9-929D-45FE-AC43-306AFFA35BA9}" srcOrd="1" destOrd="0" presId="urn:microsoft.com/office/officeart/2005/8/layout/StepDownProcess"/>
    <dgm:cxn modelId="{E3C052F8-7F76-4682-8553-268AE5712F17}" type="presParOf" srcId="{4AD3E962-64D9-43D7-8D52-7B1DAFE3E9C3}" destId="{E3947108-4366-40FB-ACC7-2ECB4BF5223A}" srcOrd="2" destOrd="0" presId="urn:microsoft.com/office/officeart/2005/8/layout/StepDownProcess"/>
    <dgm:cxn modelId="{10E9ADDD-4160-482C-942E-A81734A55FB8}" type="presParOf" srcId="{E3947108-4366-40FB-ACC7-2ECB4BF5223A}" destId="{719498A6-8D25-4303-B66B-B6859A512AB0}" srcOrd="0" destOrd="0" presId="urn:microsoft.com/office/officeart/2005/8/layout/StepDownProcess"/>
    <dgm:cxn modelId="{9E60D87B-E8E5-4D09-BB02-40834DBCE83B}" type="presParOf" srcId="{E3947108-4366-40FB-ACC7-2ECB4BF5223A}" destId="{BBBC4FEF-6920-4375-BDC2-9FC3BD497EB6}" srcOrd="1" destOrd="0" presId="urn:microsoft.com/office/officeart/2005/8/layout/StepDownProcess"/>
    <dgm:cxn modelId="{4BA419C4-D57F-4F95-ADD2-0BC5364BD674}" type="presParOf" srcId="{E3947108-4366-40FB-ACC7-2ECB4BF5223A}" destId="{85ABBA0A-9C1F-4247-9E8B-65D51B116C21}" srcOrd="2" destOrd="0" presId="urn:microsoft.com/office/officeart/2005/8/layout/StepDownProcess"/>
    <dgm:cxn modelId="{0156F828-9B80-4231-A877-9400AF3644AE}" type="presParOf" srcId="{4AD3E962-64D9-43D7-8D52-7B1DAFE3E9C3}" destId="{B487AF99-2F73-4A91-BC78-C000D18FA762}" srcOrd="3" destOrd="0" presId="urn:microsoft.com/office/officeart/2005/8/layout/StepDownProcess"/>
    <dgm:cxn modelId="{C5F3AC10-7787-4941-B50D-03C878EB2789}" type="presParOf" srcId="{4AD3E962-64D9-43D7-8D52-7B1DAFE3E9C3}" destId="{4BD8EC7B-3E9F-46E9-8A51-A9DF7281B153}" srcOrd="4" destOrd="0" presId="urn:microsoft.com/office/officeart/2005/8/layout/StepDownProcess"/>
    <dgm:cxn modelId="{85D85B5E-DB0E-4365-A304-0D906BA3E0CC}" type="presParOf" srcId="{4BD8EC7B-3E9F-46E9-8A51-A9DF7281B153}" destId="{4007D579-662D-490C-B091-B4F3C4B14E6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59E19-D4A7-42FF-82BB-7F11677D6C80}">
      <dsp:nvSpPr>
        <dsp:cNvPr id="0" name=""/>
        <dsp:cNvSpPr/>
      </dsp:nvSpPr>
      <dsp:spPr>
        <a:xfrm rot="5400000">
          <a:off x="-637713" y="639455"/>
          <a:ext cx="4251424" cy="29759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kern="1200" dirty="0"/>
            <a:t>Trabalho como castigo</a:t>
          </a:r>
        </a:p>
      </dsp:txBody>
      <dsp:txXfrm rot="-5400000">
        <a:off x="1" y="1489739"/>
        <a:ext cx="2975996" cy="1275428"/>
      </dsp:txXfrm>
    </dsp:sp>
    <dsp:sp modelId="{3FD9EC80-4073-4A28-8F4F-F4CDB3003C33}">
      <dsp:nvSpPr>
        <dsp:cNvPr id="0" name=""/>
        <dsp:cNvSpPr/>
      </dsp:nvSpPr>
      <dsp:spPr>
        <a:xfrm rot="5400000">
          <a:off x="8335885" y="-5358146"/>
          <a:ext cx="2763425" cy="13483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6500" kern="1200" dirty="0"/>
            <a:t>Bíblia,ganharás o  pão com o Suor do teu rosto.  </a:t>
          </a:r>
        </a:p>
      </dsp:txBody>
      <dsp:txXfrm rot="-5400000">
        <a:off x="2975997" y="136641"/>
        <a:ext cx="13348304" cy="2493627"/>
      </dsp:txXfrm>
    </dsp:sp>
    <dsp:sp modelId="{5CA42176-1E6E-460A-9EC8-0963ACF198B1}">
      <dsp:nvSpPr>
        <dsp:cNvPr id="0" name=""/>
        <dsp:cNvSpPr/>
      </dsp:nvSpPr>
      <dsp:spPr>
        <a:xfrm rot="5400000">
          <a:off x="-637713" y="4614147"/>
          <a:ext cx="4251424" cy="29759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kern="1200" dirty="0"/>
            <a:t>Trabalho como castigo</a:t>
          </a:r>
        </a:p>
      </dsp:txBody>
      <dsp:txXfrm rot="-5400000">
        <a:off x="1" y="5464431"/>
        <a:ext cx="2975996" cy="1275428"/>
      </dsp:txXfrm>
    </dsp:sp>
    <dsp:sp modelId="{1C634FE3-D8F0-40BF-8C84-370F6CD81869}">
      <dsp:nvSpPr>
        <dsp:cNvPr id="0" name=""/>
        <dsp:cNvSpPr/>
      </dsp:nvSpPr>
      <dsp:spPr>
        <a:xfrm rot="5400000">
          <a:off x="8335885" y="-1383455"/>
          <a:ext cx="2763425" cy="13483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6500" kern="1200" dirty="0"/>
            <a:t>latim </a:t>
          </a:r>
          <a:r>
            <a:rPr lang="pt-BR" sz="6500" i="1" kern="1200" dirty="0"/>
            <a:t>TRIPALIUM</a:t>
          </a:r>
          <a:endParaRPr lang="pt-BR" sz="6500" kern="1200" dirty="0"/>
        </a:p>
      </dsp:txBody>
      <dsp:txXfrm rot="-5400000">
        <a:off x="2975997" y="4111332"/>
        <a:ext cx="13348304" cy="2493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A4A44-A5BD-483D-9BBF-DF3AA34F261E}">
      <dsp:nvSpPr>
        <dsp:cNvPr id="0" name=""/>
        <dsp:cNvSpPr/>
      </dsp:nvSpPr>
      <dsp:spPr>
        <a:xfrm>
          <a:off x="5582779" y="1265"/>
          <a:ext cx="5798138" cy="5798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100" b="0" i="0" kern="1200"/>
            <a:t>promoção da saúde</a:t>
          </a:r>
          <a:endParaRPr lang="pt-BR" sz="5100" kern="1200"/>
        </a:p>
      </dsp:txBody>
      <dsp:txXfrm>
        <a:off x="6431897" y="850383"/>
        <a:ext cx="4099902" cy="4099902"/>
      </dsp:txXfrm>
    </dsp:sp>
    <dsp:sp modelId="{20B3873A-B3AA-4954-8DA6-012746A49BD1}">
      <dsp:nvSpPr>
        <dsp:cNvPr id="0" name=""/>
        <dsp:cNvSpPr/>
      </dsp:nvSpPr>
      <dsp:spPr>
        <a:xfrm rot="3600000">
          <a:off x="9866025" y="5652643"/>
          <a:ext cx="1539539" cy="1956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100" kern="1200"/>
        </a:p>
      </dsp:txBody>
      <dsp:txXfrm>
        <a:off x="9981491" y="5844025"/>
        <a:ext cx="1077677" cy="1174123"/>
      </dsp:txXfrm>
    </dsp:sp>
    <dsp:sp modelId="{0D419C5D-38F9-42BA-97DF-5085D3400EF9}">
      <dsp:nvSpPr>
        <dsp:cNvPr id="0" name=""/>
        <dsp:cNvSpPr/>
      </dsp:nvSpPr>
      <dsp:spPr>
        <a:xfrm>
          <a:off x="9934243" y="7538223"/>
          <a:ext cx="5798138" cy="5798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100" kern="1200"/>
            <a:t>P</a:t>
          </a:r>
          <a:r>
            <a:rPr lang="pt-BR" sz="5100" b="0" i="0" kern="1200"/>
            <a:t>revenção das enfermidades e acidentes</a:t>
          </a:r>
          <a:endParaRPr lang="pt-BR" sz="5100" kern="1200"/>
        </a:p>
      </dsp:txBody>
      <dsp:txXfrm>
        <a:off x="10783361" y="8387341"/>
        <a:ext cx="4099902" cy="4099902"/>
      </dsp:txXfrm>
    </dsp:sp>
    <dsp:sp modelId="{C0F398FD-8E58-426A-B779-132BD6E829EF}">
      <dsp:nvSpPr>
        <dsp:cNvPr id="0" name=""/>
        <dsp:cNvSpPr/>
      </dsp:nvSpPr>
      <dsp:spPr>
        <a:xfrm rot="10800000">
          <a:off x="7755650" y="9458857"/>
          <a:ext cx="1539539" cy="1956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100" kern="1200"/>
        </a:p>
      </dsp:txBody>
      <dsp:txXfrm rot="10800000">
        <a:off x="8217512" y="9850231"/>
        <a:ext cx="1077677" cy="1174123"/>
      </dsp:txXfrm>
    </dsp:sp>
    <dsp:sp modelId="{04E385D4-B60C-4E80-B33D-97F92CB21239}">
      <dsp:nvSpPr>
        <dsp:cNvPr id="0" name=""/>
        <dsp:cNvSpPr/>
      </dsp:nvSpPr>
      <dsp:spPr>
        <a:xfrm>
          <a:off x="1231314" y="7538223"/>
          <a:ext cx="5798138" cy="5798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100" kern="1200"/>
            <a:t>A</a:t>
          </a:r>
          <a:r>
            <a:rPr lang="pt-BR" sz="5100" b="0" i="0" kern="1200"/>
            <a:t>tenção curativa</a:t>
          </a:r>
          <a:endParaRPr lang="pt-BR" sz="5100" kern="1200"/>
        </a:p>
      </dsp:txBody>
      <dsp:txXfrm>
        <a:off x="2080432" y="8387341"/>
        <a:ext cx="4099902" cy="4099902"/>
      </dsp:txXfrm>
    </dsp:sp>
    <dsp:sp modelId="{8F86DCF3-359C-430F-B9A2-CE6AEBE7311A}">
      <dsp:nvSpPr>
        <dsp:cNvPr id="0" name=""/>
        <dsp:cNvSpPr/>
      </dsp:nvSpPr>
      <dsp:spPr>
        <a:xfrm rot="18000000">
          <a:off x="5514560" y="5728112"/>
          <a:ext cx="1539539" cy="1956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100" kern="1200"/>
        </a:p>
      </dsp:txBody>
      <dsp:txXfrm>
        <a:off x="5630026" y="6319478"/>
        <a:ext cx="1077677" cy="1174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D37C-0B2B-4B9D-944E-7AE9BB462848}">
      <dsp:nvSpPr>
        <dsp:cNvPr id="0" name=""/>
        <dsp:cNvSpPr/>
      </dsp:nvSpPr>
      <dsp:spPr>
        <a:xfrm>
          <a:off x="0" y="778075"/>
          <a:ext cx="18107127" cy="2509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/>
            <a:t>Todos os trabalhadores têm direito à saúde e segurança no trabalho.</a:t>
          </a:r>
        </a:p>
      </dsp:txBody>
      <dsp:txXfrm>
        <a:off x="122511" y="900586"/>
        <a:ext cx="17862105" cy="2264628"/>
      </dsp:txXfrm>
    </dsp:sp>
    <dsp:sp modelId="{6FB89382-32C4-43DF-BA8F-8BBDD283230D}">
      <dsp:nvSpPr>
        <dsp:cNvPr id="0" name=""/>
        <dsp:cNvSpPr/>
      </dsp:nvSpPr>
      <dsp:spPr>
        <a:xfrm>
          <a:off x="0" y="3474925"/>
          <a:ext cx="18107127" cy="2509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/>
            <a:t>As leis garantem acesso a serviços de saúde e prevenção de doenças.</a:t>
          </a:r>
        </a:p>
      </dsp:txBody>
      <dsp:txXfrm>
        <a:off x="122511" y="3597436"/>
        <a:ext cx="17862105" cy="2264628"/>
      </dsp:txXfrm>
    </dsp:sp>
    <dsp:sp modelId="{C9E1F1FB-C113-4FA5-99A3-0125908E6702}">
      <dsp:nvSpPr>
        <dsp:cNvPr id="0" name=""/>
        <dsp:cNvSpPr/>
      </dsp:nvSpPr>
      <dsp:spPr>
        <a:xfrm>
          <a:off x="0" y="6171775"/>
          <a:ext cx="18107127" cy="2509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/>
            <a:t>Os trabalhadores podem exigir condições dignas e seguras de trabalho.</a:t>
          </a:r>
        </a:p>
      </dsp:txBody>
      <dsp:txXfrm>
        <a:off x="122511" y="6294286"/>
        <a:ext cx="17862105" cy="2264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3054E-3BB3-4DE2-85D1-437A87FD27E2}">
      <dsp:nvSpPr>
        <dsp:cNvPr id="0" name=""/>
        <dsp:cNvSpPr/>
      </dsp:nvSpPr>
      <dsp:spPr>
        <a:xfrm rot="5400000">
          <a:off x="1226445" y="3113158"/>
          <a:ext cx="2753320" cy="31345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282B5-57B1-420B-90F2-4E39B1033C96}">
      <dsp:nvSpPr>
        <dsp:cNvPr id="0" name=""/>
        <dsp:cNvSpPr/>
      </dsp:nvSpPr>
      <dsp:spPr>
        <a:xfrm>
          <a:off x="496982" y="61047"/>
          <a:ext cx="4634970" cy="324432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 dirty="0"/>
            <a:t>Homens, a faixa etária em que os acidentes mais ocorrem é entre 18 e 24 anos</a:t>
          </a:r>
        </a:p>
      </dsp:txBody>
      <dsp:txXfrm>
        <a:off x="655386" y="219451"/>
        <a:ext cx="4318162" cy="2927521"/>
      </dsp:txXfrm>
    </dsp:sp>
    <dsp:sp modelId="{749758D5-8028-4801-85F0-AF6EC9E7D642}">
      <dsp:nvSpPr>
        <dsp:cNvPr id="0" name=""/>
        <dsp:cNvSpPr/>
      </dsp:nvSpPr>
      <dsp:spPr>
        <a:xfrm>
          <a:off x="5131953" y="370468"/>
          <a:ext cx="3371036" cy="2622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498A6-8D25-4303-B66B-B6859A512AB0}">
      <dsp:nvSpPr>
        <dsp:cNvPr id="0" name=""/>
        <dsp:cNvSpPr/>
      </dsp:nvSpPr>
      <dsp:spPr>
        <a:xfrm rot="5400000">
          <a:off x="5069328" y="6757610"/>
          <a:ext cx="2753320" cy="31345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C4FEF-6920-4375-BDC2-9FC3BD497EB6}">
      <dsp:nvSpPr>
        <dsp:cNvPr id="0" name=""/>
        <dsp:cNvSpPr/>
      </dsp:nvSpPr>
      <dsp:spPr>
        <a:xfrm>
          <a:off x="4339866" y="3705499"/>
          <a:ext cx="4634970" cy="324432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/>
            <a:t>Mulheres, dos 30 aos 34</a:t>
          </a:r>
        </a:p>
      </dsp:txBody>
      <dsp:txXfrm>
        <a:off x="4498270" y="3863903"/>
        <a:ext cx="4318162" cy="2927521"/>
      </dsp:txXfrm>
    </dsp:sp>
    <dsp:sp modelId="{85ABBA0A-9C1F-4247-9E8B-65D51B116C21}">
      <dsp:nvSpPr>
        <dsp:cNvPr id="0" name=""/>
        <dsp:cNvSpPr/>
      </dsp:nvSpPr>
      <dsp:spPr>
        <a:xfrm>
          <a:off x="8974836" y="4014920"/>
          <a:ext cx="3371036" cy="2622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07D579-662D-490C-B091-B4F3C4B14E64}">
      <dsp:nvSpPr>
        <dsp:cNvPr id="0" name=""/>
        <dsp:cNvSpPr/>
      </dsp:nvSpPr>
      <dsp:spPr>
        <a:xfrm>
          <a:off x="8182749" y="7349952"/>
          <a:ext cx="4634970" cy="324432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/>
            <a:t>As vítimas sofrem, principalmente, cortes, lacerações, fraturas, contusões, esmagamentos, distensões e torções</a:t>
          </a:r>
        </a:p>
      </dsp:txBody>
      <dsp:txXfrm>
        <a:off x="8341153" y="7508356"/>
        <a:ext cx="4318162" cy="2927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E23026C6-8910-6FEA-9CA3-0FDF3592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7C8CFF21-D9D8-0E6D-8BD9-2280D10781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274356EE-9E2B-C902-EC31-C01B6A6579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23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34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8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7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7"/>
          <p:cNvSpPr txBox="1">
            <a:spLocks noGrp="1"/>
          </p:cNvSpPr>
          <p:nvPr>
            <p:ph type="body" idx="1"/>
          </p:nvPr>
        </p:nvSpPr>
        <p:spPr>
          <a:xfrm rot="5400000">
            <a:off x="7839869" y="-2512327"/>
            <a:ext cx="8702676" cy="2102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7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7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7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 txBox="1">
            <a:spLocks noGrp="1"/>
          </p:cNvSpPr>
          <p:nvPr>
            <p:ph type="title"/>
          </p:nvPr>
        </p:nvSpPr>
        <p:spPr>
          <a:xfrm rot="5400000">
            <a:off x="14265555" y="3913359"/>
            <a:ext cx="11623676" cy="525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8"/>
          <p:cNvSpPr txBox="1">
            <a:spLocks noGrp="1"/>
          </p:cNvSpPr>
          <p:nvPr>
            <p:ph type="body" idx="1"/>
          </p:nvPr>
        </p:nvSpPr>
        <p:spPr>
          <a:xfrm rot="5400000">
            <a:off x="3598250" y="-1191708"/>
            <a:ext cx="11623676" cy="1546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8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8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8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9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9"/>
          <p:cNvSpPr txBox="1"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69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9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9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0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0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0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99"/>
              <a:buFont typeface="Calibri"/>
              <a:buNone/>
              <a:defRPr sz="11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1"/>
          <p:cNvSpPr txBox="1"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1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1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2"/>
          <p:cNvSpPr txBox="1"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99"/>
              <a:buFont typeface="Calibri"/>
              <a:buNone/>
              <a:defRPr sz="11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2"/>
          <p:cNvSpPr txBox="1"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9" name="Google Shape;39;p72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2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2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3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3"/>
          <p:cNvSpPr txBox="1">
            <a:spLocks noGrp="1"/>
          </p:cNvSpPr>
          <p:nvPr>
            <p:ph type="body" idx="1"/>
          </p:nvPr>
        </p:nvSpPr>
        <p:spPr>
          <a:xfrm>
            <a:off x="1676291" y="3651250"/>
            <a:ext cx="10362526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3"/>
          <p:cNvSpPr txBox="1">
            <a:spLocks noGrp="1"/>
          </p:cNvSpPr>
          <p:nvPr>
            <p:ph type="body" idx="2"/>
          </p:nvPr>
        </p:nvSpPr>
        <p:spPr>
          <a:xfrm>
            <a:off x="12343596" y="3651250"/>
            <a:ext cx="10362526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3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3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3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4"/>
          <p:cNvSpPr txBox="1"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4"/>
          <p:cNvSpPr txBox="1"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52" name="Google Shape;52;p74"/>
          <p:cNvSpPr txBox="1">
            <a:spLocks noGrp="1"/>
          </p:cNvSpPr>
          <p:nvPr>
            <p:ph type="body" idx="2"/>
          </p:nvPr>
        </p:nvSpPr>
        <p:spPr>
          <a:xfrm>
            <a:off x="1679467" y="5010150"/>
            <a:ext cx="10314903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4"/>
          <p:cNvSpPr txBox="1">
            <a:spLocks noGrp="1"/>
          </p:cNvSpPr>
          <p:nvPr>
            <p:ph type="body" idx="3"/>
          </p:nvPr>
        </p:nvSpPr>
        <p:spPr>
          <a:xfrm>
            <a:off x="12343597" y="3362326"/>
            <a:ext cx="10365701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54" name="Google Shape;54;p74"/>
          <p:cNvSpPr txBox="1">
            <a:spLocks noGrp="1"/>
          </p:cNvSpPr>
          <p:nvPr>
            <p:ph type="body" idx="4"/>
          </p:nvPr>
        </p:nvSpPr>
        <p:spPr>
          <a:xfrm>
            <a:off x="12343597" y="5010150"/>
            <a:ext cx="10365701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4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4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4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5"/>
          <p:cNvSpPr txBox="1"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5"/>
          <p:cNvSpPr txBox="1">
            <a:spLocks noGrp="1"/>
          </p:cNvSpPr>
          <p:nvPr>
            <p:ph type="body" idx="1"/>
          </p:nvPr>
        </p:nvSpPr>
        <p:spPr>
          <a:xfrm>
            <a:off x="10365701" y="1974851"/>
            <a:ext cx="12343597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5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61" name="Google Shape;61;p75"/>
          <p:cNvSpPr txBox="1">
            <a:spLocks noGrp="1"/>
          </p:cNvSpPr>
          <p:nvPr>
            <p:ph type="body" idx="2"/>
          </p:nvPr>
        </p:nvSpPr>
        <p:spPr>
          <a:xfrm>
            <a:off x="1679468" y="4114800"/>
            <a:ext cx="7863962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75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6"/>
          <p:cNvSpPr txBox="1"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6"/>
          <p:cNvSpPr>
            <a:spLocks noGrp="1"/>
          </p:cNvSpPr>
          <p:nvPr>
            <p:ph type="pic" idx="2"/>
          </p:nvPr>
        </p:nvSpPr>
        <p:spPr>
          <a:xfrm>
            <a:off x="10365701" y="1974851"/>
            <a:ext cx="12343597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6"/>
          <p:cNvSpPr txBox="1">
            <a:spLocks noGrp="1"/>
          </p:cNvSpPr>
          <p:nvPr>
            <p:ph type="body" idx="1"/>
          </p:nvPr>
        </p:nvSpPr>
        <p:spPr>
          <a:xfrm>
            <a:off x="1679468" y="4114800"/>
            <a:ext cx="7863962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76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6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6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7"/>
          <p:cNvSpPr txBox="1"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7"/>
          <p:cNvSpPr txBox="1">
            <a:spLocks noGrp="1"/>
          </p:cNvSpPr>
          <p:nvPr>
            <p:ph type="dt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7"/>
          <p:cNvSpPr txBox="1">
            <a:spLocks noGrp="1"/>
          </p:cNvSpPr>
          <p:nvPr>
            <p:ph type="ft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7"/>
          <p:cNvSpPr txBox="1">
            <a:spLocks noGrp="1"/>
          </p:cNvSpPr>
          <p:nvPr>
            <p:ph type="sldNum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813" y="54618"/>
            <a:ext cx="11821568" cy="8661986"/>
          </a:xfrm>
          <a:prstGeom prst="rect">
            <a:avLst/>
          </a:prstGeom>
        </p:spPr>
      </p:pic>
      <p:sp>
        <p:nvSpPr>
          <p:cNvPr id="88" name="Google Shape;88;p1"/>
          <p:cNvSpPr txBox="1"/>
          <p:nvPr/>
        </p:nvSpPr>
        <p:spPr>
          <a:xfrm>
            <a:off x="6198966" y="8271594"/>
            <a:ext cx="1110524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Prof.Me.Luiz</a:t>
            </a:r>
            <a:r>
              <a:rPr lang="pt-BR" sz="5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Patrício Neto 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SES-MG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UNIPAC -GV</a:t>
            </a:r>
            <a:endParaRPr sz="1600" dirty="0"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22478"/>
          <a:stretch/>
        </p:blipFill>
        <p:spPr>
          <a:xfrm>
            <a:off x="0" y="10640527"/>
            <a:ext cx="8463469" cy="307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0" y="353897"/>
            <a:ext cx="13522569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0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SAÚDE DO TRABALHADOR E DA TRABALHADORA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 rot="2047093">
            <a:off x="18335731" y="4417618"/>
            <a:ext cx="307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 Leste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ta para a Direita 3"/>
          <p:cNvSpPr/>
          <p:nvPr/>
        </p:nvSpPr>
        <p:spPr>
          <a:xfrm rot="19611699">
            <a:off x="16126045" y="4436525"/>
            <a:ext cx="2356338" cy="1951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18916" t="3121" r="12877" b="45664"/>
          <a:stretch/>
        </p:blipFill>
        <p:spPr>
          <a:xfrm>
            <a:off x="17304214" y="7837714"/>
            <a:ext cx="6936569" cy="58782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pt-BR"/>
              <a:t>O que vamos conversar ?</a:t>
            </a:r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1676291" y="3042450"/>
            <a:ext cx="21029830" cy="7631100"/>
            <a:chOff x="0" y="34411"/>
            <a:chExt cx="21029830" cy="7631100"/>
          </a:xfrm>
        </p:grpSpPr>
        <p:sp>
          <p:nvSpPr>
            <p:cNvPr id="104" name="Google Shape;104;p3"/>
            <p:cNvSpPr/>
            <p:nvPr/>
          </p:nvSpPr>
          <p:spPr>
            <a:xfrm>
              <a:off x="0" y="3441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 txBox="1"/>
            <p:nvPr/>
          </p:nvSpPr>
          <p:spPr>
            <a:xfrm>
              <a:off x="118456" y="152867"/>
              <a:ext cx="20792918" cy="2189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POLÍTICA NACIONAL DE SAÚDE DO TRABALHADOR E DA TRABALHADORA</a:t>
              </a:r>
              <a:endParaRPr dirty="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0" y="263667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 txBox="1"/>
            <p:nvPr/>
          </p:nvSpPr>
          <p:spPr>
            <a:xfrm>
              <a:off x="118456" y="2755127"/>
              <a:ext cx="20792918" cy="2189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 NOVAS RELAÇÕES DE TRABALHO E A SAÚDE DO TRABALHADOR E DA TRABALHADORA</a:t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523893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 txBox="1"/>
            <p:nvPr/>
          </p:nvSpPr>
          <p:spPr>
            <a:xfrm>
              <a:off x="118456" y="5357387"/>
              <a:ext cx="20792918" cy="2189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PARTICIPAÇÃO POPULAR NA SAÚDE DOS TRABALHADORES E DAS TRABALHADORAS PARA EFETIVAÇÃO DO CONTROLE SOCIAL</a:t>
              </a:r>
              <a:endParaRPr/>
            </a:p>
          </p:txBody>
        </p:sp>
      </p:grp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222" y="11326000"/>
            <a:ext cx="4194412" cy="210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DE150E21-BFF8-8AE3-CD91-390FF222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>
            <a:extLst>
              <a:ext uri="{FF2B5EF4-FFF2-40B4-BE49-F238E27FC236}">
                <a16:creationId xmlns:a16="http://schemas.microsoft.com/office/drawing/2014/main" id="{3C7CE01D-61EB-C191-9298-40DAFDD18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pt-BR"/>
              <a:t>O que vamos conversar ?</a:t>
            </a:r>
            <a:endParaRPr/>
          </a:p>
        </p:txBody>
      </p:sp>
      <p:grpSp>
        <p:nvGrpSpPr>
          <p:cNvPr id="103" name="Google Shape;103;p3">
            <a:extLst>
              <a:ext uri="{FF2B5EF4-FFF2-40B4-BE49-F238E27FC236}">
                <a16:creationId xmlns:a16="http://schemas.microsoft.com/office/drawing/2014/main" id="{5B4CD4B9-0BA8-57FC-6277-3D45260AD3B4}"/>
              </a:ext>
            </a:extLst>
          </p:cNvPr>
          <p:cNvGrpSpPr/>
          <p:nvPr/>
        </p:nvGrpSpPr>
        <p:grpSpPr>
          <a:xfrm>
            <a:off x="1676291" y="2743364"/>
            <a:ext cx="22203617" cy="7930186"/>
            <a:chOff x="0" y="-264675"/>
            <a:chExt cx="22203617" cy="7930186"/>
          </a:xfrm>
        </p:grpSpPr>
        <p:sp>
          <p:nvSpPr>
            <p:cNvPr id="104" name="Google Shape;104;p3">
              <a:extLst>
                <a:ext uri="{FF2B5EF4-FFF2-40B4-BE49-F238E27FC236}">
                  <a16:creationId xmlns:a16="http://schemas.microsoft.com/office/drawing/2014/main" id="{63D0C898-27FF-4DEB-D6F2-BCC1A032763A}"/>
                </a:ext>
              </a:extLst>
            </p:cNvPr>
            <p:cNvSpPr/>
            <p:nvPr/>
          </p:nvSpPr>
          <p:spPr>
            <a:xfrm>
              <a:off x="0" y="3441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>
              <a:extLst>
                <a:ext uri="{FF2B5EF4-FFF2-40B4-BE49-F238E27FC236}">
                  <a16:creationId xmlns:a16="http://schemas.microsoft.com/office/drawing/2014/main" id="{2815133C-D38D-783D-123B-94D659655C71}"/>
                </a:ext>
              </a:extLst>
            </p:cNvPr>
            <p:cNvSpPr txBox="1"/>
            <p:nvPr/>
          </p:nvSpPr>
          <p:spPr>
            <a:xfrm>
              <a:off x="118456" y="-264675"/>
              <a:ext cx="22085161" cy="2960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A POLÍTICA NACIONAL DE SAÚDE DO TRABALHADOR E DA TRABALHADORA</a:t>
              </a:r>
              <a:endParaRPr 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106" name="Google Shape;106;p3">
              <a:extLst>
                <a:ext uri="{FF2B5EF4-FFF2-40B4-BE49-F238E27FC236}">
                  <a16:creationId xmlns:a16="http://schemas.microsoft.com/office/drawing/2014/main" id="{3D51399F-8A70-10CE-3840-CEECD607B1D4}"/>
                </a:ext>
              </a:extLst>
            </p:cNvPr>
            <p:cNvSpPr/>
            <p:nvPr/>
          </p:nvSpPr>
          <p:spPr>
            <a:xfrm>
              <a:off x="0" y="263667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>
              <a:extLst>
                <a:ext uri="{FF2B5EF4-FFF2-40B4-BE49-F238E27FC236}">
                  <a16:creationId xmlns:a16="http://schemas.microsoft.com/office/drawing/2014/main" id="{90471AD7-1515-AC19-95E8-C90DFCA0A419}"/>
                </a:ext>
              </a:extLst>
            </p:cNvPr>
            <p:cNvSpPr txBox="1"/>
            <p:nvPr/>
          </p:nvSpPr>
          <p:spPr>
            <a:xfrm>
              <a:off x="118456" y="2755127"/>
              <a:ext cx="20792918" cy="2189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AS NOVAS RELAÇÕES DE TRABALHO E A SAÚDE DO TRABALHADOR E DA TRABALHADORA</a:t>
              </a:r>
              <a:endPara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Google Shape;108;p3">
              <a:extLst>
                <a:ext uri="{FF2B5EF4-FFF2-40B4-BE49-F238E27FC236}">
                  <a16:creationId xmlns:a16="http://schemas.microsoft.com/office/drawing/2014/main" id="{178FA230-B142-8E0B-DD3F-6B2CA7BDA5D4}"/>
                </a:ext>
              </a:extLst>
            </p:cNvPr>
            <p:cNvSpPr/>
            <p:nvPr/>
          </p:nvSpPr>
          <p:spPr>
            <a:xfrm>
              <a:off x="0" y="5238931"/>
              <a:ext cx="21029830" cy="242658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>
              <a:extLst>
                <a:ext uri="{FF2B5EF4-FFF2-40B4-BE49-F238E27FC236}">
                  <a16:creationId xmlns:a16="http://schemas.microsoft.com/office/drawing/2014/main" id="{649EA9F5-BA1E-96F2-7E87-87643CC93815}"/>
                </a:ext>
              </a:extLst>
            </p:cNvPr>
            <p:cNvSpPr txBox="1"/>
            <p:nvPr/>
          </p:nvSpPr>
          <p:spPr>
            <a:xfrm>
              <a:off x="118456" y="5357387"/>
              <a:ext cx="20792918" cy="2189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2400" tIns="232400" rIns="232400" bIns="23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PARTICIPAÇÃO POPULAR NA SAÚDE DOS TRABALHADORES E DAS TRABALHADORAS PARA EFETIVAÇÃO DO CONTROLE SOCIAL</a:t>
              </a:r>
              <a:endPara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0" name="Google Shape;110;p3">
            <a:extLst>
              <a:ext uri="{FF2B5EF4-FFF2-40B4-BE49-F238E27FC236}">
                <a16:creationId xmlns:a16="http://schemas.microsoft.com/office/drawing/2014/main" id="{D96FF8D1-BD43-F261-83B1-47F7B6624A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222" y="11326000"/>
            <a:ext cx="4194412" cy="2103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0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67355" y="2176960"/>
            <a:ext cx="11871475" cy="305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QUEM SÃO OS TRABALHADORES E TRABALHADORAS BRASILEIROS? </a:t>
            </a:r>
            <a:endParaRPr b="1"/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0573" y="782205"/>
            <a:ext cx="8981840" cy="547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21616" y="6858000"/>
            <a:ext cx="8799358" cy="58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606" y="7463313"/>
            <a:ext cx="8515590" cy="567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6">
            <a:alphaModFix/>
          </a:blip>
          <a:srcRect l="28929"/>
          <a:stretch/>
        </p:blipFill>
        <p:spPr>
          <a:xfrm>
            <a:off x="8826720" y="7463313"/>
            <a:ext cx="6573853" cy="6070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/>
        </p:nvSpPr>
        <p:spPr>
          <a:xfrm>
            <a:off x="2376713" y="962675"/>
            <a:ext cx="21650538" cy="120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19" dirty="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Trabalhadores do Setor  Formal x Informal</a:t>
            </a:r>
            <a:endParaRPr dirty="0"/>
          </a:p>
        </p:txBody>
      </p:sp>
      <p:sp>
        <p:nvSpPr>
          <p:cNvPr id="157" name="Google Shape;157;p7"/>
          <p:cNvSpPr txBox="1"/>
          <p:nvPr/>
        </p:nvSpPr>
        <p:spPr>
          <a:xfrm>
            <a:off x="1072055" y="3138810"/>
            <a:ext cx="8960305" cy="87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>
                <a:solidFill>
                  <a:srgbClr val="262626"/>
                </a:solidFill>
                <a:latin typeface="Rubik"/>
                <a:ea typeface="Rubik"/>
                <a:cs typeface="Rubik"/>
                <a:sym typeface="Rubik"/>
              </a:rPr>
              <a:t>Os trabalhadores do setor informal não têm acesso às mesmas proteções legais que os trabalhadores formais. </a:t>
            </a:r>
            <a:endParaRPr dirty="0"/>
          </a:p>
        </p:txBody>
      </p:sp>
      <p:cxnSp>
        <p:nvCxnSpPr>
          <p:cNvPr id="158" name="Google Shape;158;p7"/>
          <p:cNvCxnSpPr/>
          <p:nvPr/>
        </p:nvCxnSpPr>
        <p:spPr>
          <a:xfrm>
            <a:off x="1442918" y="12283722"/>
            <a:ext cx="21650540" cy="0"/>
          </a:xfrm>
          <a:prstGeom prst="straightConnector1">
            <a:avLst/>
          </a:prstGeom>
          <a:noFill/>
          <a:ln w="25200" cap="flat" cmpd="sng">
            <a:solidFill>
              <a:srgbClr val="FFD91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466" y="2519355"/>
            <a:ext cx="13719744" cy="1069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3361" y="11466624"/>
            <a:ext cx="4194950" cy="210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45421" y="204952"/>
            <a:ext cx="23536991" cy="3014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pt-BR" dirty="0"/>
              <a:t>Quem são os Trabalhadores </a:t>
            </a:r>
            <a:r>
              <a:rPr lang="pt-BR" dirty="0" smtClean="0"/>
              <a:t>de Minas Gerais? </a:t>
            </a:r>
            <a:endParaRPr dirty="0"/>
          </a:p>
        </p:txBody>
      </p:sp>
      <p:sp>
        <p:nvSpPr>
          <p:cNvPr id="166" name="Google Shape;166;p8"/>
          <p:cNvSpPr txBox="1"/>
          <p:nvPr/>
        </p:nvSpPr>
        <p:spPr>
          <a:xfrm>
            <a:off x="18182491" y="2760785"/>
            <a:ext cx="5741747" cy="828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215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38926" y="11781910"/>
            <a:ext cx="3456732" cy="178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3361" y="11466624"/>
            <a:ext cx="4194950" cy="210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04" y="3154094"/>
            <a:ext cx="14668888" cy="104140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" y="0"/>
            <a:ext cx="24381520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8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" y="1"/>
            <a:ext cx="24243844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0846E-9A49-3717-4D74-A8BC7133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790A6-DD93-8DBA-3B4A-FB6E9583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" y="0"/>
            <a:ext cx="24887003" cy="139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4100" name="Picture 1027" descr="zKKTR4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06" y="0"/>
            <a:ext cx="16271876" cy="12906376"/>
          </a:xfrm>
          <a:prstGeom prst="rect">
            <a:avLst/>
          </a:prstGeom>
          <a:noFill/>
          <a:ln w="203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71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8484C-838A-2331-AF69-2154CAE2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2413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 txBox="1"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endParaRPr/>
          </a:p>
        </p:txBody>
      </p:sp>
      <p:pic>
        <p:nvPicPr>
          <p:cNvPr id="385" name="Google Shape;3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15" y="294603"/>
            <a:ext cx="23568441" cy="1374881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9"/>
          <p:cNvSpPr/>
          <p:nvPr/>
        </p:nvSpPr>
        <p:spPr>
          <a:xfrm rot="5400000">
            <a:off x="9876190" y="5733710"/>
            <a:ext cx="5711398" cy="42924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9"/>
          <p:cNvSpPr txBox="1"/>
          <p:nvPr/>
        </p:nvSpPr>
        <p:spPr>
          <a:xfrm>
            <a:off x="15636670" y="6675196"/>
            <a:ext cx="5211650" cy="83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Subnotificação</a:t>
            </a: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88" name="Google Shape;388;p29"/>
          <p:cNvSpPr/>
          <p:nvPr/>
        </p:nvSpPr>
        <p:spPr>
          <a:xfrm rot="5400000">
            <a:off x="11382913" y="1068577"/>
            <a:ext cx="2697948" cy="29330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9"/>
          <p:cNvSpPr txBox="1"/>
          <p:nvPr/>
        </p:nvSpPr>
        <p:spPr>
          <a:xfrm>
            <a:off x="16100720" y="1499243"/>
            <a:ext cx="3962284" cy="83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Notificados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title"/>
          </p:nvPr>
        </p:nvSpPr>
        <p:spPr>
          <a:xfrm>
            <a:off x="851339" y="730251"/>
            <a:ext cx="21854784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pt-BR" sz="6600"/>
              <a:t>Rede Nacional de Atenção Integral à Saúde do Trabalhador (Renast)</a:t>
            </a:r>
            <a:endParaRPr/>
          </a:p>
        </p:txBody>
      </p:sp>
      <p:pic>
        <p:nvPicPr>
          <p:cNvPr id="281" name="Google Shape;2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3361" y="11466624"/>
            <a:ext cx="4194950" cy="210156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/>
          <p:nvPr/>
        </p:nvSpPr>
        <p:spPr>
          <a:xfrm>
            <a:off x="4524703" y="4198148"/>
            <a:ext cx="13817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CENTROS DE REFERÊNCIA EM SAÚDE DO TRABALHADOR (</a:t>
            </a:r>
            <a:r>
              <a:rPr lang="pt-BR" sz="4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Cerest</a:t>
            </a:r>
            <a:r>
              <a:rPr lang="pt-BR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6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O que é Centro de Referência em Saúde do Trabalhador? | Sindicato dos  Bancár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764" y="4967589"/>
            <a:ext cx="10763250" cy="58528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3">
            <a:extLst>
              <a:ext uri="{FF2B5EF4-FFF2-40B4-BE49-F238E27FC236}">
                <a16:creationId xmlns:a16="http://schemas.microsoft.com/office/drawing/2014/main" id="{1763A636-4106-DA6E-1DDE-3EE2D60C5C1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79171" y="0"/>
          <a:ext cx="16963697" cy="1333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A79A0564-1086-A6D4-2059-82C61314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5" y="5089743"/>
            <a:ext cx="8571296" cy="2651126"/>
          </a:xfrm>
        </p:spPr>
        <p:txBody>
          <a:bodyPr>
            <a:normAutofit fontScale="90000"/>
          </a:bodyPr>
          <a:lstStyle/>
          <a:p>
            <a:r>
              <a:rPr lang="pt-BR" b="0" i="0" dirty="0">
                <a:effectLst/>
                <a:latin typeface="OpenSans-Regular"/>
              </a:rPr>
              <a:t>Três dimensões do cuidado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F2C0F7-A7FD-122A-78E6-29372E21B8A4}"/>
              </a:ext>
            </a:extLst>
          </p:cNvPr>
          <p:cNvSpPr txBox="1"/>
          <p:nvPr/>
        </p:nvSpPr>
        <p:spPr>
          <a:xfrm>
            <a:off x="953811" y="8438539"/>
            <a:ext cx="475330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Registro</a:t>
            </a:r>
            <a:r>
              <a:rPr lang="pt-BR" sz="4000" dirty="0"/>
              <a:t> de 2,78 milhões de mortes em 2017, entre acidentes de trabalho e doenças relacionadas ao trabalho.</a:t>
            </a:r>
          </a:p>
        </p:txBody>
      </p:sp>
    </p:spTree>
    <p:extLst>
      <p:ext uri="{BB962C8B-B14F-4D97-AF65-F5344CB8AC3E}">
        <p14:creationId xmlns:p14="http://schemas.microsoft.com/office/powerpoint/2010/main" val="2531531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918" y="1405505"/>
            <a:ext cx="9626741" cy="2067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/>
              <a:t>Impactos das Políticas Recentes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2917" y="13034608"/>
            <a:ext cx="13352290" cy="279175"/>
          </a:xfrm>
          <a:prstGeom prst="rect">
            <a:avLst/>
          </a:prstGeom>
          <a:solidFill>
            <a:srgbClr val="FFD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813"/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076" y="1386251"/>
            <a:ext cx="10964858" cy="109648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30529" y="4853829"/>
            <a:ext cx="12149549" cy="45362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813" dirty="0"/>
              <a:t>As reformas trabalhistas e previdenciárias recentes têm gerado impactos significativos na saúde do trabalhador</a:t>
            </a:r>
            <a:r>
              <a:rPr lang="pt-BR" sz="4813" dirty="0" smtClean="0"/>
              <a:t>.</a:t>
            </a:r>
          </a:p>
          <a:p>
            <a:r>
              <a:rPr lang="pt-BR" sz="4813" dirty="0" smtClean="0"/>
              <a:t> </a:t>
            </a:r>
            <a:r>
              <a:rPr lang="pt-BR" sz="4813" dirty="0"/>
              <a:t>Essas mudanças podem criar novas vulnerabilidades e </a:t>
            </a:r>
            <a:r>
              <a:rPr lang="pt-BR" sz="4813" dirty="0" err="1"/>
              <a:t>precarizar</a:t>
            </a:r>
            <a:r>
              <a:rPr lang="pt-BR" sz="4813" dirty="0"/>
              <a:t> ainda mais as condições de trabalho. </a:t>
            </a:r>
          </a:p>
        </p:txBody>
      </p:sp>
    </p:spTree>
    <p:extLst>
      <p:ext uri="{BB962C8B-B14F-4D97-AF65-F5344CB8AC3E}">
        <p14:creationId xmlns:p14="http://schemas.microsoft.com/office/powerpoint/2010/main" val="221154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13" y="962675"/>
            <a:ext cx="21650538" cy="120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700">
                <a:latin typeface="Quicksand SemiBold"/>
              </a:defRPr>
            </a:pPr>
            <a:r>
              <a:rPr sz="7220"/>
              <a:t>Lei da Terceirização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6711" y="5249128"/>
            <a:ext cx="19253482" cy="32198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defRPr sz="1900">
                <a:solidFill>
                  <a:srgbClr val="262626"/>
                </a:solidFill>
                <a:latin typeface="Rubik Regular"/>
              </a:defRPr>
            </a:pPr>
            <a:r>
              <a:rPr sz="5081"/>
              <a:t>A lei da terceirização trouxe consequências diretas à saúde e aos direitos dos trabalhadores. Muitas vezes, os terceirizados enfrentam condições de trabalho mais precárias e menos proteções. Essa situação demanda uma resposta firme da sociedade e dos sindicatos.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1442918" y="12283722"/>
            <a:ext cx="21650540" cy="0"/>
          </a:xfrm>
          <a:prstGeom prst="line">
            <a:avLst/>
          </a:prstGeom>
          <a:ln w="25200">
            <a:solidFill>
              <a:srgbClr val="FFD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0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918" y="1405506"/>
            <a:ext cx="9626741" cy="107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/>
              <a:t>Saúde e SUS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2917" y="13034608"/>
            <a:ext cx="13352290" cy="279175"/>
          </a:xfrm>
          <a:prstGeom prst="rect">
            <a:avLst/>
          </a:prstGeom>
          <a:solidFill>
            <a:srgbClr val="FFD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813"/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076" y="1386251"/>
            <a:ext cx="10964858" cy="109648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42919" y="5224188"/>
            <a:ext cx="12149549" cy="45362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813" dirty="0"/>
              <a:t>O Sistema Único de Saúde (SUS) desempenha um papel vital na proteção da saúde do trabalhador. Ele oferece atendimento universal e gratuito, mas enfrenta diversos desafios. A eficiência do SUS é fundamental para garantir a saúde na população trabalhadora.</a:t>
            </a:r>
          </a:p>
        </p:txBody>
      </p:sp>
    </p:spTree>
    <p:extLst>
      <p:ext uri="{BB962C8B-B14F-4D97-AF65-F5344CB8AC3E}">
        <p14:creationId xmlns:p14="http://schemas.microsoft.com/office/powerpoint/2010/main" val="955858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13" y="962676"/>
            <a:ext cx="21650538" cy="120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700">
                <a:latin typeface="Quicksand SemiBold"/>
              </a:defRPr>
            </a:pPr>
            <a:r>
              <a:rPr sz="7220"/>
              <a:t>Papel do SUS na Saúde do Trabalhador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6711" y="5249126"/>
            <a:ext cx="19253482" cy="32198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defRPr sz="1900">
                <a:solidFill>
                  <a:srgbClr val="262626"/>
                </a:solidFill>
                <a:latin typeface="Rubik Regular"/>
              </a:defRPr>
            </a:pPr>
            <a:r>
              <a:rPr sz="5081"/>
              <a:t>O SUS atua na prevenção, diagnóstico e tratamento de doenças relacionadas ao trabalho. Além disso, promove campanhas de conscientização sobre saúde e segurança. O fortalecimento do SUS é essencial para a saúde dos trabalhadores.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1442918" y="12283722"/>
            <a:ext cx="21650540" cy="0"/>
          </a:xfrm>
          <a:prstGeom prst="line">
            <a:avLst/>
          </a:prstGeom>
          <a:ln w="25200">
            <a:solidFill>
              <a:srgbClr val="FFD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969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13" y="962675"/>
            <a:ext cx="21650538" cy="120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700">
                <a:latin typeface="Quicksand SemiBold"/>
              </a:defRPr>
            </a:pPr>
            <a:r>
              <a:rPr sz="7220" dirty="0" err="1"/>
              <a:t>Participação</a:t>
            </a:r>
            <a:r>
              <a:rPr sz="7220" dirty="0"/>
              <a:t> Social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1442918" y="12283722"/>
            <a:ext cx="21650540" cy="0"/>
          </a:xfrm>
          <a:prstGeom prst="line">
            <a:avLst/>
          </a:prstGeom>
          <a:ln w="25200">
            <a:solidFill>
              <a:srgbClr val="FFD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talecer a participação e o controle so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49" y="2166081"/>
            <a:ext cx="14175887" cy="117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3723" y="659678"/>
            <a:ext cx="10445014" cy="107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 dirty="0" err="1"/>
              <a:t>Direitos</a:t>
            </a:r>
            <a:r>
              <a:rPr sz="6418" dirty="0"/>
              <a:t> dos </a:t>
            </a:r>
            <a:r>
              <a:rPr sz="6418" dirty="0" err="1"/>
              <a:t>Trabalhadores</a:t>
            </a:r>
            <a:endParaRPr sz="6418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3419420" y="2962789"/>
          <a:ext cx="18107127" cy="945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794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13800" dirty="0"/>
              <a:t>O que é trabalho?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6193F75-FA5A-EBF5-AC6D-FBD16142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478"/>
          <a:stretch/>
        </p:blipFill>
        <p:spPr>
          <a:xfrm>
            <a:off x="2942706" y="11038725"/>
            <a:ext cx="5685349" cy="25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1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106" y="2"/>
            <a:ext cx="9626741" cy="305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 dirty="0"/>
              <a:t>De que </a:t>
            </a:r>
            <a:r>
              <a:rPr sz="6418" dirty="0" err="1"/>
              <a:t>Adoecem</a:t>
            </a:r>
            <a:r>
              <a:rPr sz="6418" dirty="0"/>
              <a:t> e </a:t>
            </a:r>
            <a:r>
              <a:rPr sz="6418" dirty="0" err="1"/>
              <a:t>Morrem</a:t>
            </a:r>
            <a:r>
              <a:rPr sz="6418" dirty="0"/>
              <a:t> </a:t>
            </a:r>
            <a:r>
              <a:rPr sz="6418" dirty="0" err="1"/>
              <a:t>os</a:t>
            </a:r>
            <a:r>
              <a:rPr sz="6418" dirty="0"/>
              <a:t> </a:t>
            </a:r>
            <a:r>
              <a:rPr sz="6418" dirty="0" err="1"/>
              <a:t>Trabalhadores</a:t>
            </a:r>
            <a:r>
              <a:rPr sz="6418" dirty="0"/>
              <a:t> </a:t>
            </a:r>
            <a:r>
              <a:rPr sz="6418" dirty="0" err="1"/>
              <a:t>Brasileiros</a:t>
            </a:r>
            <a:r>
              <a:rPr sz="6418" dirty="0"/>
              <a:t> </a:t>
            </a:r>
            <a:r>
              <a:rPr sz="6418" dirty="0" err="1"/>
              <a:t>na</a:t>
            </a:r>
            <a:r>
              <a:rPr sz="6418" dirty="0"/>
              <a:t> </a:t>
            </a:r>
            <a:r>
              <a:rPr sz="6418" dirty="0" err="1"/>
              <a:t>Atualidade</a:t>
            </a:r>
            <a:r>
              <a:rPr sz="6418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2917" y="13034608"/>
            <a:ext cx="13352290" cy="279175"/>
          </a:xfrm>
          <a:prstGeom prst="rect">
            <a:avLst/>
          </a:prstGeom>
          <a:solidFill>
            <a:srgbClr val="FFD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813"/>
          </a:p>
        </p:txBody>
      </p:sp>
      <p:sp>
        <p:nvSpPr>
          <p:cNvPr id="9" name="Retângulo 8"/>
          <p:cNvSpPr/>
          <p:nvPr/>
        </p:nvSpPr>
        <p:spPr>
          <a:xfrm>
            <a:off x="1230530" y="5825175"/>
            <a:ext cx="10265379" cy="305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13" dirty="0"/>
              <a:t>Doenças ocupacionais</a:t>
            </a:r>
          </a:p>
          <a:p>
            <a:r>
              <a:rPr lang="pt-BR" sz="4813" dirty="0"/>
              <a:t>Acidentes de trabalho </a:t>
            </a:r>
          </a:p>
          <a:p>
            <a:r>
              <a:rPr lang="pt-BR" sz="4813" dirty="0"/>
              <a:t>Problemas de saúde mental estão entre as principais causas.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121" y="844425"/>
            <a:ext cx="12767155" cy="974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19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451" y="4589600"/>
            <a:ext cx="11824379" cy="305649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De que Adoecem e Morrem os Trabalhadores Brasileiros na Atualidade?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11335271" y="1427851"/>
          <a:ext cx="13314703" cy="1065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/>
          <p:nvPr/>
        </p:nvSpPr>
        <p:spPr>
          <a:xfrm>
            <a:off x="10312294" y="12083180"/>
            <a:ext cx="14337680" cy="83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13" dirty="0"/>
              <a:t>Observatório de Segurança e saúde no trabalho -  2023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42635" y="9943666"/>
            <a:ext cx="12149549" cy="15736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813" dirty="0"/>
              <a:t>Por ano, os acidentes de trabalho representam perdas financeiras na média de R$ 13 bilhões</a:t>
            </a:r>
          </a:p>
        </p:txBody>
      </p:sp>
    </p:spTree>
    <p:extLst>
      <p:ext uri="{BB962C8B-B14F-4D97-AF65-F5344CB8AC3E}">
        <p14:creationId xmlns:p14="http://schemas.microsoft.com/office/powerpoint/2010/main" val="3116161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14" y="1"/>
            <a:ext cx="7826540" cy="13718106"/>
          </a:xfrm>
          <a:prstGeom prst="rect">
            <a:avLst/>
          </a:prstGeom>
          <a:solidFill>
            <a:srgbClr val="5880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813"/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17" y="2782129"/>
            <a:ext cx="8153850" cy="8153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15631" y="606487"/>
            <a:ext cx="10445014" cy="107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/>
              <a:t>Trabalho Remoto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5631" y="3234586"/>
            <a:ext cx="12322228" cy="1412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4621" b="1" dirty="0">
                <a:latin typeface="Rubik Medium"/>
              </a:rPr>
              <a:t>1. </a:t>
            </a:r>
            <a:r>
              <a:rPr sz="3960" dirty="0" err="1">
                <a:latin typeface="Rubik Regular"/>
              </a:rPr>
              <a:t>Desafios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como</a:t>
            </a:r>
            <a:r>
              <a:rPr sz="3960" dirty="0">
                <a:latin typeface="Rubik Regular"/>
              </a:rPr>
              <a:t> a </a:t>
            </a:r>
            <a:r>
              <a:rPr sz="3960" dirty="0" err="1">
                <a:latin typeface="Rubik Regular"/>
              </a:rPr>
              <a:t>solidão</a:t>
            </a:r>
            <a:r>
              <a:rPr sz="3960" dirty="0">
                <a:latin typeface="Rubik Regular"/>
              </a:rPr>
              <a:t> e a </a:t>
            </a:r>
            <a:r>
              <a:rPr sz="3960" dirty="0" err="1">
                <a:latin typeface="Rubik Regular"/>
              </a:rPr>
              <a:t>falta</a:t>
            </a:r>
            <a:r>
              <a:rPr sz="3960" dirty="0">
                <a:latin typeface="Rubik Regular"/>
              </a:rPr>
              <a:t> de </a:t>
            </a:r>
            <a:r>
              <a:rPr sz="3960" dirty="0" err="1">
                <a:latin typeface="Rubik Regular"/>
              </a:rPr>
              <a:t>limites</a:t>
            </a:r>
            <a:r>
              <a:rPr sz="3960" dirty="0">
                <a:latin typeface="Rubik Regular"/>
              </a:rPr>
              <a:t> entre </a:t>
            </a:r>
            <a:r>
              <a:rPr sz="3960" dirty="0" err="1">
                <a:latin typeface="Rubik Regular"/>
              </a:rPr>
              <a:t>trabalho</a:t>
            </a:r>
            <a:r>
              <a:rPr sz="3960" dirty="0">
                <a:latin typeface="Rubik Regular"/>
              </a:rPr>
              <a:t> e </a:t>
            </a:r>
            <a:r>
              <a:rPr sz="3960" dirty="0" err="1">
                <a:latin typeface="Rubik Regular"/>
              </a:rPr>
              <a:t>vida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pessoal</a:t>
            </a:r>
            <a:r>
              <a:rPr sz="3960" dirty="0">
                <a:latin typeface="Rubik Regular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15631" y="6401783"/>
            <a:ext cx="12322228" cy="1412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4621" b="1" dirty="0">
                <a:latin typeface="Rubik Medium"/>
              </a:rPr>
              <a:t>2. </a:t>
            </a:r>
            <a:r>
              <a:rPr sz="3960" dirty="0">
                <a:latin typeface="Rubik Regular"/>
              </a:rPr>
              <a:t>A </a:t>
            </a:r>
            <a:r>
              <a:rPr sz="3960" dirty="0" err="1">
                <a:latin typeface="Rubik Regular"/>
              </a:rPr>
              <a:t>ergonomia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em</a:t>
            </a:r>
            <a:r>
              <a:rPr sz="3960" dirty="0">
                <a:latin typeface="Rubik Regular"/>
              </a:rPr>
              <a:t> casa </a:t>
            </a:r>
            <a:r>
              <a:rPr sz="3960" dirty="0" err="1">
                <a:latin typeface="Rubik Regular"/>
              </a:rPr>
              <a:t>precisa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ser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considerada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seriamente</a:t>
            </a:r>
            <a:r>
              <a:rPr sz="3960" dirty="0">
                <a:solidFill>
                  <a:srgbClr val="888888"/>
                </a:solidFill>
                <a:latin typeface="Rubik Regular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15631" y="9568981"/>
            <a:ext cx="12322228" cy="1412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4621" b="1" dirty="0">
                <a:latin typeface="Rubik Medium"/>
              </a:rPr>
              <a:t>3. </a:t>
            </a:r>
            <a:r>
              <a:rPr sz="3960" dirty="0" err="1">
                <a:latin typeface="Rubik Regular"/>
              </a:rPr>
              <a:t>Saúde</a:t>
            </a:r>
            <a:r>
              <a:rPr sz="3960" dirty="0">
                <a:latin typeface="Rubik Regular"/>
              </a:rPr>
              <a:t> mental se </a:t>
            </a:r>
            <a:r>
              <a:rPr sz="3960" dirty="0" err="1">
                <a:latin typeface="Rubik Regular"/>
              </a:rPr>
              <a:t>torna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uma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prioridade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maior</a:t>
            </a:r>
            <a:r>
              <a:rPr sz="3960" dirty="0">
                <a:latin typeface="Rubik Regular"/>
              </a:rPr>
              <a:t> no </a:t>
            </a:r>
            <a:r>
              <a:rPr sz="3960" dirty="0" err="1">
                <a:latin typeface="Rubik Regular"/>
              </a:rPr>
              <a:t>trabalho</a:t>
            </a:r>
            <a:r>
              <a:rPr sz="3960" dirty="0">
                <a:latin typeface="Rubik Regular"/>
              </a:rPr>
              <a:t> </a:t>
            </a:r>
            <a:r>
              <a:rPr sz="3960" dirty="0" err="1">
                <a:latin typeface="Rubik Regular"/>
              </a:rPr>
              <a:t>remoto</a:t>
            </a:r>
            <a:r>
              <a:rPr sz="3960" dirty="0">
                <a:latin typeface="Rubik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691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"/>
          <p:cNvSpPr txBox="1"/>
          <p:nvPr/>
        </p:nvSpPr>
        <p:spPr>
          <a:xfrm>
            <a:off x="1442918" y="1405505"/>
            <a:ext cx="9626741" cy="1079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18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Questões para Reflexão</a:t>
            </a:r>
            <a:endParaRPr/>
          </a:p>
        </p:txBody>
      </p:sp>
      <p:sp>
        <p:nvSpPr>
          <p:cNvPr id="464" name="Google Shape;464;p36"/>
          <p:cNvSpPr/>
          <p:nvPr/>
        </p:nvSpPr>
        <p:spPr>
          <a:xfrm>
            <a:off x="1442917" y="13034608"/>
            <a:ext cx="13352290" cy="279175"/>
          </a:xfrm>
          <a:prstGeom prst="rect">
            <a:avLst/>
          </a:prstGeom>
          <a:solidFill>
            <a:srgbClr val="FFD9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36" descr="ima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80076" y="1386251"/>
            <a:ext cx="10964858" cy="1096485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/>
          <p:nvPr/>
        </p:nvSpPr>
        <p:spPr>
          <a:xfrm>
            <a:off x="6116434" y="4263357"/>
            <a:ext cx="12149549" cy="70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1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6"/>
          <p:cNvSpPr/>
          <p:nvPr/>
        </p:nvSpPr>
        <p:spPr>
          <a:xfrm>
            <a:off x="761998" y="4263355"/>
            <a:ext cx="12149549" cy="453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podemos melhorar as condições de trabalho?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Quais são os impactos da saúde no desempenho laboral?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como garantir que todos os trabalhadores tenham acesso à saúde? </a:t>
            </a:r>
            <a:endParaRPr/>
          </a:p>
        </p:txBody>
      </p:sp>
      <p:pic>
        <p:nvPicPr>
          <p:cNvPr id="468" name="Google Shape;46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3361" y="11466624"/>
            <a:ext cx="4194950" cy="210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918" y="1405505"/>
            <a:ext cx="9626741" cy="107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Quicksand SemiBold"/>
              </a:defRPr>
            </a:pPr>
            <a:r>
              <a:rPr sz="6418"/>
              <a:t>Questões para Reflexão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2917" y="13034608"/>
            <a:ext cx="13352290" cy="279175"/>
          </a:xfrm>
          <a:prstGeom prst="rect">
            <a:avLst/>
          </a:prstGeom>
          <a:solidFill>
            <a:srgbClr val="FFD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813"/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076" y="1386251"/>
            <a:ext cx="10964858" cy="109648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6434" y="4263357"/>
            <a:ext cx="12149549" cy="7095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Rubik Regular"/>
              </a:defRPr>
            </a:pPr>
            <a:endParaRPr lang="pt-BR" sz="4011" dirty="0"/>
          </a:p>
        </p:txBody>
      </p:sp>
      <p:sp>
        <p:nvSpPr>
          <p:cNvPr id="10" name="Retângulo 9"/>
          <p:cNvSpPr/>
          <p:nvPr/>
        </p:nvSpPr>
        <p:spPr>
          <a:xfrm>
            <a:off x="761998" y="4263355"/>
            <a:ext cx="12149549" cy="45362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813" dirty="0"/>
              <a:t>Como podemos melhorar as condições de trabalho? </a:t>
            </a:r>
          </a:p>
          <a:p>
            <a:r>
              <a:rPr lang="pt-BR" sz="4813" dirty="0"/>
              <a:t>Quais são os impactos da saúde no desempenho laboral? </a:t>
            </a:r>
          </a:p>
          <a:p>
            <a:r>
              <a:rPr lang="pt-BR" sz="4813" dirty="0"/>
              <a:t>E como garantir que todos os trabalhadores tenham acesso à saúde? </a:t>
            </a:r>
          </a:p>
        </p:txBody>
      </p:sp>
    </p:spTree>
    <p:extLst>
      <p:ext uri="{BB962C8B-B14F-4D97-AF65-F5344CB8AC3E}">
        <p14:creationId xmlns:p14="http://schemas.microsoft.com/office/powerpoint/2010/main" val="17609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Muito obrigado 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381E15-677E-82BC-EBE0-1420CC83D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1" y="11466624"/>
            <a:ext cx="4194950" cy="210156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343129" y="6673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811" y="546278"/>
            <a:ext cx="6211167" cy="78020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97877" y="3896883"/>
            <a:ext cx="13483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/>
              <a:t>https://www.instagram.com/luizpatricio82</a:t>
            </a:r>
            <a:r>
              <a:rPr lang="pt-BR" sz="4400" dirty="0"/>
              <a:t>/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72558" y="5702531"/>
            <a:ext cx="10374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Luiz.patricio@saúde.mg.gov.br</a:t>
            </a:r>
          </a:p>
        </p:txBody>
      </p:sp>
    </p:spTree>
    <p:extLst>
      <p:ext uri="{BB962C8B-B14F-4D97-AF65-F5344CB8AC3E}">
        <p14:creationId xmlns:p14="http://schemas.microsoft.com/office/powerpoint/2010/main" val="115723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iz.patricio\Dropbox\UNIPAC\trabalhador\50586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932" y="984250"/>
            <a:ext cx="7315200" cy="498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luiz.patricio\Dropbox\UNIPAC\trabalhador\5055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31" y="952500"/>
            <a:ext cx="9864726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07" y="7169150"/>
            <a:ext cx="9267826" cy="54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056" y="6283326"/>
            <a:ext cx="6276976" cy="417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83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108" y="3087351"/>
            <a:ext cx="5650384" cy="31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54" y="6211900"/>
            <a:ext cx="9224736" cy="642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190" y="5705873"/>
            <a:ext cx="7847856" cy="66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271" y="-17321"/>
            <a:ext cx="6268222" cy="31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46" y="74039"/>
            <a:ext cx="9649072" cy="6137862"/>
          </a:xfrm>
        </p:spPr>
      </p:pic>
    </p:spTree>
    <p:extLst>
      <p:ext uri="{BB962C8B-B14F-4D97-AF65-F5344CB8AC3E}">
        <p14:creationId xmlns:p14="http://schemas.microsoft.com/office/powerpoint/2010/main" val="327503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1965" y="-1168401"/>
            <a:ext cx="21029831" cy="5705474"/>
          </a:xfrm>
        </p:spPr>
        <p:txBody>
          <a:bodyPr/>
          <a:lstStyle/>
          <a:p>
            <a:pPr>
              <a:defRPr/>
            </a:pPr>
            <a:r>
              <a:rPr lang="pt-BR" dirty="0"/>
              <a:t>De onde vem?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F056B2-A6BD-726A-8871-73CF56385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478"/>
          <a:stretch/>
        </p:blipFill>
        <p:spPr>
          <a:xfrm>
            <a:off x="2942706" y="11038725"/>
            <a:ext cx="5685349" cy="25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0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94" y="231776"/>
            <a:ext cx="6626224" cy="662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480" y="638175"/>
            <a:ext cx="7751427" cy="782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9" y="5660155"/>
            <a:ext cx="9017412" cy="782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5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Etimologia da palavra Trabalhador?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3961606" y="3810000"/>
          <a:ext cx="16459200" cy="822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F6F1CC29-61C8-1412-F6E7-EF778126F9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478"/>
          <a:stretch/>
        </p:blipFill>
        <p:spPr>
          <a:xfrm>
            <a:off x="2942706" y="11038725"/>
            <a:ext cx="5685349" cy="25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422886" y="788904"/>
            <a:ext cx="16641632" cy="1573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Conferência Nacional de Saúde dos Trabalhadores e Trabalhadoras (CNSTT) nos anos de 1986; 1994; 2004 e 2014: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494" y="3151810"/>
            <a:ext cx="22290018" cy="812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3361" y="11466624"/>
            <a:ext cx="4194950" cy="210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687</Words>
  <Application>Microsoft Office PowerPoint</Application>
  <PresentationFormat>Personalizar</PresentationFormat>
  <Paragraphs>75</Paragraphs>
  <Slides>35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Calibri</vt:lpstr>
      <vt:lpstr>OpenSans-Regular</vt:lpstr>
      <vt:lpstr>Rubik Medium</vt:lpstr>
      <vt:lpstr>Arial</vt:lpstr>
      <vt:lpstr>Rubik</vt:lpstr>
      <vt:lpstr>Quicksand SemiBold</vt:lpstr>
      <vt:lpstr>Rubik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 onde vem?</vt:lpstr>
      <vt:lpstr>Apresentação do PowerPoint</vt:lpstr>
      <vt:lpstr>Etimologia da palavra Trabalhador?</vt:lpstr>
      <vt:lpstr>Apresentação do PowerPoint</vt:lpstr>
      <vt:lpstr>O que vamos conversar ?</vt:lpstr>
      <vt:lpstr>O que vamos conversar ?</vt:lpstr>
      <vt:lpstr>QUEM SÃO OS TRABALHADORES E TRABALHADORAS BRASILEIROS? </vt:lpstr>
      <vt:lpstr>Apresentação do PowerPoint</vt:lpstr>
      <vt:lpstr>Quem são os Trabalhadores de Minas Gerais?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Rede Nacional de Atenção Integral à Saúde do Trabalhador (Renast)</vt:lpstr>
      <vt:lpstr>Três dimensões do cuidado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 que Adoecem e Morrem os Trabalhadores Brasileiros na Atualidade? </vt:lpstr>
      <vt:lpstr>Apresentação do PowerPoint</vt:lpstr>
      <vt:lpstr>Apresentação do PowerPoint</vt:lpstr>
      <vt:lpstr>Apresentação do PowerPoint</vt:lpstr>
      <vt:lpstr>Muito obrigado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Deise Meireles</dc:creator>
  <cp:lastModifiedBy>Mariana Vila Starling</cp:lastModifiedBy>
  <cp:revision>32</cp:revision>
  <dcterms:created xsi:type="dcterms:W3CDTF">2022-03-07T14:29:25Z</dcterms:created>
  <dcterms:modified xsi:type="dcterms:W3CDTF">2025-05-26T11:56:26Z</dcterms:modified>
</cp:coreProperties>
</file>