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4" r:id="rId8"/>
    <p:sldId id="263" r:id="rId9"/>
    <p:sldId id="287" r:id="rId10"/>
    <p:sldId id="262" r:id="rId11"/>
    <p:sldId id="267" r:id="rId12"/>
    <p:sldId id="286" r:id="rId13"/>
    <p:sldId id="285" r:id="rId14"/>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Canva Sans" panose="020B0604020202020204" charset="0"/>
      <p:regular r:id="rId20"/>
    </p:embeddedFont>
    <p:embeddedFont>
      <p:font typeface="League Spartan" panose="020B0604020202020204" charset="0"/>
      <p:regular r:id="rId21"/>
    </p:embeddedFont>
    <p:embeddedFont>
      <p:font typeface="Montserrat Bold" panose="020B0604020202020204" charset="0"/>
      <p:regular r:id="rId22"/>
    </p:embeddedFont>
    <p:embeddedFont>
      <p:font typeface="Open Sans" panose="020B060402020202020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Montserrat Ultra-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025" autoAdjust="0"/>
  </p:normalViewPr>
  <p:slideViewPr>
    <p:cSldViewPr>
      <p:cViewPr varScale="1">
        <p:scale>
          <a:sx n="65" d="100"/>
          <a:sy n="65" d="100"/>
        </p:scale>
        <p:origin x="110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9089E-E625-4377-8762-BAFA33BA81C4}" type="datetimeFigureOut">
              <a:rPr lang="pt-BR" smtClean="0"/>
              <a:t>26/05/2025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2E0AD-CE2E-4283-8876-B3677993EC20}" type="slidenum">
              <a:rPr lang="pt-BR" smtClean="0"/>
              <a:t>‹nº›</a:t>
            </a:fld>
            <a:endParaRPr lang="pt-BR"/>
          </a:p>
        </p:txBody>
      </p:sp>
    </p:spTree>
    <p:extLst>
      <p:ext uri="{BB962C8B-B14F-4D97-AF65-F5344CB8AC3E}">
        <p14:creationId xmlns:p14="http://schemas.microsoft.com/office/powerpoint/2010/main" val="285652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6E2E0AD-CE2E-4283-8876-B3677993EC20}" type="slidenum">
              <a:rPr lang="pt-BR" smtClean="0"/>
              <a:t>11</a:t>
            </a:fld>
            <a:endParaRPr lang="pt-BR"/>
          </a:p>
        </p:txBody>
      </p:sp>
    </p:spTree>
    <p:extLst>
      <p:ext uri="{BB962C8B-B14F-4D97-AF65-F5344CB8AC3E}">
        <p14:creationId xmlns:p14="http://schemas.microsoft.com/office/powerpoint/2010/main" val="2778634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tr2001.saude.gov.br/sas/PORTARIAS/Port2002/Gm/GM-1679.htm" TargetMode="External"/><Relationship Id="rId2" Type="http://schemas.openxmlformats.org/officeDocument/2006/relationships/hyperlink" Target="http://www.renastonline.org/recursos/lei-n%C2%BA-8080-19-setembro-1990"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hyperlink" Target="http://legislacao.planalto.gov.br/legisla/legislacao.nsf/Viw_Identificacao/DEC%207.602-2011?OpenDocumen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7.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421600">
            <a:off x="14577861" y="-2440126"/>
            <a:ext cx="6752210" cy="6629737"/>
            <a:chOff x="0" y="0"/>
            <a:chExt cx="1778360" cy="1746104"/>
          </a:xfrm>
        </p:grpSpPr>
        <p:sp>
          <p:nvSpPr>
            <p:cNvPr id="3" name="Freeform 3"/>
            <p:cNvSpPr/>
            <p:nvPr/>
          </p:nvSpPr>
          <p:spPr>
            <a:xfrm>
              <a:off x="0" y="0"/>
              <a:ext cx="1778360" cy="1746104"/>
            </a:xfrm>
            <a:custGeom>
              <a:avLst/>
              <a:gdLst/>
              <a:ahLst/>
              <a:cxnLst/>
              <a:rect l="l" t="t" r="r" b="b"/>
              <a:pathLst>
                <a:path w="1778360" h="1746104">
                  <a:moveTo>
                    <a:pt x="889180" y="0"/>
                  </a:moveTo>
                  <a:lnTo>
                    <a:pt x="1778360" y="1746104"/>
                  </a:lnTo>
                  <a:lnTo>
                    <a:pt x="0" y="1746104"/>
                  </a:lnTo>
                  <a:lnTo>
                    <a:pt x="889180" y="0"/>
                  </a:lnTo>
                  <a:close/>
                </a:path>
              </a:pathLst>
            </a:custGeom>
            <a:solidFill>
              <a:srgbClr val="5271FF"/>
            </a:solidFill>
          </p:spPr>
          <p:txBody>
            <a:bodyPr/>
            <a:lstStyle/>
            <a:p>
              <a:endParaRPr lang="pt-BR"/>
            </a:p>
          </p:txBody>
        </p:sp>
        <p:sp>
          <p:nvSpPr>
            <p:cNvPr id="4" name="TextBox 4"/>
            <p:cNvSpPr txBox="1"/>
            <p:nvPr/>
          </p:nvSpPr>
          <p:spPr>
            <a:xfrm>
              <a:off x="277869" y="782116"/>
              <a:ext cx="1222622" cy="839266"/>
            </a:xfrm>
            <a:prstGeom prst="rect">
              <a:avLst/>
            </a:prstGeom>
          </p:spPr>
          <p:txBody>
            <a:bodyPr lIns="50800" tIns="50800" rIns="50800" bIns="50800" rtlCol="0" anchor="ctr"/>
            <a:lstStyle/>
            <a:p>
              <a:pPr algn="ctr">
                <a:lnSpc>
                  <a:spcPts val="3022"/>
                </a:lnSpc>
              </a:pPr>
              <a:endParaRPr/>
            </a:p>
          </p:txBody>
        </p:sp>
      </p:grpSp>
      <p:grpSp>
        <p:nvGrpSpPr>
          <p:cNvPr id="5" name="Group 5"/>
          <p:cNvGrpSpPr/>
          <p:nvPr/>
        </p:nvGrpSpPr>
        <p:grpSpPr>
          <a:xfrm rot="-6234934">
            <a:off x="15153132" y="27392"/>
            <a:ext cx="4212336" cy="5311234"/>
            <a:chOff x="0" y="0"/>
            <a:chExt cx="1145448" cy="1444268"/>
          </a:xfrm>
        </p:grpSpPr>
        <p:sp>
          <p:nvSpPr>
            <p:cNvPr id="6" name="Freeform 6"/>
            <p:cNvSpPr/>
            <p:nvPr/>
          </p:nvSpPr>
          <p:spPr>
            <a:xfrm>
              <a:off x="0" y="0"/>
              <a:ext cx="1145448" cy="1444268"/>
            </a:xfrm>
            <a:custGeom>
              <a:avLst/>
              <a:gdLst/>
              <a:ahLst/>
              <a:cxnLst/>
              <a:rect l="l" t="t" r="r" b="b"/>
              <a:pathLst>
                <a:path w="1145448" h="1444268">
                  <a:moveTo>
                    <a:pt x="572724" y="0"/>
                  </a:moveTo>
                  <a:lnTo>
                    <a:pt x="1145448" y="1444268"/>
                  </a:lnTo>
                  <a:lnTo>
                    <a:pt x="0" y="1444268"/>
                  </a:lnTo>
                  <a:lnTo>
                    <a:pt x="572724" y="0"/>
                  </a:lnTo>
                  <a:close/>
                </a:path>
              </a:pathLst>
            </a:custGeom>
            <a:solidFill>
              <a:srgbClr val="000000">
                <a:alpha val="0"/>
              </a:srgbClr>
            </a:solidFill>
            <a:ln w="38100" cap="sq">
              <a:solidFill>
                <a:srgbClr val="FFBD59"/>
              </a:solidFill>
              <a:prstDash val="solid"/>
              <a:miter/>
            </a:ln>
          </p:spPr>
          <p:txBody>
            <a:bodyPr/>
            <a:lstStyle/>
            <a:p>
              <a:endParaRPr lang="pt-BR"/>
            </a:p>
          </p:txBody>
        </p:sp>
        <p:sp>
          <p:nvSpPr>
            <p:cNvPr id="7" name="TextBox 7"/>
            <p:cNvSpPr txBox="1"/>
            <p:nvPr/>
          </p:nvSpPr>
          <p:spPr>
            <a:xfrm>
              <a:off x="178976" y="641978"/>
              <a:ext cx="787495" cy="699128"/>
            </a:xfrm>
            <a:prstGeom prst="rect">
              <a:avLst/>
            </a:prstGeom>
          </p:spPr>
          <p:txBody>
            <a:bodyPr lIns="50800" tIns="50800" rIns="50800" bIns="50800" rtlCol="0" anchor="ctr"/>
            <a:lstStyle/>
            <a:p>
              <a:pPr algn="ctr">
                <a:lnSpc>
                  <a:spcPts val="3022"/>
                </a:lnSpc>
              </a:pPr>
              <a:endParaRPr/>
            </a:p>
          </p:txBody>
        </p:sp>
      </p:grpSp>
      <p:grpSp>
        <p:nvGrpSpPr>
          <p:cNvPr id="8" name="Group 8"/>
          <p:cNvGrpSpPr/>
          <p:nvPr/>
        </p:nvGrpSpPr>
        <p:grpSpPr>
          <a:xfrm rot="-528598">
            <a:off x="-3101673" y="4632116"/>
            <a:ext cx="5694864" cy="6137473"/>
            <a:chOff x="0" y="0"/>
            <a:chExt cx="812800" cy="875971"/>
          </a:xfrm>
        </p:grpSpPr>
        <p:sp>
          <p:nvSpPr>
            <p:cNvPr id="9" name="Freeform 9"/>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FFBD59"/>
            </a:solidFill>
          </p:spPr>
          <p:txBody>
            <a:bodyPr/>
            <a:lstStyle/>
            <a:p>
              <a:endParaRPr lang="pt-BR"/>
            </a:p>
          </p:txBody>
        </p:sp>
        <p:sp>
          <p:nvSpPr>
            <p:cNvPr id="10" name="TextBox 10"/>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11" name="Group 11"/>
          <p:cNvGrpSpPr/>
          <p:nvPr/>
        </p:nvGrpSpPr>
        <p:grpSpPr>
          <a:xfrm rot="-2052160">
            <a:off x="-2069746" y="7152515"/>
            <a:ext cx="6957961" cy="6268970"/>
            <a:chOff x="0" y="0"/>
            <a:chExt cx="1601157" cy="1442607"/>
          </a:xfrm>
        </p:grpSpPr>
        <p:sp>
          <p:nvSpPr>
            <p:cNvPr id="12" name="Freeform 12"/>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5271FF"/>
              </a:solidFill>
              <a:prstDash val="solid"/>
              <a:miter/>
            </a:ln>
          </p:spPr>
          <p:txBody>
            <a:bodyPr/>
            <a:lstStyle/>
            <a:p>
              <a:endParaRPr lang="pt-BR"/>
            </a:p>
          </p:txBody>
        </p:sp>
        <p:sp>
          <p:nvSpPr>
            <p:cNvPr id="13" name="TextBox 13"/>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grpSp>
        <p:nvGrpSpPr>
          <p:cNvPr id="14" name="Group 14"/>
          <p:cNvGrpSpPr/>
          <p:nvPr/>
        </p:nvGrpSpPr>
        <p:grpSpPr>
          <a:xfrm>
            <a:off x="721873" y="700115"/>
            <a:ext cx="1498520" cy="149852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271FF"/>
            </a:solidFill>
          </p:spPr>
          <p:txBody>
            <a:bodyPr/>
            <a:lstStyle/>
            <a:p>
              <a:endParaRPr lang="pt-BR"/>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3022"/>
                </a:lnSpc>
              </a:pPr>
              <a:endParaRPr/>
            </a:p>
          </p:txBody>
        </p:sp>
      </p:grpSp>
      <p:sp>
        <p:nvSpPr>
          <p:cNvPr id="17" name="Freeform 17"/>
          <p:cNvSpPr/>
          <p:nvPr/>
        </p:nvSpPr>
        <p:spPr>
          <a:xfrm>
            <a:off x="1050084" y="2595885"/>
            <a:ext cx="842099" cy="3153391"/>
          </a:xfrm>
          <a:custGeom>
            <a:avLst/>
            <a:gdLst/>
            <a:ahLst/>
            <a:cxnLst/>
            <a:rect l="l" t="t" r="r" b="b"/>
            <a:pathLst>
              <a:path w="842099" h="3153391">
                <a:moveTo>
                  <a:pt x="0" y="0"/>
                </a:moveTo>
                <a:lnTo>
                  <a:pt x="842099" y="0"/>
                </a:lnTo>
                <a:lnTo>
                  <a:pt x="842099" y="3153390"/>
                </a:lnTo>
                <a:lnTo>
                  <a:pt x="0" y="31533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sp>
        <p:nvSpPr>
          <p:cNvPr id="18" name="TextBox 18"/>
          <p:cNvSpPr txBox="1"/>
          <p:nvPr/>
        </p:nvSpPr>
        <p:spPr>
          <a:xfrm>
            <a:off x="2724685" y="2820782"/>
            <a:ext cx="14235212" cy="5499582"/>
          </a:xfrm>
          <a:prstGeom prst="rect">
            <a:avLst/>
          </a:prstGeom>
        </p:spPr>
        <p:txBody>
          <a:bodyPr lIns="0" tIns="0" rIns="0" bIns="0" rtlCol="0" anchor="t">
            <a:spAutoFit/>
          </a:bodyPr>
          <a:lstStyle/>
          <a:p>
            <a:pPr algn="ctr">
              <a:lnSpc>
                <a:spcPts val="10672"/>
              </a:lnSpc>
            </a:pPr>
            <a:r>
              <a:rPr lang="en-US" sz="9200" spc="-460" dirty="0" err="1">
                <a:solidFill>
                  <a:srgbClr val="000000"/>
                </a:solidFill>
                <a:latin typeface="League Spartan"/>
                <a:ea typeface="League Spartan"/>
                <a:cs typeface="League Spartan"/>
                <a:sym typeface="League Spartan"/>
              </a:rPr>
              <a:t>Plenária</a:t>
            </a:r>
            <a:r>
              <a:rPr lang="en-US" sz="9200" spc="-460" dirty="0">
                <a:solidFill>
                  <a:srgbClr val="000000"/>
                </a:solidFill>
                <a:latin typeface="League Spartan"/>
                <a:ea typeface="League Spartan"/>
                <a:cs typeface="League Spartan"/>
                <a:sym typeface="League Spartan"/>
              </a:rPr>
              <a:t> de </a:t>
            </a:r>
            <a:r>
              <a:rPr lang="en-US" sz="9200" spc="-460" dirty="0" err="1">
                <a:solidFill>
                  <a:srgbClr val="000000"/>
                </a:solidFill>
                <a:latin typeface="League Spartan"/>
                <a:ea typeface="League Spartan"/>
                <a:cs typeface="League Spartan"/>
                <a:sym typeface="League Spartan"/>
              </a:rPr>
              <a:t>Saúde</a:t>
            </a:r>
            <a:r>
              <a:rPr lang="en-US" sz="9200" spc="-460" dirty="0">
                <a:solidFill>
                  <a:srgbClr val="000000"/>
                </a:solidFill>
                <a:latin typeface="League Spartan"/>
                <a:ea typeface="League Spartan"/>
                <a:cs typeface="League Spartan"/>
                <a:sym typeface="League Spartan"/>
              </a:rPr>
              <a:t> do </a:t>
            </a:r>
            <a:r>
              <a:rPr lang="en-US" sz="9200" spc="-460" dirty="0" err="1">
                <a:solidFill>
                  <a:srgbClr val="000000"/>
                </a:solidFill>
                <a:latin typeface="League Spartan"/>
                <a:ea typeface="League Spartan"/>
                <a:cs typeface="League Spartan"/>
                <a:sym typeface="League Spartan"/>
              </a:rPr>
              <a:t>Trabalhador</a:t>
            </a:r>
            <a:r>
              <a:rPr lang="en-US" sz="9200" spc="-460" dirty="0">
                <a:solidFill>
                  <a:srgbClr val="000000"/>
                </a:solidFill>
                <a:latin typeface="League Spartan"/>
                <a:ea typeface="League Spartan"/>
                <a:cs typeface="League Spartan"/>
                <a:sym typeface="League Spartan"/>
              </a:rPr>
              <a:t> e da </a:t>
            </a:r>
            <a:r>
              <a:rPr lang="en-US" sz="9200" spc="-460" dirty="0" err="1">
                <a:solidFill>
                  <a:srgbClr val="000000"/>
                </a:solidFill>
                <a:latin typeface="League Spartan"/>
                <a:ea typeface="League Spartan"/>
                <a:cs typeface="League Spartan"/>
                <a:sym typeface="League Spartan"/>
              </a:rPr>
              <a:t>Trabalhadora</a:t>
            </a:r>
            <a:r>
              <a:rPr lang="en-US" sz="9200" spc="-460" dirty="0">
                <a:solidFill>
                  <a:srgbClr val="000000"/>
                </a:solidFill>
                <a:latin typeface="League Spartan"/>
                <a:ea typeface="League Spartan"/>
                <a:cs typeface="League Spartan"/>
                <a:sym typeface="League Spartan"/>
              </a:rPr>
              <a:t> de Minas Gerais</a:t>
            </a:r>
          </a:p>
        </p:txBody>
      </p:sp>
      <p:sp>
        <p:nvSpPr>
          <p:cNvPr id="20" name="TextBox 20"/>
          <p:cNvSpPr txBox="1"/>
          <p:nvPr/>
        </p:nvSpPr>
        <p:spPr>
          <a:xfrm>
            <a:off x="2724685" y="455283"/>
            <a:ext cx="7486816" cy="1541462"/>
          </a:xfrm>
          <a:prstGeom prst="rect">
            <a:avLst/>
          </a:prstGeom>
        </p:spPr>
        <p:txBody>
          <a:bodyPr lIns="0" tIns="0" rIns="0" bIns="0" rtlCol="0" anchor="t">
            <a:spAutoFit/>
          </a:bodyPr>
          <a:lstStyle/>
          <a:p>
            <a:pPr algn="just">
              <a:lnSpc>
                <a:spcPts val="3102"/>
              </a:lnSpc>
            </a:pPr>
            <a:r>
              <a:rPr lang="en-US" sz="1825" b="1" spc="91">
                <a:solidFill>
                  <a:srgbClr val="000000"/>
                </a:solidFill>
                <a:latin typeface="Montserrat Bold"/>
                <a:ea typeface="Montserrat Bold"/>
                <a:cs typeface="Montserrat Bold"/>
                <a:sym typeface="Montserrat Bold"/>
              </a:rPr>
              <a:t>PREFEITURA DE BETIM</a:t>
            </a:r>
          </a:p>
          <a:p>
            <a:pPr algn="just">
              <a:lnSpc>
                <a:spcPts val="3102"/>
              </a:lnSpc>
            </a:pPr>
            <a:r>
              <a:rPr lang="en-US" sz="1825" b="1" spc="91">
                <a:solidFill>
                  <a:srgbClr val="000000"/>
                </a:solidFill>
                <a:latin typeface="Montserrat Bold"/>
                <a:ea typeface="Montserrat Bold"/>
                <a:cs typeface="Montserrat Bold"/>
                <a:sym typeface="Montserrat Bold"/>
              </a:rPr>
              <a:t>SECRETARIA MUNICIPAL DE SAÚDE</a:t>
            </a:r>
          </a:p>
          <a:p>
            <a:pPr algn="just">
              <a:lnSpc>
                <a:spcPts val="3102"/>
              </a:lnSpc>
            </a:pPr>
            <a:r>
              <a:rPr lang="en-US" sz="1825" b="1" spc="91">
                <a:solidFill>
                  <a:srgbClr val="000000"/>
                </a:solidFill>
                <a:latin typeface="Montserrat Bold"/>
                <a:ea typeface="Montserrat Bold"/>
                <a:cs typeface="Montserrat Bold"/>
                <a:sym typeface="Montserrat Bold"/>
              </a:rPr>
              <a:t>DIRETORIA DE VIGILÂNCIA À SAÚDE</a:t>
            </a:r>
          </a:p>
          <a:p>
            <a:pPr algn="just">
              <a:lnSpc>
                <a:spcPts val="3102"/>
              </a:lnSpc>
            </a:pPr>
            <a:r>
              <a:rPr lang="en-US" sz="1825" b="1" spc="91">
                <a:solidFill>
                  <a:srgbClr val="000000"/>
                </a:solidFill>
                <a:latin typeface="Montserrat Bold"/>
                <a:ea typeface="Montserrat Bold"/>
                <a:cs typeface="Montserrat Bold"/>
                <a:sym typeface="Montserrat Bold"/>
              </a:rPr>
              <a:t>CENTRO DE REFERÊNCIA EM SAÚDE DO TRABALHADOR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5454240" y="-625508"/>
            <a:ext cx="4563847" cy="11789087"/>
            <a:chOff x="0" y="0"/>
            <a:chExt cx="1202001" cy="3104945"/>
          </a:xfrm>
        </p:grpSpPr>
        <p:sp>
          <p:nvSpPr>
            <p:cNvPr id="3" name="Freeform 3"/>
            <p:cNvSpPr/>
            <p:nvPr/>
          </p:nvSpPr>
          <p:spPr>
            <a:xfrm>
              <a:off x="0" y="0"/>
              <a:ext cx="1202001" cy="3104945"/>
            </a:xfrm>
            <a:custGeom>
              <a:avLst/>
              <a:gdLst/>
              <a:ahLst/>
              <a:cxnLst/>
              <a:rect l="l" t="t" r="r" b="b"/>
              <a:pathLst>
                <a:path w="1202001" h="3104945">
                  <a:moveTo>
                    <a:pt x="0" y="0"/>
                  </a:moveTo>
                  <a:lnTo>
                    <a:pt x="1202001" y="0"/>
                  </a:lnTo>
                  <a:lnTo>
                    <a:pt x="1202001" y="3104945"/>
                  </a:lnTo>
                  <a:lnTo>
                    <a:pt x="0" y="3104945"/>
                  </a:lnTo>
                  <a:close/>
                </a:path>
              </a:pathLst>
            </a:custGeom>
            <a:solidFill>
              <a:srgbClr val="FFBD59"/>
            </a:solidFill>
          </p:spPr>
          <p:txBody>
            <a:bodyPr/>
            <a:lstStyle/>
            <a:p>
              <a:endParaRPr lang="pt-BR"/>
            </a:p>
          </p:txBody>
        </p:sp>
        <p:sp>
          <p:nvSpPr>
            <p:cNvPr id="4" name="TextBox 4"/>
            <p:cNvSpPr txBox="1"/>
            <p:nvPr/>
          </p:nvSpPr>
          <p:spPr>
            <a:xfrm>
              <a:off x="0" y="-28575"/>
              <a:ext cx="1202001" cy="3133520"/>
            </a:xfrm>
            <a:prstGeom prst="rect">
              <a:avLst/>
            </a:prstGeom>
          </p:spPr>
          <p:txBody>
            <a:bodyPr lIns="50800" tIns="50800" rIns="50800" bIns="50800" rtlCol="0" anchor="ctr"/>
            <a:lstStyle/>
            <a:p>
              <a:pPr algn="ctr">
                <a:lnSpc>
                  <a:spcPts val="3022"/>
                </a:lnSpc>
              </a:pPr>
              <a:endParaRPr/>
            </a:p>
          </p:txBody>
        </p:sp>
      </p:grpSp>
      <p:sp>
        <p:nvSpPr>
          <p:cNvPr id="5" name="Freeform 5"/>
          <p:cNvSpPr/>
          <p:nvPr/>
        </p:nvSpPr>
        <p:spPr>
          <a:xfrm rot="-5400000">
            <a:off x="166090" y="7056802"/>
            <a:ext cx="1725220" cy="6460397"/>
          </a:xfrm>
          <a:custGeom>
            <a:avLst/>
            <a:gdLst/>
            <a:ahLst/>
            <a:cxnLst/>
            <a:rect l="l" t="t" r="r" b="b"/>
            <a:pathLst>
              <a:path w="1725220" h="6460397">
                <a:moveTo>
                  <a:pt x="0" y="0"/>
                </a:moveTo>
                <a:lnTo>
                  <a:pt x="1725220" y="0"/>
                </a:lnTo>
                <a:lnTo>
                  <a:pt x="1725220" y="6460396"/>
                </a:lnTo>
                <a:lnTo>
                  <a:pt x="0" y="64603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grpSp>
        <p:nvGrpSpPr>
          <p:cNvPr id="6" name="Group 6"/>
          <p:cNvGrpSpPr/>
          <p:nvPr/>
        </p:nvGrpSpPr>
        <p:grpSpPr>
          <a:xfrm rot="-4723349">
            <a:off x="12042607" y="-4221447"/>
            <a:ext cx="5694864" cy="9169742"/>
            <a:chOff x="0" y="0"/>
            <a:chExt cx="812800" cy="1308752"/>
          </a:xfrm>
        </p:grpSpPr>
        <p:sp>
          <p:nvSpPr>
            <p:cNvPr id="7" name="Freeform 7"/>
            <p:cNvSpPr/>
            <p:nvPr/>
          </p:nvSpPr>
          <p:spPr>
            <a:xfrm>
              <a:off x="0" y="0"/>
              <a:ext cx="812800" cy="1308752"/>
            </a:xfrm>
            <a:custGeom>
              <a:avLst/>
              <a:gdLst/>
              <a:ahLst/>
              <a:cxnLst/>
              <a:rect l="l" t="t" r="r" b="b"/>
              <a:pathLst>
                <a:path w="812800" h="1308752">
                  <a:moveTo>
                    <a:pt x="406400" y="0"/>
                  </a:moveTo>
                  <a:lnTo>
                    <a:pt x="812800" y="1308752"/>
                  </a:lnTo>
                  <a:lnTo>
                    <a:pt x="0" y="1308752"/>
                  </a:lnTo>
                  <a:lnTo>
                    <a:pt x="406400" y="0"/>
                  </a:lnTo>
                  <a:close/>
                </a:path>
              </a:pathLst>
            </a:custGeom>
            <a:solidFill>
              <a:srgbClr val="5271FF"/>
            </a:solidFill>
          </p:spPr>
          <p:txBody>
            <a:bodyPr/>
            <a:lstStyle/>
            <a:p>
              <a:endParaRPr lang="pt-BR"/>
            </a:p>
          </p:txBody>
        </p:sp>
        <p:sp>
          <p:nvSpPr>
            <p:cNvPr id="8" name="TextBox 8"/>
            <p:cNvSpPr txBox="1"/>
            <p:nvPr/>
          </p:nvSpPr>
          <p:spPr>
            <a:xfrm>
              <a:off x="127000" y="579060"/>
              <a:ext cx="558800" cy="636210"/>
            </a:xfrm>
            <a:prstGeom prst="rect">
              <a:avLst/>
            </a:prstGeom>
          </p:spPr>
          <p:txBody>
            <a:bodyPr lIns="50800" tIns="50800" rIns="50800" bIns="50800" rtlCol="0" anchor="ctr"/>
            <a:lstStyle/>
            <a:p>
              <a:pPr algn="ctr">
                <a:lnSpc>
                  <a:spcPts val="3022"/>
                </a:lnSpc>
              </a:pPr>
              <a:endParaRPr/>
            </a:p>
          </p:txBody>
        </p:sp>
      </p:grpSp>
      <p:grpSp>
        <p:nvGrpSpPr>
          <p:cNvPr id="9" name="Group 9"/>
          <p:cNvGrpSpPr/>
          <p:nvPr/>
        </p:nvGrpSpPr>
        <p:grpSpPr>
          <a:xfrm rot="-2052160">
            <a:off x="14993922" y="495911"/>
            <a:ext cx="6957961" cy="6268970"/>
            <a:chOff x="0" y="0"/>
            <a:chExt cx="1601157" cy="1442607"/>
          </a:xfrm>
        </p:grpSpPr>
        <p:sp>
          <p:nvSpPr>
            <p:cNvPr id="10" name="Freeform 10"/>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11" name="TextBox 11"/>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
        <p:nvSpPr>
          <p:cNvPr id="12" name="Freeform 12"/>
          <p:cNvSpPr/>
          <p:nvPr/>
        </p:nvSpPr>
        <p:spPr>
          <a:xfrm>
            <a:off x="10957651" y="111470"/>
            <a:ext cx="7141206" cy="10064061"/>
          </a:xfrm>
          <a:custGeom>
            <a:avLst/>
            <a:gdLst/>
            <a:ahLst/>
            <a:cxnLst/>
            <a:rect l="l" t="t" r="r" b="b"/>
            <a:pathLst>
              <a:path w="7141206" h="10064061">
                <a:moveTo>
                  <a:pt x="0" y="0"/>
                </a:moveTo>
                <a:lnTo>
                  <a:pt x="7141206" y="0"/>
                </a:lnTo>
                <a:lnTo>
                  <a:pt x="7141206" y="10064060"/>
                </a:lnTo>
                <a:lnTo>
                  <a:pt x="0" y="10064060"/>
                </a:lnTo>
                <a:lnTo>
                  <a:pt x="0" y="0"/>
                </a:lnTo>
                <a:close/>
              </a:path>
            </a:pathLst>
          </a:custGeom>
          <a:blipFill>
            <a:blip r:embed="rId4"/>
            <a:stretch>
              <a:fillRect l="-141521" t="-24128" r="-92568" b="-9218"/>
            </a:stretch>
          </a:blipFill>
        </p:spPr>
        <p:txBody>
          <a:bodyPr/>
          <a:lstStyle/>
          <a:p>
            <a:endParaRPr lang="pt-BR"/>
          </a:p>
        </p:txBody>
      </p:sp>
      <p:sp>
        <p:nvSpPr>
          <p:cNvPr id="13" name="TextBox 13"/>
          <p:cNvSpPr txBox="1"/>
          <p:nvPr/>
        </p:nvSpPr>
        <p:spPr>
          <a:xfrm>
            <a:off x="644999" y="235082"/>
            <a:ext cx="10242649" cy="2694769"/>
          </a:xfrm>
          <a:prstGeom prst="rect">
            <a:avLst/>
          </a:prstGeom>
        </p:spPr>
        <p:txBody>
          <a:bodyPr lIns="0" tIns="0" rIns="0" bIns="0" rtlCol="0" anchor="t">
            <a:spAutoFit/>
          </a:bodyPr>
          <a:lstStyle/>
          <a:p>
            <a:pPr algn="l">
              <a:lnSpc>
                <a:spcPts val="7171"/>
              </a:lnSpc>
            </a:pPr>
            <a:r>
              <a:rPr lang="en-US" sz="5783" spc="-289">
                <a:solidFill>
                  <a:srgbClr val="000000"/>
                </a:solidFill>
                <a:latin typeface="League Spartan"/>
                <a:ea typeface="League Spartan"/>
                <a:cs typeface="League Spartan"/>
                <a:sym typeface="League Spartan"/>
              </a:rPr>
              <a:t>Doenças e agravos relacionados ao trabalho de notificação compulsória</a:t>
            </a:r>
          </a:p>
        </p:txBody>
      </p:sp>
      <p:sp>
        <p:nvSpPr>
          <p:cNvPr id="14" name="TextBox 14"/>
          <p:cNvSpPr txBox="1"/>
          <p:nvPr/>
        </p:nvSpPr>
        <p:spPr>
          <a:xfrm>
            <a:off x="644999" y="3151322"/>
            <a:ext cx="9573576" cy="5343271"/>
          </a:xfrm>
          <a:prstGeom prst="rect">
            <a:avLst/>
          </a:prstGeom>
        </p:spPr>
        <p:txBody>
          <a:bodyPr lIns="0" tIns="0" rIns="0" bIns="0" rtlCol="0" anchor="t">
            <a:spAutoFit/>
          </a:bodyPr>
          <a:lstStyle/>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Acidente de trabalho</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Acidente de trabalho com exposição a material biológico</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Intoxicação Exógena</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Lesões por esforços repetitivos/ Distúrbios osteomusculares relacionados ao trabalho</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Perda auditiva induzida pelo ruído</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Pneumoconioses</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Distúrbio de voz relacionado ao trabalho</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Câncer relacionado ao trabalho</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Dermatose ocupacional</a:t>
            </a:r>
          </a:p>
          <a:p>
            <a:pPr marL="474979" lvl="1" indent="-237490" algn="just">
              <a:lnSpc>
                <a:spcPts val="3541"/>
              </a:lnSpc>
              <a:buFont typeface="Arial"/>
              <a:buChar char="•"/>
            </a:pPr>
            <a:r>
              <a:rPr lang="en-US" sz="2199" b="1" spc="109">
                <a:solidFill>
                  <a:srgbClr val="000000"/>
                </a:solidFill>
                <a:latin typeface="Montserrat Bold"/>
                <a:ea typeface="Montserrat Bold"/>
                <a:cs typeface="Montserrat Bold"/>
                <a:sym typeface="Montserrat Bold"/>
              </a:rPr>
              <a:t>Transtorno mental relacionado ao trabalho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30338" y="361618"/>
            <a:ext cx="14062262" cy="4174220"/>
          </a:xfrm>
          <a:prstGeom prst="rect">
            <a:avLst/>
          </a:prstGeom>
        </p:spPr>
        <p:txBody>
          <a:bodyPr wrap="square" lIns="0" tIns="0" rIns="0" bIns="0" rtlCol="0" anchor="t">
            <a:spAutoFit/>
          </a:bodyPr>
          <a:lstStyle/>
          <a:p>
            <a:pPr algn="l">
              <a:lnSpc>
                <a:spcPct val="150000"/>
              </a:lnSpc>
            </a:pPr>
            <a:r>
              <a:rPr lang="en-US" sz="6200" spc="-310" dirty="0">
                <a:solidFill>
                  <a:srgbClr val="000000"/>
                </a:solidFill>
                <a:latin typeface="League Spartan"/>
                <a:ea typeface="League Spartan"/>
                <a:cs typeface="League Spartan"/>
                <a:sym typeface="League Spartan"/>
              </a:rPr>
              <a:t>NOTIFICAÇÕES DE DOENÇAS E AGRAVOS DA SAÚDE DO TRABALHADOR NO SINAN EM 2024</a:t>
            </a:r>
          </a:p>
        </p:txBody>
      </p:sp>
      <p:grpSp>
        <p:nvGrpSpPr>
          <p:cNvPr id="4" name="Group 4"/>
          <p:cNvGrpSpPr/>
          <p:nvPr/>
        </p:nvGrpSpPr>
        <p:grpSpPr>
          <a:xfrm rot="-10050655">
            <a:off x="-3213752" y="2345406"/>
            <a:ext cx="5694864" cy="6137473"/>
            <a:chOff x="0" y="0"/>
            <a:chExt cx="812800" cy="875971"/>
          </a:xfrm>
        </p:grpSpPr>
        <p:sp>
          <p:nvSpPr>
            <p:cNvPr id="5" name="Freeform 5"/>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5271FF"/>
            </a:solidFill>
          </p:spPr>
          <p:txBody>
            <a:bodyPr/>
            <a:lstStyle/>
            <a:p>
              <a:endParaRPr lang="pt-BR"/>
            </a:p>
          </p:txBody>
        </p:sp>
        <p:sp>
          <p:nvSpPr>
            <p:cNvPr id="6" name="TextBox 6"/>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sp>
        <p:nvSpPr>
          <p:cNvPr id="13" name="Freeform 13"/>
          <p:cNvSpPr/>
          <p:nvPr/>
        </p:nvSpPr>
        <p:spPr>
          <a:xfrm>
            <a:off x="13713562" y="4623101"/>
            <a:ext cx="3751976" cy="3212630"/>
          </a:xfrm>
          <a:custGeom>
            <a:avLst/>
            <a:gdLst/>
            <a:ahLst/>
            <a:cxnLst/>
            <a:rect l="l" t="t" r="r" b="b"/>
            <a:pathLst>
              <a:path w="3751976" h="3212630">
                <a:moveTo>
                  <a:pt x="0" y="0"/>
                </a:moveTo>
                <a:lnTo>
                  <a:pt x="3751977" y="0"/>
                </a:lnTo>
                <a:lnTo>
                  <a:pt x="3751977" y="3212629"/>
                </a:lnTo>
                <a:lnTo>
                  <a:pt x="0" y="32126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pt-BR"/>
          </a:p>
        </p:txBody>
      </p:sp>
      <p:grpSp>
        <p:nvGrpSpPr>
          <p:cNvPr id="14" name="Group 14"/>
          <p:cNvGrpSpPr/>
          <p:nvPr/>
        </p:nvGrpSpPr>
        <p:grpSpPr>
          <a:xfrm>
            <a:off x="14265045" y="7353300"/>
            <a:ext cx="7978028" cy="3989014"/>
            <a:chOff x="0" y="0"/>
            <a:chExt cx="812800" cy="406400"/>
          </a:xfrm>
        </p:grpSpPr>
        <p:sp>
          <p:nvSpPr>
            <p:cNvPr id="15" name="Freeform 15"/>
            <p:cNvSpPr/>
            <p:nvPr/>
          </p:nvSpPr>
          <p:spPr>
            <a:xfrm>
              <a:off x="0" y="0"/>
              <a:ext cx="812800" cy="406400"/>
            </a:xfrm>
            <a:custGeom>
              <a:avLst/>
              <a:gdLst/>
              <a:ahLst/>
              <a:cxnLst/>
              <a:rect l="l" t="t" r="r" b="b"/>
              <a:pathLst>
                <a:path w="812800" h="406400">
                  <a:moveTo>
                    <a:pt x="609600" y="0"/>
                  </a:moveTo>
                  <a:lnTo>
                    <a:pt x="203200" y="0"/>
                  </a:lnTo>
                  <a:lnTo>
                    <a:pt x="0" y="203200"/>
                  </a:lnTo>
                  <a:lnTo>
                    <a:pt x="203200" y="406400"/>
                  </a:lnTo>
                  <a:lnTo>
                    <a:pt x="609600" y="406400"/>
                  </a:lnTo>
                  <a:lnTo>
                    <a:pt x="812800" y="203200"/>
                  </a:lnTo>
                  <a:lnTo>
                    <a:pt x="609600" y="0"/>
                  </a:lnTo>
                  <a:close/>
                </a:path>
              </a:pathLst>
            </a:custGeom>
            <a:solidFill>
              <a:srgbClr val="FFBD59"/>
            </a:solidFill>
          </p:spPr>
          <p:txBody>
            <a:bodyPr/>
            <a:lstStyle/>
            <a:p>
              <a:endParaRPr lang="pt-BR"/>
            </a:p>
          </p:txBody>
        </p:sp>
        <p:sp>
          <p:nvSpPr>
            <p:cNvPr id="16" name="TextBox 16"/>
            <p:cNvSpPr txBox="1"/>
            <p:nvPr/>
          </p:nvSpPr>
          <p:spPr>
            <a:xfrm>
              <a:off x="152400" y="-28575"/>
              <a:ext cx="508000" cy="434975"/>
            </a:xfrm>
            <a:prstGeom prst="rect">
              <a:avLst/>
            </a:prstGeom>
          </p:spPr>
          <p:txBody>
            <a:bodyPr lIns="50800" tIns="50800" rIns="50800" bIns="50800" rtlCol="0" anchor="ctr"/>
            <a:lstStyle/>
            <a:p>
              <a:pPr algn="ctr">
                <a:lnSpc>
                  <a:spcPts val="3022"/>
                </a:lnSpc>
              </a:pPr>
              <a:endParaRPr/>
            </a:p>
          </p:txBody>
        </p:sp>
      </p:grpSp>
      <p:sp>
        <p:nvSpPr>
          <p:cNvPr id="19" name="TextBox 19"/>
          <p:cNvSpPr txBox="1"/>
          <p:nvPr/>
        </p:nvSpPr>
        <p:spPr>
          <a:xfrm>
            <a:off x="8126630" y="6201465"/>
            <a:ext cx="4798411" cy="1375248"/>
          </a:xfrm>
          <a:prstGeom prst="rect">
            <a:avLst/>
          </a:prstGeom>
        </p:spPr>
        <p:txBody>
          <a:bodyPr wrap="square" lIns="0" tIns="0" rIns="0" bIns="0" rtlCol="0" anchor="t">
            <a:spAutoFit/>
          </a:bodyPr>
          <a:lstStyle/>
          <a:p>
            <a:pPr algn="ctr">
              <a:lnSpc>
                <a:spcPts val="11439"/>
              </a:lnSpc>
              <a:spcBef>
                <a:spcPct val="0"/>
              </a:spcBef>
            </a:pPr>
            <a:r>
              <a:rPr lang="en-US" sz="8799" b="1" spc="439" dirty="0">
                <a:solidFill>
                  <a:srgbClr val="5271FF"/>
                </a:solidFill>
                <a:latin typeface="Montserrat Bold"/>
                <a:ea typeface="Montserrat Bold"/>
                <a:cs typeface="Montserrat Bold"/>
                <a:sym typeface="Montserrat Bold"/>
              </a:rPr>
              <a:t>59.710</a:t>
            </a:r>
          </a:p>
        </p:txBody>
      </p:sp>
      <p:sp>
        <p:nvSpPr>
          <p:cNvPr id="21" name="TextBox 21"/>
          <p:cNvSpPr txBox="1"/>
          <p:nvPr/>
        </p:nvSpPr>
        <p:spPr>
          <a:xfrm>
            <a:off x="13201476" y="9923993"/>
            <a:ext cx="3134218" cy="219484"/>
          </a:xfrm>
          <a:prstGeom prst="rect">
            <a:avLst/>
          </a:prstGeom>
        </p:spPr>
        <p:txBody>
          <a:bodyPr lIns="0" tIns="0" rIns="0" bIns="0" rtlCol="0" anchor="t">
            <a:spAutoFit/>
          </a:bodyPr>
          <a:lstStyle/>
          <a:p>
            <a:pPr algn="ctr">
              <a:lnSpc>
                <a:spcPts val="1820"/>
              </a:lnSpc>
              <a:spcBef>
                <a:spcPct val="0"/>
              </a:spcBef>
            </a:pPr>
            <a:r>
              <a:rPr lang="en-US" sz="1400" spc="70" dirty="0">
                <a:solidFill>
                  <a:srgbClr val="000000"/>
                </a:solidFill>
                <a:latin typeface="Canva Sans"/>
                <a:ea typeface="Canva Sans"/>
                <a:cs typeface="Canva Sans"/>
                <a:sym typeface="Canva Sans"/>
              </a:rPr>
              <a:t>FONTE: Sinan 20.01.2025</a:t>
            </a:r>
          </a:p>
        </p:txBody>
      </p:sp>
      <p:sp>
        <p:nvSpPr>
          <p:cNvPr id="22" name="Freeform 12">
            <a:extLst>
              <a:ext uri="{FF2B5EF4-FFF2-40B4-BE49-F238E27FC236}">
                <a16:creationId xmlns:a16="http://schemas.microsoft.com/office/drawing/2014/main" id="{E7B3A34D-FE26-2CF6-C772-9F30994E55B7}"/>
              </a:ext>
            </a:extLst>
          </p:cNvPr>
          <p:cNvSpPr/>
          <p:nvPr/>
        </p:nvSpPr>
        <p:spPr>
          <a:xfrm rot="-5400000">
            <a:off x="3828075" y="3525094"/>
            <a:ext cx="1725220" cy="6460397"/>
          </a:xfrm>
          <a:custGeom>
            <a:avLst/>
            <a:gdLst/>
            <a:ahLst/>
            <a:cxnLst/>
            <a:rect l="l" t="t" r="r" b="b"/>
            <a:pathLst>
              <a:path w="1725220" h="6460397">
                <a:moveTo>
                  <a:pt x="0" y="0"/>
                </a:moveTo>
                <a:lnTo>
                  <a:pt x="1725220" y="0"/>
                </a:lnTo>
                <a:lnTo>
                  <a:pt x="1725220" y="6460397"/>
                </a:lnTo>
                <a:lnTo>
                  <a:pt x="0" y="646039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3"/>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1"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4" y="0"/>
            <a:ext cx="4253036" cy="2221255"/>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6" y="9173251"/>
            <a:ext cx="2241769"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0" y="9679714"/>
            <a:ext cx="1222354"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a 2">
            <a:extLst>
              <a:ext uri="{FF2B5EF4-FFF2-40B4-BE49-F238E27FC236}">
                <a16:creationId xmlns:a16="http://schemas.microsoft.com/office/drawing/2014/main" id="{D390A4CB-2D56-4183-364D-D18D787709E1}"/>
              </a:ext>
            </a:extLst>
          </p:cNvPr>
          <p:cNvGraphicFramePr>
            <a:graphicFrameLocks noGrp="1"/>
          </p:cNvGraphicFramePr>
          <p:nvPr>
            <p:extLst>
              <p:ext uri="{D42A27DB-BD31-4B8C-83A1-F6EECF244321}">
                <p14:modId xmlns:p14="http://schemas.microsoft.com/office/powerpoint/2010/main" val="832298703"/>
              </p:ext>
            </p:extLst>
          </p:nvPr>
        </p:nvGraphicFramePr>
        <p:xfrm>
          <a:off x="1607448" y="1377676"/>
          <a:ext cx="15073104" cy="7531650"/>
        </p:xfrm>
        <a:graphic>
          <a:graphicData uri="http://schemas.openxmlformats.org/drawingml/2006/table">
            <a:tbl>
              <a:tblPr firstRow="1" firstCol="1" bandRow="1">
                <a:tableStyleId>{5C22544A-7EE6-4342-B048-85BDC9FD1C3A}</a:tableStyleId>
              </a:tblPr>
              <a:tblGrid>
                <a:gridCol w="13411811">
                  <a:extLst>
                    <a:ext uri="{9D8B030D-6E8A-4147-A177-3AD203B41FA5}">
                      <a16:colId xmlns:a16="http://schemas.microsoft.com/office/drawing/2014/main" val="3553700110"/>
                    </a:ext>
                  </a:extLst>
                </a:gridCol>
                <a:gridCol w="1661293">
                  <a:extLst>
                    <a:ext uri="{9D8B030D-6E8A-4147-A177-3AD203B41FA5}">
                      <a16:colId xmlns:a16="http://schemas.microsoft.com/office/drawing/2014/main" val="3665125637"/>
                    </a:ext>
                  </a:extLst>
                </a:gridCol>
              </a:tblGrid>
              <a:tr h="635775">
                <a:tc>
                  <a:txBody>
                    <a:bodyPr/>
                    <a:lstStyle/>
                    <a:p>
                      <a:pPr>
                        <a:lnSpc>
                          <a:spcPct val="107000"/>
                        </a:lnSpc>
                        <a:spcAft>
                          <a:spcPts val="800"/>
                        </a:spcAft>
                      </a:pPr>
                      <a:r>
                        <a:rPr lang="pt-BR" sz="3300" kern="100">
                          <a:effectLst/>
                        </a:rPr>
                        <a:t>Acidente de Trabalho (AT)</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dirty="0">
                          <a:effectLst/>
                        </a:rPr>
                        <a:t>40667</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1605040143"/>
                  </a:ext>
                </a:extLst>
              </a:tr>
              <a:tr h="635775">
                <a:tc>
                  <a:txBody>
                    <a:bodyPr/>
                    <a:lstStyle/>
                    <a:p>
                      <a:pPr>
                        <a:lnSpc>
                          <a:spcPct val="107000"/>
                        </a:lnSpc>
                        <a:spcAft>
                          <a:spcPts val="800"/>
                        </a:spcAft>
                      </a:pPr>
                      <a:r>
                        <a:rPr lang="pt-BR" sz="3300" kern="100">
                          <a:effectLst/>
                        </a:rPr>
                        <a:t>Acidente de Trabalho com Exposição a Material Biológico (ATEMB)</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10401</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1098648386"/>
                  </a:ext>
                </a:extLst>
              </a:tr>
              <a:tr h="635775">
                <a:tc>
                  <a:txBody>
                    <a:bodyPr/>
                    <a:lstStyle/>
                    <a:p>
                      <a:pPr>
                        <a:lnSpc>
                          <a:spcPct val="107000"/>
                        </a:lnSpc>
                        <a:spcAft>
                          <a:spcPts val="800"/>
                        </a:spcAft>
                      </a:pPr>
                      <a:r>
                        <a:rPr lang="pt-BR" sz="3300" kern="100">
                          <a:effectLst/>
                        </a:rPr>
                        <a:t>Câncer relacionado ao trabalho</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364</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2676177423"/>
                  </a:ext>
                </a:extLst>
              </a:tr>
              <a:tr h="635775">
                <a:tc>
                  <a:txBody>
                    <a:bodyPr/>
                    <a:lstStyle/>
                    <a:p>
                      <a:pPr>
                        <a:lnSpc>
                          <a:spcPct val="107000"/>
                        </a:lnSpc>
                        <a:spcAft>
                          <a:spcPts val="800"/>
                        </a:spcAft>
                      </a:pPr>
                      <a:r>
                        <a:rPr lang="pt-BR" sz="3300" kern="100">
                          <a:effectLst/>
                        </a:rPr>
                        <a:t>Dermatose Ocupacional</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61</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1629836685"/>
                  </a:ext>
                </a:extLst>
              </a:tr>
              <a:tr h="1173900">
                <a:tc>
                  <a:txBody>
                    <a:bodyPr/>
                    <a:lstStyle/>
                    <a:p>
                      <a:pPr>
                        <a:lnSpc>
                          <a:spcPct val="107000"/>
                        </a:lnSpc>
                        <a:spcAft>
                          <a:spcPts val="800"/>
                        </a:spcAft>
                      </a:pPr>
                      <a:r>
                        <a:rPr lang="pt-BR" sz="3300" kern="100">
                          <a:effectLst/>
                        </a:rPr>
                        <a:t>Lesões por Esforços Repetitivos (LER) e Distúrbios Osteomusculares relacionados ao trabalho</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989</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1779924734"/>
                  </a:ext>
                </a:extLst>
              </a:tr>
              <a:tr h="635775">
                <a:tc>
                  <a:txBody>
                    <a:bodyPr/>
                    <a:lstStyle/>
                    <a:p>
                      <a:pPr>
                        <a:lnSpc>
                          <a:spcPct val="107000"/>
                        </a:lnSpc>
                        <a:spcAft>
                          <a:spcPts val="800"/>
                        </a:spcAft>
                      </a:pPr>
                      <a:r>
                        <a:rPr lang="pt-BR" sz="3300" kern="100">
                          <a:effectLst/>
                        </a:rPr>
                        <a:t>Perda Auditiva Induzida por Ruído (PAIR)</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42</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2530889826"/>
                  </a:ext>
                </a:extLst>
              </a:tr>
              <a:tr h="635775">
                <a:tc>
                  <a:txBody>
                    <a:bodyPr/>
                    <a:lstStyle/>
                    <a:p>
                      <a:pPr>
                        <a:lnSpc>
                          <a:spcPct val="107000"/>
                        </a:lnSpc>
                        <a:spcAft>
                          <a:spcPts val="800"/>
                        </a:spcAft>
                      </a:pPr>
                      <a:r>
                        <a:rPr lang="pt-BR" sz="3300" kern="100">
                          <a:effectLst/>
                        </a:rPr>
                        <a:t>Pneumoconiose</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95</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2207238932"/>
                  </a:ext>
                </a:extLst>
              </a:tr>
              <a:tr h="635775">
                <a:tc>
                  <a:txBody>
                    <a:bodyPr/>
                    <a:lstStyle/>
                    <a:p>
                      <a:pPr>
                        <a:lnSpc>
                          <a:spcPct val="107000"/>
                        </a:lnSpc>
                        <a:spcAft>
                          <a:spcPts val="800"/>
                        </a:spcAft>
                      </a:pPr>
                      <a:r>
                        <a:rPr lang="pt-BR" sz="3300" kern="100">
                          <a:effectLst/>
                        </a:rPr>
                        <a:t>Transtorno Mental Relacionado ao Trabalho (TMRT)</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922</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615187580"/>
                  </a:ext>
                </a:extLst>
              </a:tr>
              <a:tr h="635775">
                <a:tc>
                  <a:txBody>
                    <a:bodyPr/>
                    <a:lstStyle/>
                    <a:p>
                      <a:pPr>
                        <a:lnSpc>
                          <a:spcPct val="107000"/>
                        </a:lnSpc>
                        <a:spcAft>
                          <a:spcPts val="800"/>
                        </a:spcAft>
                      </a:pPr>
                      <a:r>
                        <a:rPr lang="pt-BR" sz="3300" kern="100">
                          <a:effectLst/>
                        </a:rPr>
                        <a:t>Intoxicação Exógena Relacionada ao Trabalho</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1325</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2937051477"/>
                  </a:ext>
                </a:extLst>
              </a:tr>
              <a:tr h="635775">
                <a:tc>
                  <a:txBody>
                    <a:bodyPr/>
                    <a:lstStyle/>
                    <a:p>
                      <a:pPr>
                        <a:lnSpc>
                          <a:spcPct val="107000"/>
                        </a:lnSpc>
                        <a:spcAft>
                          <a:spcPts val="800"/>
                        </a:spcAft>
                      </a:pPr>
                      <a:r>
                        <a:rPr lang="pt-BR" sz="3300" kern="100">
                          <a:effectLst/>
                        </a:rPr>
                        <a:t>Acidente com Animais Peçonhentos relacionados ao Trabalho</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a:effectLst/>
                        </a:rPr>
                        <a:t>4277</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2351627664"/>
                  </a:ext>
                </a:extLst>
              </a:tr>
              <a:tr h="635775">
                <a:tc>
                  <a:txBody>
                    <a:bodyPr/>
                    <a:lstStyle/>
                    <a:p>
                      <a:pPr>
                        <a:lnSpc>
                          <a:spcPct val="107000"/>
                        </a:lnSpc>
                        <a:spcAft>
                          <a:spcPts val="800"/>
                        </a:spcAft>
                      </a:pPr>
                      <a:r>
                        <a:rPr lang="pt-BR" sz="3300" kern="100">
                          <a:effectLst/>
                        </a:rPr>
                        <a:t>Violência relacionada ao trabalho</a:t>
                      </a:r>
                      <a:endParaRPr lang="pt-BR" sz="2000" kern="10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tc>
                  <a:txBody>
                    <a:bodyPr/>
                    <a:lstStyle/>
                    <a:p>
                      <a:pPr algn="ctr">
                        <a:lnSpc>
                          <a:spcPct val="107000"/>
                        </a:lnSpc>
                        <a:spcAft>
                          <a:spcPts val="800"/>
                        </a:spcAft>
                      </a:pPr>
                      <a:r>
                        <a:rPr lang="pt-BR" sz="3300" kern="100" dirty="0">
                          <a:effectLst/>
                        </a:rPr>
                        <a:t>567</a:t>
                      </a:r>
                      <a:endParaRPr lang="pt-B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9317" marR="99317" marT="0" marB="0"/>
                </a:tc>
                <a:extLst>
                  <a:ext uri="{0D108BD9-81ED-4DB2-BD59-A6C34878D82A}">
                    <a16:rowId xmlns:a16="http://schemas.microsoft.com/office/drawing/2014/main" val="2645888162"/>
                  </a:ext>
                </a:extLst>
              </a:tr>
            </a:tbl>
          </a:graphicData>
        </a:graphic>
      </p:graphicFrame>
      <p:sp>
        <p:nvSpPr>
          <p:cNvPr id="4" name="TextBox 21">
            <a:extLst>
              <a:ext uri="{FF2B5EF4-FFF2-40B4-BE49-F238E27FC236}">
                <a16:creationId xmlns:a16="http://schemas.microsoft.com/office/drawing/2014/main" id="{14E8AE9A-80C9-CAB1-09C6-0FE2F724E078}"/>
              </a:ext>
            </a:extLst>
          </p:cNvPr>
          <p:cNvSpPr txBox="1"/>
          <p:nvPr/>
        </p:nvSpPr>
        <p:spPr>
          <a:xfrm>
            <a:off x="13868400" y="9596690"/>
            <a:ext cx="3134218" cy="219484"/>
          </a:xfrm>
          <a:prstGeom prst="rect">
            <a:avLst/>
          </a:prstGeom>
        </p:spPr>
        <p:txBody>
          <a:bodyPr lIns="0" tIns="0" rIns="0" bIns="0" rtlCol="0" anchor="t">
            <a:spAutoFit/>
          </a:bodyPr>
          <a:lstStyle/>
          <a:p>
            <a:pPr algn="ctr">
              <a:lnSpc>
                <a:spcPts val="1820"/>
              </a:lnSpc>
              <a:spcBef>
                <a:spcPct val="0"/>
              </a:spcBef>
            </a:pPr>
            <a:r>
              <a:rPr lang="en-US" sz="1400" spc="70" dirty="0">
                <a:solidFill>
                  <a:srgbClr val="000000"/>
                </a:solidFill>
                <a:latin typeface="Canva Sans"/>
                <a:ea typeface="Canva Sans"/>
                <a:cs typeface="Canva Sans"/>
                <a:sym typeface="Canva Sans"/>
              </a:rPr>
              <a:t>FONTE: Sinan 20.01.2025</a:t>
            </a:r>
          </a:p>
        </p:txBody>
      </p:sp>
    </p:spTree>
    <p:extLst>
      <p:ext uri="{BB962C8B-B14F-4D97-AF65-F5344CB8AC3E}">
        <p14:creationId xmlns:p14="http://schemas.microsoft.com/office/powerpoint/2010/main" val="105953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86361">
            <a:off x="-1531959" y="-1746797"/>
            <a:ext cx="12219009" cy="13212745"/>
            <a:chOff x="0" y="0"/>
            <a:chExt cx="3218175" cy="3479900"/>
          </a:xfrm>
        </p:grpSpPr>
        <p:sp>
          <p:nvSpPr>
            <p:cNvPr id="3" name="Freeform 3"/>
            <p:cNvSpPr/>
            <p:nvPr/>
          </p:nvSpPr>
          <p:spPr>
            <a:xfrm>
              <a:off x="0" y="0"/>
              <a:ext cx="3218175" cy="3479900"/>
            </a:xfrm>
            <a:custGeom>
              <a:avLst/>
              <a:gdLst/>
              <a:ahLst/>
              <a:cxnLst/>
              <a:rect l="l" t="t" r="r" b="b"/>
              <a:pathLst>
                <a:path w="3218175" h="3479900">
                  <a:moveTo>
                    <a:pt x="0" y="0"/>
                  </a:moveTo>
                  <a:lnTo>
                    <a:pt x="3218175" y="0"/>
                  </a:lnTo>
                  <a:lnTo>
                    <a:pt x="3218175" y="3479900"/>
                  </a:lnTo>
                  <a:lnTo>
                    <a:pt x="0" y="3479900"/>
                  </a:lnTo>
                  <a:close/>
                </a:path>
              </a:pathLst>
            </a:custGeom>
            <a:solidFill>
              <a:srgbClr val="5271FF"/>
            </a:solidFill>
          </p:spPr>
          <p:txBody>
            <a:bodyPr/>
            <a:lstStyle/>
            <a:p>
              <a:endParaRPr lang="pt-BR"/>
            </a:p>
          </p:txBody>
        </p:sp>
        <p:sp>
          <p:nvSpPr>
            <p:cNvPr id="4" name="TextBox 4"/>
            <p:cNvSpPr txBox="1"/>
            <p:nvPr/>
          </p:nvSpPr>
          <p:spPr>
            <a:xfrm>
              <a:off x="0" y="-28575"/>
              <a:ext cx="3218175" cy="3508475"/>
            </a:xfrm>
            <a:prstGeom prst="rect">
              <a:avLst/>
            </a:prstGeom>
          </p:spPr>
          <p:txBody>
            <a:bodyPr lIns="50800" tIns="50800" rIns="50800" bIns="50800" rtlCol="0" anchor="ctr"/>
            <a:lstStyle/>
            <a:p>
              <a:pPr algn="ctr">
                <a:lnSpc>
                  <a:spcPts val="3022"/>
                </a:lnSpc>
              </a:pPr>
              <a:endParaRPr/>
            </a:p>
          </p:txBody>
        </p:sp>
      </p:grpSp>
      <p:grpSp>
        <p:nvGrpSpPr>
          <p:cNvPr id="5" name="Group 5"/>
          <p:cNvGrpSpPr/>
          <p:nvPr/>
        </p:nvGrpSpPr>
        <p:grpSpPr>
          <a:xfrm rot="-8100000">
            <a:off x="369865" y="-6660904"/>
            <a:ext cx="6168049" cy="22619904"/>
            <a:chOff x="0" y="0"/>
            <a:chExt cx="1601157" cy="5871877"/>
          </a:xfrm>
        </p:grpSpPr>
        <p:sp>
          <p:nvSpPr>
            <p:cNvPr id="6" name="Freeform 6"/>
            <p:cNvSpPr/>
            <p:nvPr/>
          </p:nvSpPr>
          <p:spPr>
            <a:xfrm>
              <a:off x="0" y="0"/>
              <a:ext cx="1601157" cy="5871877"/>
            </a:xfrm>
            <a:custGeom>
              <a:avLst/>
              <a:gdLst/>
              <a:ahLst/>
              <a:cxnLst/>
              <a:rect l="l" t="t" r="r" b="b"/>
              <a:pathLst>
                <a:path w="1601157" h="5871877">
                  <a:moveTo>
                    <a:pt x="800579" y="0"/>
                  </a:moveTo>
                  <a:lnTo>
                    <a:pt x="1601157" y="5871877"/>
                  </a:lnTo>
                  <a:lnTo>
                    <a:pt x="0" y="587187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7" name="TextBox 7"/>
            <p:cNvSpPr txBox="1"/>
            <p:nvPr/>
          </p:nvSpPr>
          <p:spPr>
            <a:xfrm>
              <a:off x="250181" y="2697654"/>
              <a:ext cx="1100796" cy="2754804"/>
            </a:xfrm>
            <a:prstGeom prst="rect">
              <a:avLst/>
            </a:prstGeom>
          </p:spPr>
          <p:txBody>
            <a:bodyPr lIns="50800" tIns="50800" rIns="50800" bIns="50800" rtlCol="0" anchor="ctr"/>
            <a:lstStyle/>
            <a:p>
              <a:pPr algn="ctr">
                <a:lnSpc>
                  <a:spcPts val="3022"/>
                </a:lnSpc>
              </a:pPr>
              <a:endParaRPr/>
            </a:p>
          </p:txBody>
        </p:sp>
      </p:grpSp>
      <p:sp>
        <p:nvSpPr>
          <p:cNvPr id="8" name="Freeform 8"/>
          <p:cNvSpPr/>
          <p:nvPr/>
        </p:nvSpPr>
        <p:spPr>
          <a:xfrm>
            <a:off x="13139906" y="423327"/>
            <a:ext cx="1193077" cy="4467691"/>
          </a:xfrm>
          <a:custGeom>
            <a:avLst/>
            <a:gdLst/>
            <a:ahLst/>
            <a:cxnLst/>
            <a:rect l="l" t="t" r="r" b="b"/>
            <a:pathLst>
              <a:path w="1193077" h="4467691">
                <a:moveTo>
                  <a:pt x="0" y="0"/>
                </a:moveTo>
                <a:lnTo>
                  <a:pt x="1193077" y="0"/>
                </a:lnTo>
                <a:lnTo>
                  <a:pt x="1193077" y="4467691"/>
                </a:lnTo>
                <a:lnTo>
                  <a:pt x="0" y="4467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sp>
        <p:nvSpPr>
          <p:cNvPr id="10" name="TextBox 10"/>
          <p:cNvSpPr txBox="1"/>
          <p:nvPr/>
        </p:nvSpPr>
        <p:spPr>
          <a:xfrm>
            <a:off x="10772497" y="5406868"/>
            <a:ext cx="6063270" cy="2326353"/>
          </a:xfrm>
          <a:prstGeom prst="rect">
            <a:avLst/>
          </a:prstGeom>
        </p:spPr>
        <p:txBody>
          <a:bodyPr lIns="0" tIns="0" rIns="0" bIns="0" rtlCol="0" anchor="t">
            <a:spAutoFit/>
          </a:bodyPr>
          <a:lstStyle/>
          <a:p>
            <a:pPr algn="ctr">
              <a:lnSpc>
                <a:spcPts val="4435"/>
              </a:lnSpc>
            </a:pPr>
            <a:r>
              <a:rPr lang="en-US" sz="3791" b="1" spc="-189" dirty="0" err="1">
                <a:solidFill>
                  <a:srgbClr val="5271FF"/>
                </a:solidFill>
                <a:latin typeface="Montserrat Ultra-Bold"/>
                <a:ea typeface="Montserrat Ultra-Bold"/>
                <a:cs typeface="Montserrat Ultra-Bold"/>
                <a:sym typeface="Montserrat Ultra-Bold"/>
              </a:rPr>
              <a:t>Obrigada</a:t>
            </a:r>
            <a:r>
              <a:rPr lang="en-US" sz="3791" b="1" spc="-189" dirty="0">
                <a:solidFill>
                  <a:srgbClr val="5271FF"/>
                </a:solidFill>
                <a:latin typeface="Montserrat Ultra-Bold"/>
                <a:ea typeface="Montserrat Ultra-Bold"/>
                <a:cs typeface="Montserrat Ultra-Bold"/>
                <a:sym typeface="Montserrat Ultra-Bold"/>
              </a:rPr>
              <a:t>!</a:t>
            </a:r>
          </a:p>
          <a:p>
            <a:pPr algn="r">
              <a:lnSpc>
                <a:spcPts val="2797"/>
              </a:lnSpc>
            </a:pPr>
            <a:endParaRPr lang="en-US" sz="3791" b="1" spc="-189" dirty="0">
              <a:solidFill>
                <a:srgbClr val="5271FF"/>
              </a:solidFill>
              <a:latin typeface="Montserrat Ultra-Bold"/>
              <a:ea typeface="Montserrat Ultra-Bold"/>
              <a:cs typeface="Montserrat Ultra-Bold"/>
              <a:sym typeface="Montserrat Ultra-Bold"/>
            </a:endParaRPr>
          </a:p>
          <a:p>
            <a:pPr algn="r">
              <a:lnSpc>
                <a:spcPts val="2797"/>
              </a:lnSpc>
            </a:pPr>
            <a:endParaRPr lang="en-US" sz="3791" b="1" spc="-189" dirty="0">
              <a:solidFill>
                <a:srgbClr val="5271FF"/>
              </a:solidFill>
              <a:latin typeface="Montserrat Ultra-Bold"/>
              <a:ea typeface="Montserrat Ultra-Bold"/>
              <a:cs typeface="Montserrat Ultra-Bold"/>
              <a:sym typeface="Montserrat Ultra-Bold"/>
            </a:endParaRPr>
          </a:p>
          <a:p>
            <a:pPr algn="ctr">
              <a:lnSpc>
                <a:spcPts val="2797"/>
              </a:lnSpc>
            </a:pPr>
            <a:r>
              <a:rPr lang="en-US" sz="2391" b="1" spc="-119" dirty="0">
                <a:solidFill>
                  <a:srgbClr val="5271FF"/>
                </a:solidFill>
                <a:latin typeface="Montserrat Ultra-Bold"/>
                <a:ea typeface="Montserrat Ultra-Bold"/>
                <a:cs typeface="Montserrat Ultra-Bold"/>
                <a:sym typeface="Montserrat Ultra-Bold"/>
              </a:rPr>
              <a:t>Márcia da Silva </a:t>
            </a:r>
            <a:r>
              <a:rPr lang="en-US" sz="2391" b="1" spc="-119" dirty="0" err="1">
                <a:solidFill>
                  <a:srgbClr val="5271FF"/>
                </a:solidFill>
                <a:latin typeface="Montserrat Ultra-Bold"/>
                <a:ea typeface="Montserrat Ultra-Bold"/>
                <a:cs typeface="Montserrat Ultra-Bold"/>
                <a:sym typeface="Montserrat Ultra-Bold"/>
              </a:rPr>
              <a:t>Anunciação</a:t>
            </a:r>
            <a:r>
              <a:rPr lang="en-US" sz="2391" b="1" spc="-119" dirty="0">
                <a:solidFill>
                  <a:srgbClr val="5271FF"/>
                </a:solidFill>
                <a:latin typeface="Montserrat Ultra-Bold"/>
                <a:ea typeface="Montserrat Ultra-Bold"/>
                <a:cs typeface="Montserrat Ultra-Bold"/>
                <a:sym typeface="Montserrat Ultra-Bold"/>
              </a:rPr>
              <a:t> Lazarino</a:t>
            </a:r>
          </a:p>
          <a:p>
            <a:pPr algn="ctr">
              <a:lnSpc>
                <a:spcPts val="2797"/>
              </a:lnSpc>
            </a:pPr>
            <a:r>
              <a:rPr lang="en-US" sz="2391" b="1" spc="-119" dirty="0" err="1">
                <a:solidFill>
                  <a:srgbClr val="5271FF"/>
                </a:solidFill>
                <a:latin typeface="Montserrat Ultra-Bold"/>
                <a:ea typeface="Montserrat Ultra-Bold"/>
                <a:cs typeface="Montserrat Ultra-Bold"/>
                <a:sym typeface="Montserrat Ultra-Bold"/>
              </a:rPr>
              <a:t>Referência</a:t>
            </a:r>
            <a:r>
              <a:rPr lang="en-US" sz="2391" b="1" spc="-119" dirty="0">
                <a:solidFill>
                  <a:srgbClr val="5271FF"/>
                </a:solidFill>
                <a:latin typeface="Montserrat Ultra-Bold"/>
                <a:ea typeface="Montserrat Ultra-Bold"/>
                <a:cs typeface="Montserrat Ultra-Bold"/>
                <a:sym typeface="Montserrat Ultra-Bold"/>
              </a:rPr>
              <a:t> Técnica </a:t>
            </a:r>
            <a:r>
              <a:rPr lang="en-US" sz="2391" b="1" spc="-119" dirty="0" err="1">
                <a:solidFill>
                  <a:srgbClr val="5271FF"/>
                </a:solidFill>
                <a:latin typeface="Montserrat Ultra-Bold"/>
                <a:ea typeface="Montserrat Ultra-Bold"/>
                <a:cs typeface="Montserrat Ultra-Bold"/>
                <a:sym typeface="Montserrat Ultra-Bold"/>
              </a:rPr>
              <a:t>em</a:t>
            </a:r>
            <a:r>
              <a:rPr lang="en-US" sz="2391" b="1" spc="-119" dirty="0">
                <a:solidFill>
                  <a:srgbClr val="5271FF"/>
                </a:solidFill>
                <a:latin typeface="Montserrat Ultra-Bold"/>
                <a:ea typeface="Montserrat Ultra-Bold"/>
                <a:cs typeface="Montserrat Ultra-Bold"/>
                <a:sym typeface="Montserrat Ultra-Bold"/>
              </a:rPr>
              <a:t> </a:t>
            </a:r>
            <a:r>
              <a:rPr lang="en-US" sz="2391" b="1" spc="-119" dirty="0" err="1">
                <a:solidFill>
                  <a:srgbClr val="5271FF"/>
                </a:solidFill>
                <a:latin typeface="Montserrat Ultra-Bold"/>
                <a:ea typeface="Montserrat Ultra-Bold"/>
                <a:cs typeface="Montserrat Ultra-Bold"/>
                <a:sym typeface="Montserrat Ultra-Bold"/>
              </a:rPr>
              <a:t>Saúde</a:t>
            </a:r>
            <a:r>
              <a:rPr lang="en-US" sz="2391" b="1" spc="-119" dirty="0">
                <a:solidFill>
                  <a:srgbClr val="5271FF"/>
                </a:solidFill>
                <a:latin typeface="Montserrat Ultra-Bold"/>
                <a:ea typeface="Montserrat Ultra-Bold"/>
                <a:cs typeface="Montserrat Ultra-Bold"/>
                <a:sym typeface="Montserrat Ultra-Bold"/>
              </a:rPr>
              <a:t> do </a:t>
            </a:r>
            <a:r>
              <a:rPr lang="en-US" sz="2391" b="1" spc="-119" dirty="0" err="1">
                <a:solidFill>
                  <a:srgbClr val="5271FF"/>
                </a:solidFill>
                <a:latin typeface="Montserrat Ultra-Bold"/>
                <a:ea typeface="Montserrat Ultra-Bold"/>
                <a:cs typeface="Montserrat Ultra-Bold"/>
                <a:sym typeface="Montserrat Ultra-Bold"/>
              </a:rPr>
              <a:t>Trabalhador</a:t>
            </a:r>
            <a:r>
              <a:rPr lang="en-US" sz="2391" b="1" spc="-119" dirty="0">
                <a:solidFill>
                  <a:srgbClr val="5271FF"/>
                </a:solidFill>
                <a:latin typeface="Montserrat Ultra-Bold"/>
                <a:ea typeface="Montserrat Ultra-Bold"/>
                <a:cs typeface="Montserrat Ultra-Bold"/>
                <a:sym typeface="Montserrat Ultra-Bold"/>
              </a:rPr>
              <a:t> - </a:t>
            </a:r>
            <a:r>
              <a:rPr lang="en-US" sz="2391" b="1" spc="-119" dirty="0" err="1">
                <a:solidFill>
                  <a:srgbClr val="5271FF"/>
                </a:solidFill>
                <a:latin typeface="Montserrat Ultra-Bold"/>
                <a:ea typeface="Montserrat Ultra-Bold"/>
                <a:cs typeface="Montserrat Ultra-Bold"/>
                <a:sym typeface="Montserrat Ultra-Bold"/>
              </a:rPr>
              <a:t>Betim</a:t>
            </a:r>
            <a:endParaRPr lang="en-US" sz="2391" b="1" spc="-119" dirty="0">
              <a:solidFill>
                <a:srgbClr val="5271FF"/>
              </a:solidFill>
              <a:latin typeface="Montserrat Ultra-Bold"/>
              <a:ea typeface="Montserrat Ultra-Bold"/>
              <a:cs typeface="Montserrat Ultra-Bold"/>
              <a:sym typeface="Montserrat Ultra-Bold"/>
            </a:endParaRPr>
          </a:p>
        </p:txBody>
      </p:sp>
      <p:pic>
        <p:nvPicPr>
          <p:cNvPr id="12" name="Picture 2" descr="Rede Nacional de Atenção Integral à Saúde do Trabalhador (RENAST) | Renast  online">
            <a:extLst>
              <a:ext uri="{FF2B5EF4-FFF2-40B4-BE49-F238E27FC236}">
                <a16:creationId xmlns:a16="http://schemas.microsoft.com/office/drawing/2014/main" id="{D5992C64-6B4F-1C48-8CC9-D4DC4E5A96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180" y="3265925"/>
            <a:ext cx="3241209" cy="3636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050655">
            <a:off x="-2520922" y="-1578575"/>
            <a:ext cx="5694864" cy="6137473"/>
            <a:chOff x="0" y="0"/>
            <a:chExt cx="812800" cy="875971"/>
          </a:xfrm>
        </p:grpSpPr>
        <p:sp>
          <p:nvSpPr>
            <p:cNvPr id="3" name="Freeform 3"/>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5271FF"/>
            </a:solidFill>
          </p:spPr>
          <p:txBody>
            <a:bodyPr/>
            <a:lstStyle/>
            <a:p>
              <a:endParaRPr lang="pt-BR"/>
            </a:p>
          </p:txBody>
        </p:sp>
        <p:sp>
          <p:nvSpPr>
            <p:cNvPr id="4" name="TextBox 4"/>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5" name="Group 5"/>
          <p:cNvGrpSpPr/>
          <p:nvPr/>
        </p:nvGrpSpPr>
        <p:grpSpPr>
          <a:xfrm rot="-6675110">
            <a:off x="15440568" y="7218264"/>
            <a:ext cx="5694864" cy="6137473"/>
            <a:chOff x="0" y="0"/>
            <a:chExt cx="812800" cy="875971"/>
          </a:xfrm>
        </p:grpSpPr>
        <p:sp>
          <p:nvSpPr>
            <p:cNvPr id="6" name="Freeform 6"/>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5271FF"/>
            </a:solidFill>
          </p:spPr>
          <p:txBody>
            <a:bodyPr/>
            <a:lstStyle/>
            <a:p>
              <a:endParaRPr lang="pt-BR"/>
            </a:p>
          </p:txBody>
        </p:sp>
        <p:sp>
          <p:nvSpPr>
            <p:cNvPr id="7" name="TextBox 7"/>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8" name="Group 8"/>
          <p:cNvGrpSpPr/>
          <p:nvPr/>
        </p:nvGrpSpPr>
        <p:grpSpPr>
          <a:xfrm rot="-2052160">
            <a:off x="-5187912" y="-979782"/>
            <a:ext cx="6957961" cy="6268970"/>
            <a:chOff x="0" y="0"/>
            <a:chExt cx="1601157" cy="1442607"/>
          </a:xfrm>
        </p:grpSpPr>
        <p:sp>
          <p:nvSpPr>
            <p:cNvPr id="9" name="Freeform 9"/>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BD59"/>
              </a:solidFill>
              <a:prstDash val="solid"/>
              <a:miter/>
            </a:ln>
          </p:spPr>
          <p:txBody>
            <a:bodyPr/>
            <a:lstStyle/>
            <a:p>
              <a:endParaRPr lang="pt-BR"/>
            </a:p>
          </p:txBody>
        </p:sp>
        <p:sp>
          <p:nvSpPr>
            <p:cNvPr id="10" name="TextBox 10"/>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grpSp>
        <p:nvGrpSpPr>
          <p:cNvPr id="11" name="Group 11"/>
          <p:cNvGrpSpPr/>
          <p:nvPr/>
        </p:nvGrpSpPr>
        <p:grpSpPr>
          <a:xfrm>
            <a:off x="-4783223" y="2766279"/>
            <a:ext cx="7978028" cy="3989014"/>
            <a:chOff x="0" y="0"/>
            <a:chExt cx="812800" cy="406400"/>
          </a:xfrm>
        </p:grpSpPr>
        <p:sp>
          <p:nvSpPr>
            <p:cNvPr id="12" name="Freeform 12"/>
            <p:cNvSpPr/>
            <p:nvPr/>
          </p:nvSpPr>
          <p:spPr>
            <a:xfrm>
              <a:off x="0" y="0"/>
              <a:ext cx="812800" cy="406400"/>
            </a:xfrm>
            <a:custGeom>
              <a:avLst/>
              <a:gdLst/>
              <a:ahLst/>
              <a:cxnLst/>
              <a:rect l="l" t="t" r="r" b="b"/>
              <a:pathLst>
                <a:path w="812800" h="406400">
                  <a:moveTo>
                    <a:pt x="609600" y="0"/>
                  </a:moveTo>
                  <a:lnTo>
                    <a:pt x="203200" y="0"/>
                  </a:lnTo>
                  <a:lnTo>
                    <a:pt x="0" y="203200"/>
                  </a:lnTo>
                  <a:lnTo>
                    <a:pt x="203200" y="406400"/>
                  </a:lnTo>
                  <a:lnTo>
                    <a:pt x="609600" y="406400"/>
                  </a:lnTo>
                  <a:lnTo>
                    <a:pt x="812800" y="203200"/>
                  </a:lnTo>
                  <a:lnTo>
                    <a:pt x="609600" y="0"/>
                  </a:lnTo>
                  <a:close/>
                </a:path>
              </a:pathLst>
            </a:custGeom>
            <a:solidFill>
              <a:srgbClr val="FFBD59"/>
            </a:solidFill>
          </p:spPr>
          <p:txBody>
            <a:bodyPr/>
            <a:lstStyle/>
            <a:p>
              <a:endParaRPr lang="pt-BR"/>
            </a:p>
          </p:txBody>
        </p:sp>
        <p:sp>
          <p:nvSpPr>
            <p:cNvPr id="13" name="TextBox 13"/>
            <p:cNvSpPr txBox="1"/>
            <p:nvPr/>
          </p:nvSpPr>
          <p:spPr>
            <a:xfrm>
              <a:off x="152400" y="-28575"/>
              <a:ext cx="508000" cy="434975"/>
            </a:xfrm>
            <a:prstGeom prst="rect">
              <a:avLst/>
            </a:prstGeom>
          </p:spPr>
          <p:txBody>
            <a:bodyPr lIns="50800" tIns="50800" rIns="50800" bIns="50800" rtlCol="0" anchor="ctr"/>
            <a:lstStyle/>
            <a:p>
              <a:pPr algn="ctr">
                <a:lnSpc>
                  <a:spcPts val="3022"/>
                </a:lnSpc>
              </a:pPr>
              <a:endParaRPr/>
            </a:p>
          </p:txBody>
        </p:sp>
      </p:grpSp>
      <p:sp>
        <p:nvSpPr>
          <p:cNvPr id="14" name="Freeform 14"/>
          <p:cNvSpPr/>
          <p:nvPr/>
        </p:nvSpPr>
        <p:spPr>
          <a:xfrm>
            <a:off x="5343899" y="1152492"/>
            <a:ext cx="9441290" cy="4500615"/>
          </a:xfrm>
          <a:custGeom>
            <a:avLst/>
            <a:gdLst/>
            <a:ahLst/>
            <a:cxnLst/>
            <a:rect l="l" t="t" r="r" b="b"/>
            <a:pathLst>
              <a:path w="9441290" h="4500615">
                <a:moveTo>
                  <a:pt x="0" y="0"/>
                </a:moveTo>
                <a:lnTo>
                  <a:pt x="9441290" y="0"/>
                </a:lnTo>
                <a:lnTo>
                  <a:pt x="9441290" y="4500615"/>
                </a:lnTo>
                <a:lnTo>
                  <a:pt x="0" y="4500615"/>
                </a:lnTo>
                <a:lnTo>
                  <a:pt x="0" y="0"/>
                </a:lnTo>
                <a:close/>
              </a:path>
            </a:pathLst>
          </a:custGeom>
          <a:blipFill>
            <a:blip r:embed="rId2"/>
            <a:stretch>
              <a:fillRect l="-26556" t="-27536" r="-23801" b="-17949"/>
            </a:stretch>
          </a:blipFill>
        </p:spPr>
        <p:txBody>
          <a:bodyPr/>
          <a:lstStyle/>
          <a:p>
            <a:endParaRPr lang="pt-BR"/>
          </a:p>
        </p:txBody>
      </p:sp>
      <p:sp>
        <p:nvSpPr>
          <p:cNvPr id="15" name="TextBox 15"/>
          <p:cNvSpPr txBox="1"/>
          <p:nvPr/>
        </p:nvSpPr>
        <p:spPr>
          <a:xfrm>
            <a:off x="3194805" y="6173808"/>
            <a:ext cx="13739477" cy="3264456"/>
          </a:xfrm>
          <a:prstGeom prst="rect">
            <a:avLst/>
          </a:prstGeom>
        </p:spPr>
        <p:txBody>
          <a:bodyPr lIns="0" tIns="0" rIns="0" bIns="0" rtlCol="0" anchor="t">
            <a:spAutoFit/>
          </a:bodyPr>
          <a:lstStyle/>
          <a:p>
            <a:pPr algn="l">
              <a:lnSpc>
                <a:spcPts val="3758"/>
              </a:lnSpc>
            </a:pPr>
            <a:r>
              <a:rPr lang="en-US" sz="2424" b="1" spc="121">
                <a:solidFill>
                  <a:srgbClr val="5271FF"/>
                </a:solidFill>
                <a:latin typeface="Montserrat Bold"/>
                <a:ea typeface="Montserrat Bold"/>
                <a:cs typeface="Montserrat Bold"/>
                <a:sym typeface="Montserrat Bold"/>
              </a:rPr>
              <a:t>Eixos: </a:t>
            </a:r>
          </a:p>
          <a:p>
            <a:pPr algn="l">
              <a:lnSpc>
                <a:spcPts val="3758"/>
              </a:lnSpc>
            </a:pPr>
            <a:endParaRPr lang="en-US" sz="2424" b="1" spc="121">
              <a:solidFill>
                <a:srgbClr val="5271FF"/>
              </a:solidFill>
              <a:latin typeface="Montserrat Bold"/>
              <a:ea typeface="Montserrat Bold"/>
              <a:cs typeface="Montserrat Bold"/>
              <a:sym typeface="Montserrat Bold"/>
            </a:endParaRPr>
          </a:p>
          <a:p>
            <a:pPr marL="523557" lvl="1" indent="-261778" algn="l">
              <a:lnSpc>
                <a:spcPts val="3758"/>
              </a:lnSpc>
              <a:buFont typeface="Arial"/>
              <a:buChar char="•"/>
            </a:pPr>
            <a:r>
              <a:rPr lang="en-US" sz="2424" b="1" spc="121">
                <a:solidFill>
                  <a:srgbClr val="5271FF"/>
                </a:solidFill>
                <a:latin typeface="Montserrat Bold"/>
                <a:ea typeface="Montserrat Bold"/>
                <a:cs typeface="Montserrat Bold"/>
                <a:sym typeface="Montserrat Bold"/>
              </a:rPr>
              <a:t>Política Nacional de Saúde do Trabalhador e da Trabalhadora</a:t>
            </a:r>
          </a:p>
          <a:p>
            <a:pPr marL="523557" lvl="1" indent="-261778" algn="l">
              <a:lnSpc>
                <a:spcPts val="3758"/>
              </a:lnSpc>
              <a:buFont typeface="Arial"/>
              <a:buChar char="•"/>
            </a:pPr>
            <a:r>
              <a:rPr lang="en-US" sz="2424" b="1" spc="121">
                <a:solidFill>
                  <a:srgbClr val="5271FF"/>
                </a:solidFill>
                <a:latin typeface="Montserrat Bold"/>
                <a:ea typeface="Montserrat Bold"/>
                <a:cs typeface="Montserrat Bold"/>
                <a:sym typeface="Montserrat Bold"/>
              </a:rPr>
              <a:t>Novas relações de trabalho e a saúde do trabalhador e da trabalhadora </a:t>
            </a:r>
          </a:p>
          <a:p>
            <a:pPr marL="523557" lvl="1" indent="-261778" algn="l">
              <a:lnSpc>
                <a:spcPts val="3758"/>
              </a:lnSpc>
              <a:buFont typeface="Arial"/>
              <a:buChar char="•"/>
            </a:pPr>
            <a:r>
              <a:rPr lang="en-US" sz="2424" b="1" spc="121">
                <a:solidFill>
                  <a:srgbClr val="5271FF"/>
                </a:solidFill>
                <a:latin typeface="Montserrat Bold"/>
                <a:ea typeface="Montserrat Bold"/>
                <a:cs typeface="Montserrat Bold"/>
                <a:sym typeface="Montserrat Bold"/>
              </a:rPr>
              <a:t>Participação popular na saúde dos trabalhadores e das trabalhadoras para o Controle Social</a:t>
            </a:r>
          </a:p>
          <a:p>
            <a:pPr algn="l">
              <a:lnSpc>
                <a:spcPts val="3152"/>
              </a:lnSpc>
            </a:pPr>
            <a:endParaRPr lang="en-US" sz="2424" b="1" spc="121">
              <a:solidFill>
                <a:srgbClr val="5271FF"/>
              </a:solidFill>
              <a:latin typeface="Montserrat Bold"/>
              <a:ea typeface="Montserrat Bold"/>
              <a:cs typeface="Montserrat Bold"/>
              <a:sym typeface="Montserrat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820632" y="-711122"/>
            <a:ext cx="5619378" cy="11789087"/>
            <a:chOff x="0" y="0"/>
            <a:chExt cx="1480001" cy="3104945"/>
          </a:xfrm>
        </p:grpSpPr>
        <p:sp>
          <p:nvSpPr>
            <p:cNvPr id="3" name="Freeform 3"/>
            <p:cNvSpPr/>
            <p:nvPr/>
          </p:nvSpPr>
          <p:spPr>
            <a:xfrm>
              <a:off x="0" y="0"/>
              <a:ext cx="1480001" cy="3104945"/>
            </a:xfrm>
            <a:custGeom>
              <a:avLst/>
              <a:gdLst/>
              <a:ahLst/>
              <a:cxnLst/>
              <a:rect l="l" t="t" r="r" b="b"/>
              <a:pathLst>
                <a:path w="1480001" h="3104945">
                  <a:moveTo>
                    <a:pt x="0" y="0"/>
                  </a:moveTo>
                  <a:lnTo>
                    <a:pt x="1480001" y="0"/>
                  </a:lnTo>
                  <a:lnTo>
                    <a:pt x="1480001" y="3104945"/>
                  </a:lnTo>
                  <a:lnTo>
                    <a:pt x="0" y="3104945"/>
                  </a:lnTo>
                  <a:close/>
                </a:path>
              </a:pathLst>
            </a:custGeom>
            <a:solidFill>
              <a:srgbClr val="5271FF"/>
            </a:solidFill>
          </p:spPr>
          <p:txBody>
            <a:bodyPr/>
            <a:lstStyle/>
            <a:p>
              <a:endParaRPr lang="pt-BR"/>
            </a:p>
          </p:txBody>
        </p:sp>
        <p:sp>
          <p:nvSpPr>
            <p:cNvPr id="4" name="TextBox 4"/>
            <p:cNvSpPr txBox="1"/>
            <p:nvPr/>
          </p:nvSpPr>
          <p:spPr>
            <a:xfrm>
              <a:off x="0" y="-28575"/>
              <a:ext cx="1480001" cy="3133520"/>
            </a:xfrm>
            <a:prstGeom prst="rect">
              <a:avLst/>
            </a:prstGeom>
          </p:spPr>
          <p:txBody>
            <a:bodyPr lIns="50800" tIns="50800" rIns="50800" bIns="50800" rtlCol="0" anchor="ctr"/>
            <a:lstStyle/>
            <a:p>
              <a:pPr algn="ctr">
                <a:lnSpc>
                  <a:spcPts val="3022"/>
                </a:lnSpc>
              </a:pPr>
              <a:endParaRPr/>
            </a:p>
          </p:txBody>
        </p:sp>
      </p:grpSp>
      <p:sp>
        <p:nvSpPr>
          <p:cNvPr id="5" name="TextBox 5"/>
          <p:cNvSpPr txBox="1"/>
          <p:nvPr/>
        </p:nvSpPr>
        <p:spPr>
          <a:xfrm>
            <a:off x="6761001" y="664954"/>
            <a:ext cx="11135269" cy="670342"/>
          </a:xfrm>
          <a:prstGeom prst="rect">
            <a:avLst/>
          </a:prstGeom>
        </p:spPr>
        <p:txBody>
          <a:bodyPr lIns="0" tIns="0" rIns="0" bIns="0" rtlCol="0" anchor="t">
            <a:spAutoFit/>
          </a:bodyPr>
          <a:lstStyle/>
          <a:p>
            <a:pPr algn="ctr">
              <a:lnSpc>
                <a:spcPts val="5472"/>
              </a:lnSpc>
            </a:pPr>
            <a:r>
              <a:rPr lang="en-US" sz="4083" b="1" spc="-204">
                <a:solidFill>
                  <a:srgbClr val="000000"/>
                </a:solidFill>
                <a:latin typeface="League Spartan"/>
                <a:ea typeface="League Spartan"/>
                <a:cs typeface="League Spartan"/>
                <a:sym typeface="League Spartan"/>
              </a:rPr>
              <a:t> REGULAMENTAÇÃO </a:t>
            </a:r>
          </a:p>
        </p:txBody>
      </p:sp>
      <p:sp>
        <p:nvSpPr>
          <p:cNvPr id="6" name="TextBox 6"/>
          <p:cNvSpPr txBox="1"/>
          <p:nvPr/>
        </p:nvSpPr>
        <p:spPr>
          <a:xfrm>
            <a:off x="4459430" y="2289180"/>
            <a:ext cx="13436840" cy="7658735"/>
          </a:xfrm>
          <a:prstGeom prst="rect">
            <a:avLst/>
          </a:prstGeom>
        </p:spPr>
        <p:txBody>
          <a:bodyPr lIns="0" tIns="0" rIns="0" bIns="0" rtlCol="0" anchor="t">
            <a:spAutoFit/>
          </a:bodyPr>
          <a:lstStyle/>
          <a:p>
            <a:pPr marL="518160" lvl="1" indent="-259080" algn="l">
              <a:lnSpc>
                <a:spcPts val="3120"/>
              </a:lnSpc>
              <a:buFont typeface="Arial"/>
              <a:buChar char="•"/>
            </a:pPr>
            <a:r>
              <a:rPr lang="en-US" sz="2400" b="1" u="sng" spc="120">
                <a:solidFill>
                  <a:srgbClr val="5271FF"/>
                </a:solidFill>
                <a:latin typeface="Montserrat Bold"/>
                <a:ea typeface="Montserrat Bold"/>
                <a:cs typeface="Montserrat Bold"/>
                <a:sym typeface="Montserrat Bold"/>
              </a:rPr>
              <a:t>Constituição da República Federativa do Brasil  </a:t>
            </a:r>
          </a:p>
          <a:p>
            <a:pPr algn="l">
              <a:lnSpc>
                <a:spcPts val="2600"/>
              </a:lnSpc>
            </a:pPr>
            <a:r>
              <a:rPr lang="en-US" sz="2000" spc="100">
                <a:solidFill>
                  <a:srgbClr val="5271FF"/>
                </a:solidFill>
                <a:latin typeface="Montserrat"/>
                <a:ea typeface="Montserrat"/>
                <a:cs typeface="Montserrat"/>
                <a:sym typeface="Montserrat"/>
              </a:rPr>
              <a:t>Art. 200. Ao sistema único de saúde compete, além de outras atribuições, nos termos da lei:</a:t>
            </a:r>
          </a:p>
          <a:p>
            <a:pPr algn="l">
              <a:lnSpc>
                <a:spcPts val="2600"/>
              </a:lnSpc>
            </a:pPr>
            <a:endParaRPr lang="en-US" sz="2000" spc="100">
              <a:solidFill>
                <a:srgbClr val="5271FF"/>
              </a:solidFill>
              <a:latin typeface="Montserrat"/>
              <a:ea typeface="Montserrat"/>
              <a:cs typeface="Montserrat"/>
              <a:sym typeface="Montserrat"/>
            </a:endParaRPr>
          </a:p>
          <a:p>
            <a:pPr algn="l">
              <a:lnSpc>
                <a:spcPts val="2600"/>
              </a:lnSpc>
            </a:pPr>
            <a:r>
              <a:rPr lang="en-US" sz="2000" spc="100">
                <a:solidFill>
                  <a:srgbClr val="5271FF"/>
                </a:solidFill>
                <a:latin typeface="Montserrat"/>
                <a:ea typeface="Montserrat"/>
                <a:cs typeface="Montserrat"/>
                <a:sym typeface="Montserrat"/>
              </a:rPr>
              <a:t> II - executar as ações de vigilância sanitária e epidemiológica, bem como as de saúde do trabalhador;</a:t>
            </a:r>
          </a:p>
          <a:p>
            <a:pPr algn="l">
              <a:lnSpc>
                <a:spcPts val="2600"/>
              </a:lnSpc>
            </a:pPr>
            <a:r>
              <a:rPr lang="en-US" sz="2000" spc="100">
                <a:solidFill>
                  <a:srgbClr val="5271FF"/>
                </a:solidFill>
                <a:latin typeface="Montserrat"/>
                <a:ea typeface="Montserrat"/>
                <a:cs typeface="Montserrat"/>
                <a:sym typeface="Montserrat"/>
              </a:rPr>
              <a:t> VIII - colaborar na proteção do meio ambiente, nele compreendido o do trabalho.</a:t>
            </a:r>
          </a:p>
          <a:p>
            <a:pPr algn="l">
              <a:lnSpc>
                <a:spcPts val="3120"/>
              </a:lnSpc>
            </a:pPr>
            <a:endParaRPr lang="en-US" sz="2000" spc="100">
              <a:solidFill>
                <a:srgbClr val="5271FF"/>
              </a:solidFill>
              <a:latin typeface="Montserrat"/>
              <a:ea typeface="Montserrat"/>
              <a:cs typeface="Montserrat"/>
              <a:sym typeface="Montserrat"/>
            </a:endParaRPr>
          </a:p>
          <a:p>
            <a:pPr marL="518160" lvl="1" indent="-259080" algn="l">
              <a:lnSpc>
                <a:spcPts val="3120"/>
              </a:lnSpc>
              <a:buFont typeface="Arial"/>
              <a:buChar char="•"/>
            </a:pPr>
            <a:r>
              <a:rPr lang="en-US" sz="2400" b="1" u="sng" spc="120">
                <a:solidFill>
                  <a:srgbClr val="5271FF"/>
                </a:solidFill>
                <a:latin typeface="Montserrat Bold"/>
                <a:ea typeface="Montserrat Bold"/>
                <a:cs typeface="Montserrat Bold"/>
                <a:sym typeface="Montserrat Bold"/>
                <a:hlinkClick r:id="rId2" tooltip="http://www.renastonline.org/recursos/lei-n%C2%BA-8080-19-setembro-1990"/>
              </a:rPr>
              <a:t>Lei nº 8.080 de 19 de setembro de 1990</a:t>
            </a:r>
            <a:r>
              <a:rPr lang="en-US" sz="2400" b="1" spc="120">
                <a:solidFill>
                  <a:srgbClr val="5271FF"/>
                </a:solidFill>
                <a:latin typeface="Montserrat Bold"/>
                <a:ea typeface="Montserrat Bold"/>
                <a:cs typeface="Montserrat Bold"/>
                <a:sym typeface="Montserrat Bold"/>
              </a:rPr>
              <a:t>:</a:t>
            </a:r>
          </a:p>
          <a:p>
            <a:pPr algn="l">
              <a:lnSpc>
                <a:spcPts val="2600"/>
              </a:lnSpc>
            </a:pPr>
            <a:r>
              <a:rPr lang="en-US" sz="2000" spc="100">
                <a:solidFill>
                  <a:srgbClr val="5271FF"/>
                </a:solidFill>
                <a:latin typeface="Montserrat"/>
                <a:ea typeface="Montserrat"/>
                <a:cs typeface="Montserrat"/>
                <a:sym typeface="Montserrat"/>
              </a:rPr>
              <a:t>Art. 6º, §3º: regulamenta os dispositivos constitucionais sobre Saúde do Trabalhador</a:t>
            </a:r>
          </a:p>
          <a:p>
            <a:pPr algn="l">
              <a:lnSpc>
                <a:spcPts val="1430"/>
              </a:lnSpc>
            </a:pPr>
            <a:endParaRPr lang="en-US" sz="2000" spc="100">
              <a:solidFill>
                <a:srgbClr val="5271FF"/>
              </a:solidFill>
              <a:latin typeface="Montserrat"/>
              <a:ea typeface="Montserrat"/>
              <a:cs typeface="Montserrat"/>
              <a:sym typeface="Montserrat"/>
            </a:endParaRPr>
          </a:p>
          <a:p>
            <a:pPr algn="l">
              <a:lnSpc>
                <a:spcPts val="3120"/>
              </a:lnSpc>
            </a:pPr>
            <a:endParaRPr lang="en-US" sz="2000" spc="100">
              <a:solidFill>
                <a:srgbClr val="5271FF"/>
              </a:solidFill>
              <a:latin typeface="Montserrat"/>
              <a:ea typeface="Montserrat"/>
              <a:cs typeface="Montserrat"/>
              <a:sym typeface="Montserrat"/>
            </a:endParaRPr>
          </a:p>
          <a:p>
            <a:pPr marL="518160" lvl="1" indent="-259080" algn="l">
              <a:lnSpc>
                <a:spcPts val="3120"/>
              </a:lnSpc>
              <a:buFont typeface="Arial"/>
              <a:buChar char="•"/>
            </a:pPr>
            <a:r>
              <a:rPr lang="en-US" sz="2400" b="1" u="sng" spc="120">
                <a:solidFill>
                  <a:srgbClr val="5271FF"/>
                </a:solidFill>
                <a:latin typeface="Montserrat Bold"/>
                <a:ea typeface="Montserrat Bold"/>
                <a:cs typeface="Montserrat Bold"/>
                <a:sym typeface="Montserrat Bold"/>
                <a:hlinkClick r:id="rId3" tooltip="http://dtr2001.saude.gov.br/sas/PORTARIAS/Port2002/Gm/GM-1679.htm"/>
              </a:rPr>
              <a:t>Portaria nº 1.679/GM de 19 de setembro de 2002 </a:t>
            </a:r>
          </a:p>
          <a:p>
            <a:pPr algn="l">
              <a:lnSpc>
                <a:spcPts val="2600"/>
              </a:lnSpc>
            </a:pPr>
            <a:r>
              <a:rPr lang="en-US" sz="2000" spc="100">
                <a:solidFill>
                  <a:srgbClr val="5271FF"/>
                </a:solidFill>
                <a:latin typeface="Montserrat"/>
                <a:ea typeface="Montserrat"/>
                <a:cs typeface="Montserrat"/>
                <a:sym typeface="Montserrat"/>
              </a:rPr>
              <a:t>Dispõe sobre a estruturação da Rede Nacional de Atenção Integral à    Saúde do Trabalhador no SUS e dá outras providências</a:t>
            </a:r>
          </a:p>
          <a:p>
            <a:pPr algn="l">
              <a:lnSpc>
                <a:spcPts val="1430"/>
              </a:lnSpc>
            </a:pPr>
            <a:endParaRPr lang="en-US" sz="2000" spc="100">
              <a:solidFill>
                <a:srgbClr val="5271FF"/>
              </a:solidFill>
              <a:latin typeface="Montserrat"/>
              <a:ea typeface="Montserrat"/>
              <a:cs typeface="Montserrat"/>
              <a:sym typeface="Montserrat"/>
            </a:endParaRPr>
          </a:p>
          <a:p>
            <a:pPr algn="l">
              <a:lnSpc>
                <a:spcPts val="1430"/>
              </a:lnSpc>
            </a:pPr>
            <a:endParaRPr lang="en-US" sz="2000" spc="100">
              <a:solidFill>
                <a:srgbClr val="5271FF"/>
              </a:solidFill>
              <a:latin typeface="Montserrat"/>
              <a:ea typeface="Montserrat"/>
              <a:cs typeface="Montserrat"/>
              <a:sym typeface="Montserrat"/>
            </a:endParaRPr>
          </a:p>
          <a:p>
            <a:pPr algn="l">
              <a:lnSpc>
                <a:spcPts val="1430"/>
              </a:lnSpc>
            </a:pPr>
            <a:endParaRPr lang="en-US" sz="2000" spc="100">
              <a:solidFill>
                <a:srgbClr val="5271FF"/>
              </a:solidFill>
              <a:latin typeface="Montserrat"/>
              <a:ea typeface="Montserrat"/>
              <a:cs typeface="Montserrat"/>
              <a:sym typeface="Montserrat"/>
            </a:endParaRPr>
          </a:p>
          <a:p>
            <a:pPr marL="518160" lvl="1" indent="-259080" algn="l">
              <a:lnSpc>
                <a:spcPts val="3120"/>
              </a:lnSpc>
              <a:buFont typeface="Arial"/>
              <a:buChar char="•"/>
            </a:pPr>
            <a:r>
              <a:rPr lang="en-US" sz="2400" b="1" u="sng" spc="120">
                <a:solidFill>
                  <a:srgbClr val="5271FF"/>
                </a:solidFill>
                <a:latin typeface="Montserrat Bold"/>
                <a:ea typeface="Montserrat Bold"/>
                <a:cs typeface="Montserrat Bold"/>
                <a:sym typeface="Montserrat Bold"/>
              </a:rPr>
              <a:t>Portaria nº 1823 de 23 de agosto de 2012</a:t>
            </a:r>
          </a:p>
          <a:p>
            <a:pPr algn="l">
              <a:lnSpc>
                <a:spcPts val="2600"/>
              </a:lnSpc>
            </a:pPr>
            <a:r>
              <a:rPr lang="en-US" sz="2000" spc="100">
                <a:solidFill>
                  <a:srgbClr val="5271FF"/>
                </a:solidFill>
                <a:latin typeface="Montserrat"/>
                <a:ea typeface="Montserrat"/>
                <a:cs typeface="Montserrat"/>
                <a:sym typeface="Montserrat"/>
              </a:rPr>
              <a:t>Institui a Política Nacional de Saúde do Trabalhador e da Trabalhadora</a:t>
            </a:r>
          </a:p>
          <a:p>
            <a:pPr algn="l">
              <a:lnSpc>
                <a:spcPts val="2600"/>
              </a:lnSpc>
            </a:pPr>
            <a:endParaRPr lang="en-US" sz="2000" spc="100">
              <a:solidFill>
                <a:srgbClr val="5271FF"/>
              </a:solidFill>
              <a:latin typeface="Montserrat"/>
              <a:ea typeface="Montserrat"/>
              <a:cs typeface="Montserrat"/>
              <a:sym typeface="Montserrat"/>
            </a:endParaRPr>
          </a:p>
          <a:p>
            <a:pPr algn="l">
              <a:lnSpc>
                <a:spcPts val="2600"/>
              </a:lnSpc>
            </a:pPr>
            <a:endParaRPr lang="en-US" sz="2000" spc="100">
              <a:solidFill>
                <a:srgbClr val="5271FF"/>
              </a:solidFill>
              <a:latin typeface="Montserrat"/>
              <a:ea typeface="Montserrat"/>
              <a:cs typeface="Montserrat"/>
              <a:sym typeface="Montserrat"/>
            </a:endParaRPr>
          </a:p>
          <a:p>
            <a:pPr marL="518160" lvl="1" indent="-259080" algn="l">
              <a:lnSpc>
                <a:spcPts val="3120"/>
              </a:lnSpc>
              <a:buFont typeface="Arial"/>
              <a:buChar char="•"/>
            </a:pPr>
            <a:r>
              <a:rPr lang="en-US" sz="2400" b="1" u="sng" spc="120">
                <a:solidFill>
                  <a:srgbClr val="5271FF"/>
                </a:solidFill>
                <a:latin typeface="Montserrat Bold"/>
                <a:ea typeface="Montserrat Bold"/>
                <a:cs typeface="Montserrat Bold"/>
                <a:sym typeface="Montserrat Bold"/>
              </a:rPr>
              <a:t> Resolução </a:t>
            </a:r>
            <a:r>
              <a:rPr lang="en-US" sz="2400" b="1" u="sng" spc="120">
                <a:solidFill>
                  <a:srgbClr val="5271FF"/>
                </a:solidFill>
                <a:latin typeface="Montserrat Bold"/>
                <a:ea typeface="Montserrat Bold"/>
                <a:cs typeface="Montserrat Bold"/>
                <a:sym typeface="Montserrat Bold"/>
                <a:hlinkClick r:id="rId4" tooltip="http://legislacao.planalto.gov.br/legisla/legislacao.nsf/Viw_Identificacao/DEC%207.602-2011?OpenDocument"/>
              </a:rPr>
              <a:t> Nº 603, DE 8 DE NOVEMBRO DE 2018.</a:t>
            </a:r>
          </a:p>
          <a:p>
            <a:pPr algn="l">
              <a:lnSpc>
                <a:spcPts val="2600"/>
              </a:lnSpc>
            </a:pPr>
            <a:r>
              <a:rPr lang="en-US" sz="2000" spc="100">
                <a:solidFill>
                  <a:srgbClr val="5271FF"/>
                </a:solidFill>
                <a:latin typeface="Montserrat"/>
                <a:ea typeface="Montserrat"/>
                <a:cs typeface="Montserrat"/>
                <a:sym typeface="Montserrat"/>
              </a:rPr>
              <a:t>Aprova relatório da Câmara Técnica da CISTT/CNS que dispõe sobre a reorganização da RENASTT</a:t>
            </a:r>
          </a:p>
        </p:txBody>
      </p:sp>
      <p:sp>
        <p:nvSpPr>
          <p:cNvPr id="7" name="Freeform 7"/>
          <p:cNvSpPr/>
          <p:nvPr/>
        </p:nvSpPr>
        <p:spPr>
          <a:xfrm rot="-5400000">
            <a:off x="2646980" y="-1800544"/>
            <a:ext cx="1511074" cy="5658489"/>
          </a:xfrm>
          <a:custGeom>
            <a:avLst/>
            <a:gdLst/>
            <a:ahLst/>
            <a:cxnLst/>
            <a:rect l="l" t="t" r="r" b="b"/>
            <a:pathLst>
              <a:path w="1511074" h="5658489">
                <a:moveTo>
                  <a:pt x="0" y="0"/>
                </a:moveTo>
                <a:lnTo>
                  <a:pt x="1511074" y="0"/>
                </a:lnTo>
                <a:lnTo>
                  <a:pt x="1511074" y="5658488"/>
                </a:lnTo>
                <a:lnTo>
                  <a:pt x="0" y="565848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pt-BR"/>
          </a:p>
        </p:txBody>
      </p:sp>
      <p:grpSp>
        <p:nvGrpSpPr>
          <p:cNvPr id="8" name="Group 8"/>
          <p:cNvGrpSpPr/>
          <p:nvPr/>
        </p:nvGrpSpPr>
        <p:grpSpPr>
          <a:xfrm rot="-528598">
            <a:off x="-3101673" y="4632116"/>
            <a:ext cx="5694864" cy="6137473"/>
            <a:chOff x="0" y="0"/>
            <a:chExt cx="812800" cy="875971"/>
          </a:xfrm>
        </p:grpSpPr>
        <p:sp>
          <p:nvSpPr>
            <p:cNvPr id="9" name="Freeform 9"/>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FF914D"/>
            </a:solidFill>
          </p:spPr>
          <p:txBody>
            <a:bodyPr/>
            <a:lstStyle/>
            <a:p>
              <a:endParaRPr lang="pt-BR"/>
            </a:p>
          </p:txBody>
        </p:sp>
        <p:sp>
          <p:nvSpPr>
            <p:cNvPr id="10" name="TextBox 10"/>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11" name="Group 11"/>
          <p:cNvGrpSpPr/>
          <p:nvPr/>
        </p:nvGrpSpPr>
        <p:grpSpPr>
          <a:xfrm rot="-2052160">
            <a:off x="-2069746" y="7152515"/>
            <a:ext cx="6957961" cy="6268970"/>
            <a:chOff x="0" y="0"/>
            <a:chExt cx="1601157" cy="1442607"/>
          </a:xfrm>
        </p:grpSpPr>
        <p:sp>
          <p:nvSpPr>
            <p:cNvPr id="12" name="Freeform 12"/>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13" name="TextBox 13"/>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5454240" y="-625508"/>
            <a:ext cx="4563847" cy="11789087"/>
            <a:chOff x="0" y="0"/>
            <a:chExt cx="1202001" cy="3104945"/>
          </a:xfrm>
        </p:grpSpPr>
        <p:sp>
          <p:nvSpPr>
            <p:cNvPr id="3" name="Freeform 3"/>
            <p:cNvSpPr/>
            <p:nvPr/>
          </p:nvSpPr>
          <p:spPr>
            <a:xfrm>
              <a:off x="0" y="0"/>
              <a:ext cx="1202001" cy="3104945"/>
            </a:xfrm>
            <a:custGeom>
              <a:avLst/>
              <a:gdLst/>
              <a:ahLst/>
              <a:cxnLst/>
              <a:rect l="l" t="t" r="r" b="b"/>
              <a:pathLst>
                <a:path w="1202001" h="3104945">
                  <a:moveTo>
                    <a:pt x="0" y="0"/>
                  </a:moveTo>
                  <a:lnTo>
                    <a:pt x="1202001" y="0"/>
                  </a:lnTo>
                  <a:lnTo>
                    <a:pt x="1202001" y="3104945"/>
                  </a:lnTo>
                  <a:lnTo>
                    <a:pt x="0" y="3104945"/>
                  </a:lnTo>
                  <a:close/>
                </a:path>
              </a:pathLst>
            </a:custGeom>
            <a:solidFill>
              <a:srgbClr val="FFBD59"/>
            </a:solidFill>
          </p:spPr>
          <p:txBody>
            <a:bodyPr/>
            <a:lstStyle/>
            <a:p>
              <a:endParaRPr lang="pt-BR"/>
            </a:p>
          </p:txBody>
        </p:sp>
        <p:sp>
          <p:nvSpPr>
            <p:cNvPr id="4" name="TextBox 4"/>
            <p:cNvSpPr txBox="1"/>
            <p:nvPr/>
          </p:nvSpPr>
          <p:spPr>
            <a:xfrm>
              <a:off x="0" y="-28575"/>
              <a:ext cx="1202001" cy="3133520"/>
            </a:xfrm>
            <a:prstGeom prst="rect">
              <a:avLst/>
            </a:prstGeom>
          </p:spPr>
          <p:txBody>
            <a:bodyPr lIns="50800" tIns="50800" rIns="50800" bIns="50800" rtlCol="0" anchor="ctr"/>
            <a:lstStyle/>
            <a:p>
              <a:pPr algn="ctr">
                <a:lnSpc>
                  <a:spcPts val="3022"/>
                </a:lnSpc>
              </a:pPr>
              <a:endParaRPr/>
            </a:p>
          </p:txBody>
        </p:sp>
      </p:grpSp>
      <p:sp>
        <p:nvSpPr>
          <p:cNvPr id="5" name="Freeform 5"/>
          <p:cNvSpPr/>
          <p:nvPr/>
        </p:nvSpPr>
        <p:spPr>
          <a:xfrm rot="-5400000">
            <a:off x="166090" y="7056802"/>
            <a:ext cx="1725220" cy="6460397"/>
          </a:xfrm>
          <a:custGeom>
            <a:avLst/>
            <a:gdLst/>
            <a:ahLst/>
            <a:cxnLst/>
            <a:rect l="l" t="t" r="r" b="b"/>
            <a:pathLst>
              <a:path w="1725220" h="6460397">
                <a:moveTo>
                  <a:pt x="0" y="0"/>
                </a:moveTo>
                <a:lnTo>
                  <a:pt x="1725220" y="0"/>
                </a:lnTo>
                <a:lnTo>
                  <a:pt x="1725220" y="6460396"/>
                </a:lnTo>
                <a:lnTo>
                  <a:pt x="0" y="64603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grpSp>
        <p:nvGrpSpPr>
          <p:cNvPr id="6" name="Group 6"/>
          <p:cNvGrpSpPr/>
          <p:nvPr/>
        </p:nvGrpSpPr>
        <p:grpSpPr>
          <a:xfrm rot="-4723349">
            <a:off x="12042607" y="-4221447"/>
            <a:ext cx="5694864" cy="9169742"/>
            <a:chOff x="0" y="0"/>
            <a:chExt cx="812800" cy="1308752"/>
          </a:xfrm>
        </p:grpSpPr>
        <p:sp>
          <p:nvSpPr>
            <p:cNvPr id="7" name="Freeform 7"/>
            <p:cNvSpPr/>
            <p:nvPr/>
          </p:nvSpPr>
          <p:spPr>
            <a:xfrm>
              <a:off x="0" y="0"/>
              <a:ext cx="812800" cy="1308752"/>
            </a:xfrm>
            <a:custGeom>
              <a:avLst/>
              <a:gdLst/>
              <a:ahLst/>
              <a:cxnLst/>
              <a:rect l="l" t="t" r="r" b="b"/>
              <a:pathLst>
                <a:path w="812800" h="1308752">
                  <a:moveTo>
                    <a:pt x="406400" y="0"/>
                  </a:moveTo>
                  <a:lnTo>
                    <a:pt x="812800" y="1308752"/>
                  </a:lnTo>
                  <a:lnTo>
                    <a:pt x="0" y="1308752"/>
                  </a:lnTo>
                  <a:lnTo>
                    <a:pt x="406400" y="0"/>
                  </a:lnTo>
                  <a:close/>
                </a:path>
              </a:pathLst>
            </a:custGeom>
            <a:solidFill>
              <a:srgbClr val="5271FF"/>
            </a:solidFill>
          </p:spPr>
          <p:txBody>
            <a:bodyPr/>
            <a:lstStyle/>
            <a:p>
              <a:endParaRPr lang="pt-BR"/>
            </a:p>
          </p:txBody>
        </p:sp>
        <p:sp>
          <p:nvSpPr>
            <p:cNvPr id="8" name="TextBox 8"/>
            <p:cNvSpPr txBox="1"/>
            <p:nvPr/>
          </p:nvSpPr>
          <p:spPr>
            <a:xfrm>
              <a:off x="127000" y="579060"/>
              <a:ext cx="558800" cy="636210"/>
            </a:xfrm>
            <a:prstGeom prst="rect">
              <a:avLst/>
            </a:prstGeom>
          </p:spPr>
          <p:txBody>
            <a:bodyPr lIns="50800" tIns="50800" rIns="50800" bIns="50800" rtlCol="0" anchor="ctr"/>
            <a:lstStyle/>
            <a:p>
              <a:pPr algn="ctr">
                <a:lnSpc>
                  <a:spcPts val="3022"/>
                </a:lnSpc>
              </a:pPr>
              <a:endParaRPr/>
            </a:p>
          </p:txBody>
        </p:sp>
      </p:grpSp>
      <p:grpSp>
        <p:nvGrpSpPr>
          <p:cNvPr id="9" name="Group 9"/>
          <p:cNvGrpSpPr/>
          <p:nvPr/>
        </p:nvGrpSpPr>
        <p:grpSpPr>
          <a:xfrm rot="-2052160">
            <a:off x="14993922" y="495911"/>
            <a:ext cx="6957961" cy="6268970"/>
            <a:chOff x="0" y="0"/>
            <a:chExt cx="1601157" cy="1442607"/>
          </a:xfrm>
        </p:grpSpPr>
        <p:sp>
          <p:nvSpPr>
            <p:cNvPr id="10" name="Freeform 10"/>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11" name="TextBox 11"/>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
        <p:nvSpPr>
          <p:cNvPr id="12" name="Freeform 12"/>
          <p:cNvSpPr/>
          <p:nvPr/>
        </p:nvSpPr>
        <p:spPr>
          <a:xfrm>
            <a:off x="11042913" y="6233001"/>
            <a:ext cx="5272852" cy="3025299"/>
          </a:xfrm>
          <a:custGeom>
            <a:avLst/>
            <a:gdLst/>
            <a:ahLst/>
            <a:cxnLst/>
            <a:rect l="l" t="t" r="r" b="b"/>
            <a:pathLst>
              <a:path w="5272852" h="3025299">
                <a:moveTo>
                  <a:pt x="0" y="0"/>
                </a:moveTo>
                <a:lnTo>
                  <a:pt x="5272852" y="0"/>
                </a:lnTo>
                <a:lnTo>
                  <a:pt x="5272852" y="3025299"/>
                </a:lnTo>
                <a:lnTo>
                  <a:pt x="0" y="3025299"/>
                </a:lnTo>
                <a:lnTo>
                  <a:pt x="0" y="0"/>
                </a:lnTo>
                <a:close/>
              </a:path>
            </a:pathLst>
          </a:custGeom>
          <a:blipFill>
            <a:blip r:embed="rId4"/>
            <a:stretch>
              <a:fillRect/>
            </a:stretch>
          </a:blipFill>
        </p:spPr>
        <p:txBody>
          <a:bodyPr/>
          <a:lstStyle/>
          <a:p>
            <a:endParaRPr lang="pt-BR"/>
          </a:p>
        </p:txBody>
      </p:sp>
      <p:sp>
        <p:nvSpPr>
          <p:cNvPr id="13" name="Freeform 13"/>
          <p:cNvSpPr/>
          <p:nvPr/>
        </p:nvSpPr>
        <p:spPr>
          <a:xfrm>
            <a:off x="8670537" y="6301282"/>
            <a:ext cx="2372375" cy="2888737"/>
          </a:xfrm>
          <a:custGeom>
            <a:avLst/>
            <a:gdLst/>
            <a:ahLst/>
            <a:cxnLst/>
            <a:rect l="l" t="t" r="r" b="b"/>
            <a:pathLst>
              <a:path w="2372375" h="2888737">
                <a:moveTo>
                  <a:pt x="0" y="0"/>
                </a:moveTo>
                <a:lnTo>
                  <a:pt x="2372376" y="0"/>
                </a:lnTo>
                <a:lnTo>
                  <a:pt x="2372376" y="2888737"/>
                </a:lnTo>
                <a:lnTo>
                  <a:pt x="0" y="2888737"/>
                </a:lnTo>
                <a:lnTo>
                  <a:pt x="0" y="0"/>
                </a:lnTo>
                <a:close/>
              </a:path>
            </a:pathLst>
          </a:custGeom>
          <a:blipFill>
            <a:blip r:embed="rId5"/>
            <a:stretch>
              <a:fillRect/>
            </a:stretch>
          </a:blipFill>
        </p:spPr>
        <p:txBody>
          <a:bodyPr/>
          <a:lstStyle/>
          <a:p>
            <a:endParaRPr lang="pt-BR"/>
          </a:p>
        </p:txBody>
      </p:sp>
      <p:sp>
        <p:nvSpPr>
          <p:cNvPr id="14" name="Freeform 14"/>
          <p:cNvSpPr/>
          <p:nvPr/>
        </p:nvSpPr>
        <p:spPr>
          <a:xfrm>
            <a:off x="7188190" y="6267142"/>
            <a:ext cx="864928" cy="2957018"/>
          </a:xfrm>
          <a:custGeom>
            <a:avLst/>
            <a:gdLst/>
            <a:ahLst/>
            <a:cxnLst/>
            <a:rect l="l" t="t" r="r" b="b"/>
            <a:pathLst>
              <a:path w="864928" h="2957018">
                <a:moveTo>
                  <a:pt x="0" y="0"/>
                </a:moveTo>
                <a:lnTo>
                  <a:pt x="864928" y="0"/>
                </a:lnTo>
                <a:lnTo>
                  <a:pt x="864928" y="2957018"/>
                </a:lnTo>
                <a:lnTo>
                  <a:pt x="0" y="2957018"/>
                </a:lnTo>
                <a:lnTo>
                  <a:pt x="0" y="0"/>
                </a:lnTo>
                <a:close/>
              </a:path>
            </a:pathLst>
          </a:custGeom>
          <a:blipFill>
            <a:blip r:embed="rId6"/>
            <a:stretch>
              <a:fillRect/>
            </a:stretch>
          </a:blipFill>
        </p:spPr>
        <p:txBody>
          <a:bodyPr/>
          <a:lstStyle/>
          <a:p>
            <a:endParaRPr lang="pt-BR"/>
          </a:p>
        </p:txBody>
      </p:sp>
      <p:sp>
        <p:nvSpPr>
          <p:cNvPr id="15" name="Freeform 15"/>
          <p:cNvSpPr/>
          <p:nvPr/>
        </p:nvSpPr>
        <p:spPr>
          <a:xfrm>
            <a:off x="3579839" y="6310593"/>
            <a:ext cx="2989226" cy="2731405"/>
          </a:xfrm>
          <a:custGeom>
            <a:avLst/>
            <a:gdLst/>
            <a:ahLst/>
            <a:cxnLst/>
            <a:rect l="l" t="t" r="r" b="b"/>
            <a:pathLst>
              <a:path w="2989226" h="2731405">
                <a:moveTo>
                  <a:pt x="0" y="0"/>
                </a:moveTo>
                <a:lnTo>
                  <a:pt x="2989226" y="0"/>
                </a:lnTo>
                <a:lnTo>
                  <a:pt x="2989226" y="2731405"/>
                </a:lnTo>
                <a:lnTo>
                  <a:pt x="0" y="2731405"/>
                </a:lnTo>
                <a:lnTo>
                  <a:pt x="0" y="0"/>
                </a:lnTo>
                <a:close/>
              </a:path>
            </a:pathLst>
          </a:custGeom>
          <a:blipFill>
            <a:blip r:embed="rId7"/>
            <a:stretch>
              <a:fillRect/>
            </a:stretch>
          </a:blipFill>
        </p:spPr>
        <p:txBody>
          <a:bodyPr/>
          <a:lstStyle/>
          <a:p>
            <a:endParaRPr lang="pt-BR"/>
          </a:p>
        </p:txBody>
      </p:sp>
      <p:sp>
        <p:nvSpPr>
          <p:cNvPr id="16" name="Freeform 16"/>
          <p:cNvSpPr/>
          <p:nvPr/>
        </p:nvSpPr>
        <p:spPr>
          <a:xfrm>
            <a:off x="591334" y="6523231"/>
            <a:ext cx="2553357" cy="2444840"/>
          </a:xfrm>
          <a:custGeom>
            <a:avLst/>
            <a:gdLst/>
            <a:ahLst/>
            <a:cxnLst/>
            <a:rect l="l" t="t" r="r" b="b"/>
            <a:pathLst>
              <a:path w="2553357" h="2444840">
                <a:moveTo>
                  <a:pt x="0" y="0"/>
                </a:moveTo>
                <a:lnTo>
                  <a:pt x="2553357" y="0"/>
                </a:lnTo>
                <a:lnTo>
                  <a:pt x="2553357" y="2444839"/>
                </a:lnTo>
                <a:lnTo>
                  <a:pt x="0" y="2444839"/>
                </a:lnTo>
                <a:lnTo>
                  <a:pt x="0" y="0"/>
                </a:lnTo>
                <a:close/>
              </a:path>
            </a:pathLst>
          </a:custGeom>
          <a:blipFill>
            <a:blip r:embed="rId8"/>
            <a:stretch>
              <a:fillRect/>
            </a:stretch>
          </a:blipFill>
        </p:spPr>
        <p:txBody>
          <a:bodyPr/>
          <a:lstStyle/>
          <a:p>
            <a:endParaRPr lang="pt-BR"/>
          </a:p>
        </p:txBody>
      </p:sp>
      <p:sp>
        <p:nvSpPr>
          <p:cNvPr id="17" name="Freeform 17"/>
          <p:cNvSpPr/>
          <p:nvPr/>
        </p:nvSpPr>
        <p:spPr>
          <a:xfrm>
            <a:off x="14890039" y="468395"/>
            <a:ext cx="2991299" cy="2333213"/>
          </a:xfrm>
          <a:custGeom>
            <a:avLst/>
            <a:gdLst/>
            <a:ahLst/>
            <a:cxnLst/>
            <a:rect l="l" t="t" r="r" b="b"/>
            <a:pathLst>
              <a:path w="2991299" h="2333213">
                <a:moveTo>
                  <a:pt x="0" y="0"/>
                </a:moveTo>
                <a:lnTo>
                  <a:pt x="2991299" y="0"/>
                </a:lnTo>
                <a:lnTo>
                  <a:pt x="2991299" y="2333213"/>
                </a:lnTo>
                <a:lnTo>
                  <a:pt x="0" y="23332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pt-BR"/>
          </a:p>
        </p:txBody>
      </p:sp>
      <p:sp>
        <p:nvSpPr>
          <p:cNvPr id="18" name="Freeform 18"/>
          <p:cNvSpPr/>
          <p:nvPr/>
        </p:nvSpPr>
        <p:spPr>
          <a:xfrm>
            <a:off x="15602821" y="3149200"/>
            <a:ext cx="2278517" cy="2736210"/>
          </a:xfrm>
          <a:custGeom>
            <a:avLst/>
            <a:gdLst/>
            <a:ahLst/>
            <a:cxnLst/>
            <a:rect l="l" t="t" r="r" b="b"/>
            <a:pathLst>
              <a:path w="2278517" h="2736210">
                <a:moveTo>
                  <a:pt x="0" y="0"/>
                </a:moveTo>
                <a:lnTo>
                  <a:pt x="2278517" y="0"/>
                </a:lnTo>
                <a:lnTo>
                  <a:pt x="2278517" y="2736210"/>
                </a:lnTo>
                <a:lnTo>
                  <a:pt x="0" y="273621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pt-BR"/>
          </a:p>
        </p:txBody>
      </p:sp>
      <p:sp>
        <p:nvSpPr>
          <p:cNvPr id="19" name="Freeform 19"/>
          <p:cNvSpPr/>
          <p:nvPr/>
        </p:nvSpPr>
        <p:spPr>
          <a:xfrm>
            <a:off x="16753915" y="6424727"/>
            <a:ext cx="1303490" cy="2999663"/>
          </a:xfrm>
          <a:custGeom>
            <a:avLst/>
            <a:gdLst/>
            <a:ahLst/>
            <a:cxnLst/>
            <a:rect l="l" t="t" r="r" b="b"/>
            <a:pathLst>
              <a:path w="1303490" h="2999663">
                <a:moveTo>
                  <a:pt x="0" y="0"/>
                </a:moveTo>
                <a:lnTo>
                  <a:pt x="1303490" y="0"/>
                </a:lnTo>
                <a:lnTo>
                  <a:pt x="1303490" y="2999663"/>
                </a:lnTo>
                <a:lnTo>
                  <a:pt x="0" y="299966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pt-BR"/>
          </a:p>
        </p:txBody>
      </p:sp>
      <p:sp>
        <p:nvSpPr>
          <p:cNvPr id="20" name="TextBox 20"/>
          <p:cNvSpPr txBox="1"/>
          <p:nvPr/>
        </p:nvSpPr>
        <p:spPr>
          <a:xfrm>
            <a:off x="1398991" y="1305061"/>
            <a:ext cx="5170073" cy="812280"/>
          </a:xfrm>
          <a:prstGeom prst="rect">
            <a:avLst/>
          </a:prstGeom>
        </p:spPr>
        <p:txBody>
          <a:bodyPr lIns="0" tIns="0" rIns="0" bIns="0" rtlCol="0" anchor="t">
            <a:spAutoFit/>
          </a:bodyPr>
          <a:lstStyle/>
          <a:p>
            <a:pPr algn="l">
              <a:lnSpc>
                <a:spcPts val="6064"/>
              </a:lnSpc>
            </a:pPr>
            <a:r>
              <a:rPr lang="en-US" sz="6383" spc="-319">
                <a:solidFill>
                  <a:srgbClr val="000000"/>
                </a:solidFill>
                <a:latin typeface="League Spartan"/>
                <a:ea typeface="League Spartan"/>
                <a:cs typeface="League Spartan"/>
                <a:sym typeface="League Spartan"/>
              </a:rPr>
              <a:t>Trabalhador</a:t>
            </a:r>
          </a:p>
        </p:txBody>
      </p:sp>
      <p:sp>
        <p:nvSpPr>
          <p:cNvPr id="21" name="TextBox 21"/>
          <p:cNvSpPr txBox="1"/>
          <p:nvPr/>
        </p:nvSpPr>
        <p:spPr>
          <a:xfrm>
            <a:off x="1398991" y="2645889"/>
            <a:ext cx="12558680" cy="2162492"/>
          </a:xfrm>
          <a:prstGeom prst="rect">
            <a:avLst/>
          </a:prstGeom>
        </p:spPr>
        <p:txBody>
          <a:bodyPr lIns="0" tIns="0" rIns="0" bIns="0" rtlCol="0" anchor="t">
            <a:spAutoFit/>
          </a:bodyPr>
          <a:lstStyle/>
          <a:p>
            <a:pPr marL="0" lvl="0" indent="0" algn="just">
              <a:lnSpc>
                <a:spcPts val="2892"/>
              </a:lnSpc>
              <a:spcBef>
                <a:spcPct val="0"/>
              </a:spcBef>
            </a:pPr>
            <a:r>
              <a:rPr lang="en-US" sz="2225" b="1" spc="111">
                <a:solidFill>
                  <a:srgbClr val="000000"/>
                </a:solidFill>
                <a:latin typeface="Montserrat Bold"/>
                <a:ea typeface="Montserrat Bold"/>
                <a:cs typeface="Montserrat Bold"/>
                <a:sym typeface="Montserrat Bold"/>
              </a:rPr>
              <a:t>Art. 3º: Todos os trabalhadores, homens e mulheres, independentemente de sua localização, urbana ou rural, de sua forma de inserção no mercado de trabalho, formal ou informal, de seu vínculo empregatício, público ou privado, assalariado, autônomo, avulso, temporário, cooperativados, aprendiz, estagiário, doméstico, aposentado ou desempregado são sujeitos desta Política.</a:t>
            </a:r>
          </a:p>
        </p:txBody>
      </p:sp>
      <p:sp>
        <p:nvSpPr>
          <p:cNvPr id="22" name="TextBox 22"/>
          <p:cNvSpPr txBox="1"/>
          <p:nvPr/>
        </p:nvSpPr>
        <p:spPr>
          <a:xfrm>
            <a:off x="3579839" y="5594827"/>
            <a:ext cx="10296161" cy="257174"/>
          </a:xfrm>
          <a:prstGeom prst="rect">
            <a:avLst/>
          </a:prstGeom>
        </p:spPr>
        <p:txBody>
          <a:bodyPr lIns="0" tIns="0" rIns="0" bIns="0" rtlCol="0" anchor="t">
            <a:spAutoFit/>
          </a:bodyPr>
          <a:lstStyle/>
          <a:p>
            <a:pPr algn="ctr">
              <a:lnSpc>
                <a:spcPts val="2100"/>
              </a:lnSpc>
            </a:pPr>
            <a:r>
              <a:rPr lang="en-US" sz="1500">
                <a:solidFill>
                  <a:srgbClr val="000000"/>
                </a:solidFill>
                <a:latin typeface="Open Sans"/>
                <a:ea typeface="Open Sans"/>
                <a:cs typeface="Open Sans"/>
                <a:sym typeface="Open Sans"/>
              </a:rPr>
              <a:t>Fonte: Brasil. Portaria nº 1.823, de 23 de agosto de 2012. Política Nacional de Saúde do Trabalhador e Trabalhadora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5454240" y="-625508"/>
            <a:ext cx="4563847" cy="11789087"/>
            <a:chOff x="0" y="0"/>
            <a:chExt cx="1202001" cy="3104945"/>
          </a:xfrm>
        </p:grpSpPr>
        <p:sp>
          <p:nvSpPr>
            <p:cNvPr id="3" name="Freeform 3"/>
            <p:cNvSpPr/>
            <p:nvPr/>
          </p:nvSpPr>
          <p:spPr>
            <a:xfrm>
              <a:off x="0" y="0"/>
              <a:ext cx="1202001" cy="3104945"/>
            </a:xfrm>
            <a:custGeom>
              <a:avLst/>
              <a:gdLst/>
              <a:ahLst/>
              <a:cxnLst/>
              <a:rect l="l" t="t" r="r" b="b"/>
              <a:pathLst>
                <a:path w="1202001" h="3104945">
                  <a:moveTo>
                    <a:pt x="0" y="0"/>
                  </a:moveTo>
                  <a:lnTo>
                    <a:pt x="1202001" y="0"/>
                  </a:lnTo>
                  <a:lnTo>
                    <a:pt x="1202001" y="3104945"/>
                  </a:lnTo>
                  <a:lnTo>
                    <a:pt x="0" y="3104945"/>
                  </a:lnTo>
                  <a:close/>
                </a:path>
              </a:pathLst>
            </a:custGeom>
            <a:solidFill>
              <a:srgbClr val="FFBD59"/>
            </a:solidFill>
          </p:spPr>
          <p:txBody>
            <a:bodyPr/>
            <a:lstStyle/>
            <a:p>
              <a:endParaRPr lang="pt-BR"/>
            </a:p>
          </p:txBody>
        </p:sp>
        <p:sp>
          <p:nvSpPr>
            <p:cNvPr id="4" name="TextBox 4"/>
            <p:cNvSpPr txBox="1"/>
            <p:nvPr/>
          </p:nvSpPr>
          <p:spPr>
            <a:xfrm>
              <a:off x="0" y="-28575"/>
              <a:ext cx="1202001" cy="3133520"/>
            </a:xfrm>
            <a:prstGeom prst="rect">
              <a:avLst/>
            </a:prstGeom>
          </p:spPr>
          <p:txBody>
            <a:bodyPr lIns="50800" tIns="50800" rIns="50800" bIns="50800" rtlCol="0" anchor="ctr"/>
            <a:lstStyle/>
            <a:p>
              <a:pPr algn="ctr">
                <a:lnSpc>
                  <a:spcPts val="3022"/>
                </a:lnSpc>
              </a:pPr>
              <a:endParaRPr/>
            </a:p>
          </p:txBody>
        </p:sp>
      </p:grpSp>
      <p:sp>
        <p:nvSpPr>
          <p:cNvPr id="5" name="Freeform 5"/>
          <p:cNvSpPr/>
          <p:nvPr/>
        </p:nvSpPr>
        <p:spPr>
          <a:xfrm rot="-5400000">
            <a:off x="166090" y="7056802"/>
            <a:ext cx="1725220" cy="6460397"/>
          </a:xfrm>
          <a:custGeom>
            <a:avLst/>
            <a:gdLst/>
            <a:ahLst/>
            <a:cxnLst/>
            <a:rect l="l" t="t" r="r" b="b"/>
            <a:pathLst>
              <a:path w="1725220" h="6460397">
                <a:moveTo>
                  <a:pt x="0" y="0"/>
                </a:moveTo>
                <a:lnTo>
                  <a:pt x="1725220" y="0"/>
                </a:lnTo>
                <a:lnTo>
                  <a:pt x="1725220" y="6460396"/>
                </a:lnTo>
                <a:lnTo>
                  <a:pt x="0" y="64603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grpSp>
        <p:nvGrpSpPr>
          <p:cNvPr id="6" name="Group 6"/>
          <p:cNvGrpSpPr/>
          <p:nvPr/>
        </p:nvGrpSpPr>
        <p:grpSpPr>
          <a:xfrm rot="-4723349">
            <a:off x="12042607" y="-4221447"/>
            <a:ext cx="5694864" cy="9169742"/>
            <a:chOff x="0" y="0"/>
            <a:chExt cx="812800" cy="1308752"/>
          </a:xfrm>
        </p:grpSpPr>
        <p:sp>
          <p:nvSpPr>
            <p:cNvPr id="7" name="Freeform 7"/>
            <p:cNvSpPr/>
            <p:nvPr/>
          </p:nvSpPr>
          <p:spPr>
            <a:xfrm>
              <a:off x="0" y="0"/>
              <a:ext cx="812800" cy="1308752"/>
            </a:xfrm>
            <a:custGeom>
              <a:avLst/>
              <a:gdLst/>
              <a:ahLst/>
              <a:cxnLst/>
              <a:rect l="l" t="t" r="r" b="b"/>
              <a:pathLst>
                <a:path w="812800" h="1308752">
                  <a:moveTo>
                    <a:pt x="406400" y="0"/>
                  </a:moveTo>
                  <a:lnTo>
                    <a:pt x="812800" y="1308752"/>
                  </a:lnTo>
                  <a:lnTo>
                    <a:pt x="0" y="1308752"/>
                  </a:lnTo>
                  <a:lnTo>
                    <a:pt x="406400" y="0"/>
                  </a:lnTo>
                  <a:close/>
                </a:path>
              </a:pathLst>
            </a:custGeom>
            <a:solidFill>
              <a:srgbClr val="5271FF"/>
            </a:solidFill>
          </p:spPr>
          <p:txBody>
            <a:bodyPr/>
            <a:lstStyle/>
            <a:p>
              <a:endParaRPr lang="pt-BR"/>
            </a:p>
          </p:txBody>
        </p:sp>
        <p:sp>
          <p:nvSpPr>
            <p:cNvPr id="8" name="TextBox 8"/>
            <p:cNvSpPr txBox="1"/>
            <p:nvPr/>
          </p:nvSpPr>
          <p:spPr>
            <a:xfrm>
              <a:off x="127000" y="579060"/>
              <a:ext cx="558800" cy="636210"/>
            </a:xfrm>
            <a:prstGeom prst="rect">
              <a:avLst/>
            </a:prstGeom>
          </p:spPr>
          <p:txBody>
            <a:bodyPr lIns="50800" tIns="50800" rIns="50800" bIns="50800" rtlCol="0" anchor="ctr"/>
            <a:lstStyle/>
            <a:p>
              <a:pPr algn="ctr">
                <a:lnSpc>
                  <a:spcPts val="3022"/>
                </a:lnSpc>
              </a:pPr>
              <a:endParaRPr/>
            </a:p>
          </p:txBody>
        </p:sp>
      </p:grpSp>
      <p:grpSp>
        <p:nvGrpSpPr>
          <p:cNvPr id="9" name="Group 9"/>
          <p:cNvGrpSpPr/>
          <p:nvPr/>
        </p:nvGrpSpPr>
        <p:grpSpPr>
          <a:xfrm rot="-2052160">
            <a:off x="14993922" y="495911"/>
            <a:ext cx="6957961" cy="6268970"/>
            <a:chOff x="0" y="0"/>
            <a:chExt cx="1601157" cy="1442607"/>
          </a:xfrm>
        </p:grpSpPr>
        <p:sp>
          <p:nvSpPr>
            <p:cNvPr id="10" name="Freeform 10"/>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11" name="TextBox 11"/>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
        <p:nvSpPr>
          <p:cNvPr id="12" name="Freeform 12"/>
          <p:cNvSpPr/>
          <p:nvPr/>
        </p:nvSpPr>
        <p:spPr>
          <a:xfrm>
            <a:off x="12878235" y="4222339"/>
            <a:ext cx="6140103" cy="4900862"/>
          </a:xfrm>
          <a:custGeom>
            <a:avLst/>
            <a:gdLst/>
            <a:ahLst/>
            <a:cxnLst/>
            <a:rect l="l" t="t" r="r" b="b"/>
            <a:pathLst>
              <a:path w="6140103" h="4900862">
                <a:moveTo>
                  <a:pt x="0" y="0"/>
                </a:moveTo>
                <a:lnTo>
                  <a:pt x="6140104" y="0"/>
                </a:lnTo>
                <a:lnTo>
                  <a:pt x="6140104" y="4900862"/>
                </a:lnTo>
                <a:lnTo>
                  <a:pt x="0" y="4900862"/>
                </a:lnTo>
                <a:lnTo>
                  <a:pt x="0" y="0"/>
                </a:lnTo>
                <a:close/>
              </a:path>
            </a:pathLst>
          </a:custGeom>
          <a:blipFill>
            <a:blip r:embed="rId4"/>
            <a:stretch>
              <a:fillRect l="-20380"/>
            </a:stretch>
          </a:blipFill>
        </p:spPr>
        <p:txBody>
          <a:bodyPr/>
          <a:lstStyle/>
          <a:p>
            <a:endParaRPr lang="pt-BR"/>
          </a:p>
        </p:txBody>
      </p:sp>
      <p:sp>
        <p:nvSpPr>
          <p:cNvPr id="13" name="TextBox 13"/>
          <p:cNvSpPr txBox="1"/>
          <p:nvPr/>
        </p:nvSpPr>
        <p:spPr>
          <a:xfrm>
            <a:off x="1028700" y="1028700"/>
            <a:ext cx="13681857" cy="2914650"/>
          </a:xfrm>
          <a:prstGeom prst="rect">
            <a:avLst/>
          </a:prstGeom>
        </p:spPr>
        <p:txBody>
          <a:bodyPr lIns="0" tIns="0" rIns="0" bIns="0" rtlCol="0" anchor="t">
            <a:spAutoFit/>
          </a:bodyPr>
          <a:lstStyle/>
          <a:p>
            <a:pPr algn="l">
              <a:lnSpc>
                <a:spcPts val="7660"/>
              </a:lnSpc>
            </a:pPr>
            <a:r>
              <a:rPr lang="en-US" sz="6383" spc="-319">
                <a:solidFill>
                  <a:srgbClr val="000000"/>
                </a:solidFill>
                <a:latin typeface="League Spartan"/>
                <a:ea typeface="League Spartan"/>
                <a:cs typeface="League Spartan"/>
                <a:sym typeface="League Spartan"/>
              </a:rPr>
              <a:t>A Política Nacional de Saúde do Trabalhador e as novas relações de trabalho </a:t>
            </a:r>
          </a:p>
        </p:txBody>
      </p:sp>
      <p:sp>
        <p:nvSpPr>
          <p:cNvPr id="14" name="TextBox 14"/>
          <p:cNvSpPr txBox="1"/>
          <p:nvPr/>
        </p:nvSpPr>
        <p:spPr>
          <a:xfrm>
            <a:off x="2382261" y="4834983"/>
            <a:ext cx="4246224" cy="2524252"/>
          </a:xfrm>
          <a:prstGeom prst="rect">
            <a:avLst/>
          </a:prstGeom>
        </p:spPr>
        <p:txBody>
          <a:bodyPr lIns="0" tIns="0" rIns="0" bIns="0" rtlCol="0" anchor="t">
            <a:spAutoFit/>
          </a:bodyPr>
          <a:lstStyle/>
          <a:p>
            <a:pPr algn="just">
              <a:lnSpc>
                <a:spcPts val="4094"/>
              </a:lnSpc>
            </a:pPr>
            <a:r>
              <a:rPr lang="en-US" sz="2225" b="1" spc="111">
                <a:solidFill>
                  <a:srgbClr val="000000"/>
                </a:solidFill>
                <a:latin typeface="Montserrat Bold"/>
                <a:ea typeface="Montserrat Bold"/>
                <a:cs typeface="Montserrat Bold"/>
                <a:sym typeface="Montserrat Bold"/>
              </a:rPr>
              <a:t>Trabalhador MEI</a:t>
            </a:r>
          </a:p>
          <a:p>
            <a:pPr algn="just">
              <a:lnSpc>
                <a:spcPts val="4094"/>
              </a:lnSpc>
            </a:pPr>
            <a:r>
              <a:rPr lang="en-US" sz="2225" b="1" spc="111">
                <a:solidFill>
                  <a:srgbClr val="000000"/>
                </a:solidFill>
                <a:latin typeface="Montserrat Bold"/>
                <a:ea typeface="Montserrat Bold"/>
                <a:cs typeface="Montserrat Bold"/>
                <a:sym typeface="Montserrat Bold"/>
              </a:rPr>
              <a:t>Trabalhador intermitente</a:t>
            </a:r>
          </a:p>
          <a:p>
            <a:pPr algn="just">
              <a:lnSpc>
                <a:spcPts val="4094"/>
              </a:lnSpc>
            </a:pPr>
            <a:r>
              <a:rPr lang="en-US" sz="2225" b="1" spc="111">
                <a:solidFill>
                  <a:srgbClr val="000000"/>
                </a:solidFill>
                <a:latin typeface="Montserrat Bold"/>
                <a:ea typeface="Montserrat Bold"/>
                <a:cs typeface="Montserrat Bold"/>
                <a:sym typeface="Montserrat Bold"/>
              </a:rPr>
              <a:t>Trabalhador temporário</a:t>
            </a:r>
          </a:p>
          <a:p>
            <a:pPr algn="just">
              <a:lnSpc>
                <a:spcPts val="4094"/>
              </a:lnSpc>
            </a:pPr>
            <a:r>
              <a:rPr lang="en-US" sz="2225" b="1" spc="111">
                <a:solidFill>
                  <a:srgbClr val="000000"/>
                </a:solidFill>
                <a:latin typeface="Montserrat Bold"/>
                <a:ea typeface="Montserrat Bold"/>
                <a:cs typeface="Montserrat Bold"/>
                <a:sym typeface="Montserrat Bold"/>
              </a:rPr>
              <a:t>Trabalho terceirizado</a:t>
            </a:r>
          </a:p>
          <a:p>
            <a:pPr marL="0" lvl="0" indent="0" algn="just">
              <a:lnSpc>
                <a:spcPts val="4094"/>
              </a:lnSpc>
            </a:pPr>
            <a:r>
              <a:rPr lang="en-US" sz="2225" b="1" spc="111">
                <a:solidFill>
                  <a:srgbClr val="000000"/>
                </a:solidFill>
                <a:latin typeface="Montserrat Bold"/>
                <a:ea typeface="Montserrat Bold"/>
                <a:cs typeface="Montserrat Bold"/>
                <a:sym typeface="Montserrat Bold"/>
              </a:rPr>
              <a:t>Trabalho plataformizado</a:t>
            </a:r>
          </a:p>
        </p:txBody>
      </p:sp>
      <p:sp>
        <p:nvSpPr>
          <p:cNvPr id="15" name="TextBox 15"/>
          <p:cNvSpPr txBox="1"/>
          <p:nvPr/>
        </p:nvSpPr>
        <p:spPr>
          <a:xfrm>
            <a:off x="10066227" y="5309833"/>
            <a:ext cx="4246224" cy="853951"/>
          </a:xfrm>
          <a:prstGeom prst="rect">
            <a:avLst/>
          </a:prstGeom>
        </p:spPr>
        <p:txBody>
          <a:bodyPr lIns="0" tIns="0" rIns="0" bIns="0" rtlCol="0" anchor="t">
            <a:spAutoFit/>
          </a:bodyPr>
          <a:lstStyle/>
          <a:p>
            <a:pPr marL="0" lvl="0" indent="0" algn="just">
              <a:lnSpc>
                <a:spcPts val="7405"/>
              </a:lnSpc>
            </a:pPr>
            <a:r>
              <a:rPr lang="en-US" sz="4024" b="1" spc="201">
                <a:solidFill>
                  <a:srgbClr val="000000"/>
                </a:solidFill>
                <a:latin typeface="Montserrat Bold"/>
                <a:ea typeface="Montserrat Bold"/>
                <a:cs typeface="Montserrat Bold"/>
                <a:sym typeface="Montserrat Bold"/>
              </a:rPr>
              <a:t>CLT</a:t>
            </a:r>
          </a:p>
        </p:txBody>
      </p:sp>
      <p:sp>
        <p:nvSpPr>
          <p:cNvPr id="16" name="TextBox 16"/>
          <p:cNvSpPr txBox="1"/>
          <p:nvPr/>
        </p:nvSpPr>
        <p:spPr>
          <a:xfrm>
            <a:off x="8009379" y="5309833"/>
            <a:ext cx="392557" cy="853951"/>
          </a:xfrm>
          <a:prstGeom prst="rect">
            <a:avLst/>
          </a:prstGeom>
        </p:spPr>
        <p:txBody>
          <a:bodyPr lIns="0" tIns="0" rIns="0" bIns="0" rtlCol="0" anchor="t">
            <a:spAutoFit/>
          </a:bodyPr>
          <a:lstStyle/>
          <a:p>
            <a:pPr marL="0" lvl="0" indent="0" algn="just">
              <a:lnSpc>
                <a:spcPts val="7405"/>
              </a:lnSpc>
            </a:pPr>
            <a:r>
              <a:rPr lang="en-US" sz="4024" b="1" spc="201">
                <a:solidFill>
                  <a:srgbClr val="000000"/>
                </a:solidFill>
                <a:latin typeface="Montserrat Bold"/>
                <a:ea typeface="Montserrat Bold"/>
                <a:cs typeface="Montserrat Bold"/>
                <a:sym typeface="Montserrat Bold"/>
              </a:rPr>
              <a:t>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5454240" y="-625508"/>
            <a:ext cx="4563847" cy="11789087"/>
            <a:chOff x="0" y="0"/>
            <a:chExt cx="1202001" cy="3104945"/>
          </a:xfrm>
        </p:grpSpPr>
        <p:sp>
          <p:nvSpPr>
            <p:cNvPr id="3" name="Freeform 3"/>
            <p:cNvSpPr/>
            <p:nvPr/>
          </p:nvSpPr>
          <p:spPr>
            <a:xfrm>
              <a:off x="0" y="0"/>
              <a:ext cx="1202001" cy="3104945"/>
            </a:xfrm>
            <a:custGeom>
              <a:avLst/>
              <a:gdLst/>
              <a:ahLst/>
              <a:cxnLst/>
              <a:rect l="l" t="t" r="r" b="b"/>
              <a:pathLst>
                <a:path w="1202001" h="3104945">
                  <a:moveTo>
                    <a:pt x="0" y="0"/>
                  </a:moveTo>
                  <a:lnTo>
                    <a:pt x="1202001" y="0"/>
                  </a:lnTo>
                  <a:lnTo>
                    <a:pt x="1202001" y="3104945"/>
                  </a:lnTo>
                  <a:lnTo>
                    <a:pt x="0" y="3104945"/>
                  </a:lnTo>
                  <a:close/>
                </a:path>
              </a:pathLst>
            </a:custGeom>
            <a:solidFill>
              <a:srgbClr val="FFBD59"/>
            </a:solidFill>
          </p:spPr>
          <p:txBody>
            <a:bodyPr/>
            <a:lstStyle/>
            <a:p>
              <a:endParaRPr lang="pt-BR"/>
            </a:p>
          </p:txBody>
        </p:sp>
        <p:sp>
          <p:nvSpPr>
            <p:cNvPr id="4" name="TextBox 4"/>
            <p:cNvSpPr txBox="1"/>
            <p:nvPr/>
          </p:nvSpPr>
          <p:spPr>
            <a:xfrm>
              <a:off x="0" y="-28575"/>
              <a:ext cx="1202001" cy="3133520"/>
            </a:xfrm>
            <a:prstGeom prst="rect">
              <a:avLst/>
            </a:prstGeom>
          </p:spPr>
          <p:txBody>
            <a:bodyPr lIns="50800" tIns="50800" rIns="50800" bIns="50800" rtlCol="0" anchor="ctr"/>
            <a:lstStyle/>
            <a:p>
              <a:pPr algn="ctr">
                <a:lnSpc>
                  <a:spcPts val="3022"/>
                </a:lnSpc>
              </a:pPr>
              <a:endParaRPr/>
            </a:p>
          </p:txBody>
        </p:sp>
      </p:grpSp>
      <p:sp>
        <p:nvSpPr>
          <p:cNvPr id="5" name="Freeform 5"/>
          <p:cNvSpPr/>
          <p:nvPr/>
        </p:nvSpPr>
        <p:spPr>
          <a:xfrm rot="-5400000">
            <a:off x="166090" y="7056802"/>
            <a:ext cx="1725220" cy="6460397"/>
          </a:xfrm>
          <a:custGeom>
            <a:avLst/>
            <a:gdLst/>
            <a:ahLst/>
            <a:cxnLst/>
            <a:rect l="l" t="t" r="r" b="b"/>
            <a:pathLst>
              <a:path w="1725220" h="6460397">
                <a:moveTo>
                  <a:pt x="0" y="0"/>
                </a:moveTo>
                <a:lnTo>
                  <a:pt x="1725220" y="0"/>
                </a:lnTo>
                <a:lnTo>
                  <a:pt x="1725220" y="6460396"/>
                </a:lnTo>
                <a:lnTo>
                  <a:pt x="0" y="64603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grpSp>
        <p:nvGrpSpPr>
          <p:cNvPr id="6" name="Group 6"/>
          <p:cNvGrpSpPr/>
          <p:nvPr/>
        </p:nvGrpSpPr>
        <p:grpSpPr>
          <a:xfrm rot="-4723349">
            <a:off x="12042607" y="-4221447"/>
            <a:ext cx="5694864" cy="9169742"/>
            <a:chOff x="0" y="0"/>
            <a:chExt cx="812800" cy="1308752"/>
          </a:xfrm>
        </p:grpSpPr>
        <p:sp>
          <p:nvSpPr>
            <p:cNvPr id="7" name="Freeform 7"/>
            <p:cNvSpPr/>
            <p:nvPr/>
          </p:nvSpPr>
          <p:spPr>
            <a:xfrm>
              <a:off x="0" y="0"/>
              <a:ext cx="812800" cy="1308752"/>
            </a:xfrm>
            <a:custGeom>
              <a:avLst/>
              <a:gdLst/>
              <a:ahLst/>
              <a:cxnLst/>
              <a:rect l="l" t="t" r="r" b="b"/>
              <a:pathLst>
                <a:path w="812800" h="1308752">
                  <a:moveTo>
                    <a:pt x="406400" y="0"/>
                  </a:moveTo>
                  <a:lnTo>
                    <a:pt x="812800" y="1308752"/>
                  </a:lnTo>
                  <a:lnTo>
                    <a:pt x="0" y="1308752"/>
                  </a:lnTo>
                  <a:lnTo>
                    <a:pt x="406400" y="0"/>
                  </a:lnTo>
                  <a:close/>
                </a:path>
              </a:pathLst>
            </a:custGeom>
            <a:solidFill>
              <a:srgbClr val="5271FF"/>
            </a:solidFill>
          </p:spPr>
          <p:txBody>
            <a:bodyPr/>
            <a:lstStyle/>
            <a:p>
              <a:endParaRPr lang="pt-BR"/>
            </a:p>
          </p:txBody>
        </p:sp>
        <p:sp>
          <p:nvSpPr>
            <p:cNvPr id="8" name="TextBox 8"/>
            <p:cNvSpPr txBox="1"/>
            <p:nvPr/>
          </p:nvSpPr>
          <p:spPr>
            <a:xfrm>
              <a:off x="127000" y="579060"/>
              <a:ext cx="558800" cy="636210"/>
            </a:xfrm>
            <a:prstGeom prst="rect">
              <a:avLst/>
            </a:prstGeom>
          </p:spPr>
          <p:txBody>
            <a:bodyPr lIns="50800" tIns="50800" rIns="50800" bIns="50800" rtlCol="0" anchor="ctr"/>
            <a:lstStyle/>
            <a:p>
              <a:pPr algn="ctr">
                <a:lnSpc>
                  <a:spcPts val="3022"/>
                </a:lnSpc>
              </a:pPr>
              <a:endParaRPr/>
            </a:p>
          </p:txBody>
        </p:sp>
      </p:grpSp>
      <p:grpSp>
        <p:nvGrpSpPr>
          <p:cNvPr id="9" name="Group 9"/>
          <p:cNvGrpSpPr/>
          <p:nvPr/>
        </p:nvGrpSpPr>
        <p:grpSpPr>
          <a:xfrm rot="-2052160">
            <a:off x="14993922" y="495911"/>
            <a:ext cx="6957961" cy="6268970"/>
            <a:chOff x="0" y="0"/>
            <a:chExt cx="1601157" cy="1442607"/>
          </a:xfrm>
        </p:grpSpPr>
        <p:sp>
          <p:nvSpPr>
            <p:cNvPr id="10" name="Freeform 10"/>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11" name="TextBox 11"/>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
        <p:nvSpPr>
          <p:cNvPr id="12" name="Freeform 12"/>
          <p:cNvSpPr/>
          <p:nvPr/>
        </p:nvSpPr>
        <p:spPr>
          <a:xfrm>
            <a:off x="238864" y="6850888"/>
            <a:ext cx="3861237" cy="2316742"/>
          </a:xfrm>
          <a:custGeom>
            <a:avLst/>
            <a:gdLst/>
            <a:ahLst/>
            <a:cxnLst/>
            <a:rect l="l" t="t" r="r" b="b"/>
            <a:pathLst>
              <a:path w="3861237" h="2316742">
                <a:moveTo>
                  <a:pt x="0" y="0"/>
                </a:moveTo>
                <a:lnTo>
                  <a:pt x="3861236" y="0"/>
                </a:lnTo>
                <a:lnTo>
                  <a:pt x="3861236" y="2316743"/>
                </a:lnTo>
                <a:lnTo>
                  <a:pt x="0" y="2316743"/>
                </a:lnTo>
                <a:lnTo>
                  <a:pt x="0" y="0"/>
                </a:lnTo>
                <a:close/>
              </a:path>
            </a:pathLst>
          </a:custGeom>
          <a:blipFill>
            <a:blip r:embed="rId4"/>
            <a:stretch>
              <a:fillRect/>
            </a:stretch>
          </a:blipFill>
        </p:spPr>
        <p:txBody>
          <a:bodyPr/>
          <a:lstStyle/>
          <a:p>
            <a:endParaRPr lang="pt-BR"/>
          </a:p>
        </p:txBody>
      </p:sp>
      <p:sp>
        <p:nvSpPr>
          <p:cNvPr id="13" name="Freeform 13"/>
          <p:cNvSpPr/>
          <p:nvPr/>
        </p:nvSpPr>
        <p:spPr>
          <a:xfrm>
            <a:off x="7926558" y="6850888"/>
            <a:ext cx="5142819" cy="3085691"/>
          </a:xfrm>
          <a:custGeom>
            <a:avLst/>
            <a:gdLst/>
            <a:ahLst/>
            <a:cxnLst/>
            <a:rect l="l" t="t" r="r" b="b"/>
            <a:pathLst>
              <a:path w="5142819" h="3085691">
                <a:moveTo>
                  <a:pt x="0" y="0"/>
                </a:moveTo>
                <a:lnTo>
                  <a:pt x="5142819" y="0"/>
                </a:lnTo>
                <a:lnTo>
                  <a:pt x="5142819" y="3085692"/>
                </a:lnTo>
                <a:lnTo>
                  <a:pt x="0" y="3085692"/>
                </a:lnTo>
                <a:lnTo>
                  <a:pt x="0" y="0"/>
                </a:lnTo>
                <a:close/>
              </a:path>
            </a:pathLst>
          </a:custGeom>
          <a:blipFill>
            <a:blip r:embed="rId5"/>
            <a:stretch>
              <a:fillRect/>
            </a:stretch>
          </a:blipFill>
        </p:spPr>
        <p:txBody>
          <a:bodyPr/>
          <a:lstStyle/>
          <a:p>
            <a:endParaRPr lang="pt-BR"/>
          </a:p>
        </p:txBody>
      </p:sp>
      <p:sp>
        <p:nvSpPr>
          <p:cNvPr id="14" name="Freeform 14"/>
          <p:cNvSpPr/>
          <p:nvPr/>
        </p:nvSpPr>
        <p:spPr>
          <a:xfrm>
            <a:off x="13255594" y="6850888"/>
            <a:ext cx="4636968" cy="3085691"/>
          </a:xfrm>
          <a:custGeom>
            <a:avLst/>
            <a:gdLst/>
            <a:ahLst/>
            <a:cxnLst/>
            <a:rect l="l" t="t" r="r" b="b"/>
            <a:pathLst>
              <a:path w="4636968" h="3085691">
                <a:moveTo>
                  <a:pt x="0" y="0"/>
                </a:moveTo>
                <a:lnTo>
                  <a:pt x="4636968" y="0"/>
                </a:lnTo>
                <a:lnTo>
                  <a:pt x="4636968" y="3085692"/>
                </a:lnTo>
                <a:lnTo>
                  <a:pt x="0" y="3085692"/>
                </a:lnTo>
                <a:lnTo>
                  <a:pt x="0" y="0"/>
                </a:lnTo>
                <a:close/>
              </a:path>
            </a:pathLst>
          </a:custGeom>
          <a:blipFill>
            <a:blip r:embed="rId6"/>
            <a:stretch>
              <a:fillRect/>
            </a:stretch>
          </a:blipFill>
        </p:spPr>
        <p:txBody>
          <a:bodyPr/>
          <a:lstStyle/>
          <a:p>
            <a:endParaRPr lang="pt-BR"/>
          </a:p>
        </p:txBody>
      </p:sp>
      <p:sp>
        <p:nvSpPr>
          <p:cNvPr id="15" name="Freeform 15"/>
          <p:cNvSpPr/>
          <p:nvPr/>
        </p:nvSpPr>
        <p:spPr>
          <a:xfrm>
            <a:off x="4258898" y="6850888"/>
            <a:ext cx="3481443" cy="2316742"/>
          </a:xfrm>
          <a:custGeom>
            <a:avLst/>
            <a:gdLst/>
            <a:ahLst/>
            <a:cxnLst/>
            <a:rect l="l" t="t" r="r" b="b"/>
            <a:pathLst>
              <a:path w="3481443" h="2316742">
                <a:moveTo>
                  <a:pt x="0" y="0"/>
                </a:moveTo>
                <a:lnTo>
                  <a:pt x="3481443" y="0"/>
                </a:lnTo>
                <a:lnTo>
                  <a:pt x="3481443" y="2316743"/>
                </a:lnTo>
                <a:lnTo>
                  <a:pt x="0" y="2316743"/>
                </a:lnTo>
                <a:lnTo>
                  <a:pt x="0" y="0"/>
                </a:lnTo>
                <a:close/>
              </a:path>
            </a:pathLst>
          </a:custGeom>
          <a:blipFill>
            <a:blip r:embed="rId7"/>
            <a:stretch>
              <a:fillRect/>
            </a:stretch>
          </a:blipFill>
        </p:spPr>
        <p:txBody>
          <a:bodyPr/>
          <a:lstStyle/>
          <a:p>
            <a:endParaRPr lang="pt-BR"/>
          </a:p>
        </p:txBody>
      </p:sp>
      <p:sp>
        <p:nvSpPr>
          <p:cNvPr id="16" name="TextBox 16"/>
          <p:cNvSpPr txBox="1"/>
          <p:nvPr/>
        </p:nvSpPr>
        <p:spPr>
          <a:xfrm>
            <a:off x="1028700" y="620599"/>
            <a:ext cx="13681857" cy="2400300"/>
          </a:xfrm>
          <a:prstGeom prst="rect">
            <a:avLst/>
          </a:prstGeom>
        </p:spPr>
        <p:txBody>
          <a:bodyPr lIns="0" tIns="0" rIns="0" bIns="0" rtlCol="0" anchor="t">
            <a:spAutoFit/>
          </a:bodyPr>
          <a:lstStyle/>
          <a:p>
            <a:pPr algn="l">
              <a:lnSpc>
                <a:spcPts val="6340"/>
              </a:lnSpc>
            </a:pPr>
            <a:r>
              <a:rPr lang="en-US" sz="5283" spc="-264">
                <a:solidFill>
                  <a:srgbClr val="000000"/>
                </a:solidFill>
                <a:latin typeface="League Spartan"/>
                <a:ea typeface="League Spartan"/>
                <a:cs typeface="League Spartan"/>
                <a:sym typeface="League Spartan"/>
              </a:rPr>
              <a:t>A Política Nacional de Saúde do Trabalhador e as novas relações de trabalho </a:t>
            </a:r>
          </a:p>
        </p:txBody>
      </p:sp>
      <p:sp>
        <p:nvSpPr>
          <p:cNvPr id="17" name="TextBox 17"/>
          <p:cNvSpPr txBox="1"/>
          <p:nvPr/>
        </p:nvSpPr>
        <p:spPr>
          <a:xfrm>
            <a:off x="1028700" y="3611345"/>
            <a:ext cx="7032967" cy="2162492"/>
          </a:xfrm>
          <a:prstGeom prst="rect">
            <a:avLst/>
          </a:prstGeom>
        </p:spPr>
        <p:txBody>
          <a:bodyPr lIns="0" tIns="0" rIns="0" bIns="0" rtlCol="0" anchor="t">
            <a:spAutoFit/>
          </a:bodyPr>
          <a:lstStyle/>
          <a:p>
            <a:pPr marL="0" lvl="0" indent="0" algn="just">
              <a:lnSpc>
                <a:spcPts val="2892"/>
              </a:lnSpc>
              <a:spcBef>
                <a:spcPct val="0"/>
              </a:spcBef>
            </a:pPr>
            <a:r>
              <a:rPr lang="en-US" sz="2225" b="1" spc="111">
                <a:solidFill>
                  <a:srgbClr val="000000"/>
                </a:solidFill>
                <a:latin typeface="Montserrat Bold"/>
                <a:ea typeface="Montserrat Bold"/>
                <a:cs typeface="Montserrat Bold"/>
                <a:sym typeface="Montserrat Bold"/>
              </a:rPr>
              <a:t>Precarização do Trabalho: ausência de direitos trabalhistas básicos e pela subordinação aos algoritmos , expõe os trabalhadores a condições caracterizadas por longas jornadas, remuneração incerta e insegurança quanto ao futuro.</a:t>
            </a:r>
          </a:p>
        </p:txBody>
      </p:sp>
      <p:sp>
        <p:nvSpPr>
          <p:cNvPr id="18" name="TextBox 18"/>
          <p:cNvSpPr txBox="1"/>
          <p:nvPr/>
        </p:nvSpPr>
        <p:spPr>
          <a:xfrm>
            <a:off x="9144000" y="3601820"/>
            <a:ext cx="8748562" cy="2285047"/>
          </a:xfrm>
          <a:prstGeom prst="rect">
            <a:avLst/>
          </a:prstGeom>
        </p:spPr>
        <p:txBody>
          <a:bodyPr lIns="0" tIns="0" rIns="0" bIns="0" rtlCol="0" anchor="t">
            <a:spAutoFit/>
          </a:bodyPr>
          <a:lstStyle/>
          <a:p>
            <a:pPr algn="l">
              <a:lnSpc>
                <a:spcPts val="3022"/>
              </a:lnSpc>
              <a:spcBef>
                <a:spcPct val="0"/>
              </a:spcBef>
            </a:pPr>
            <a:r>
              <a:rPr lang="en-US" sz="2325" b="1" spc="116">
                <a:solidFill>
                  <a:srgbClr val="000000"/>
                </a:solidFill>
                <a:latin typeface="Montserrat Bold"/>
                <a:ea typeface="Montserrat Bold"/>
                <a:cs typeface="Montserrat Bold"/>
                <a:sym typeface="Montserrat Bold"/>
              </a:rPr>
              <a:t>Adoecimento relacionado ao trabalho: </a:t>
            </a:r>
          </a:p>
          <a:p>
            <a:pPr marL="501968" lvl="1" indent="-250984" algn="l">
              <a:lnSpc>
                <a:spcPts val="3022"/>
              </a:lnSpc>
              <a:buFont typeface="Arial"/>
              <a:buChar char="•"/>
            </a:pPr>
            <a:r>
              <a:rPr lang="en-US" sz="2325" b="1" spc="116">
                <a:solidFill>
                  <a:srgbClr val="000000"/>
                </a:solidFill>
                <a:latin typeface="Montserrat Bold"/>
                <a:ea typeface="Montserrat Bold"/>
                <a:cs typeface="Montserrat Bold"/>
                <a:sym typeface="Montserrat Bold"/>
              </a:rPr>
              <a:t>Doenças musculoesqueléticas</a:t>
            </a:r>
          </a:p>
          <a:p>
            <a:pPr marL="501968" lvl="1" indent="-250984" algn="l">
              <a:lnSpc>
                <a:spcPts val="3022"/>
              </a:lnSpc>
              <a:buFont typeface="Arial"/>
              <a:buChar char="•"/>
            </a:pPr>
            <a:r>
              <a:rPr lang="en-US" sz="2325" b="1" spc="116">
                <a:solidFill>
                  <a:srgbClr val="000000"/>
                </a:solidFill>
                <a:latin typeface="Montserrat Bold"/>
                <a:ea typeface="Montserrat Bold"/>
                <a:cs typeface="Montserrat Bold"/>
                <a:sym typeface="Montserrat Bold"/>
              </a:rPr>
              <a:t>Transtornos psicossociais</a:t>
            </a:r>
          </a:p>
          <a:p>
            <a:pPr marL="501968" lvl="1" indent="-250984" algn="l">
              <a:lnSpc>
                <a:spcPts val="3022"/>
              </a:lnSpc>
              <a:buFont typeface="Arial"/>
              <a:buChar char="•"/>
            </a:pPr>
            <a:r>
              <a:rPr lang="en-US" sz="2325" b="1" spc="116">
                <a:solidFill>
                  <a:srgbClr val="000000"/>
                </a:solidFill>
                <a:latin typeface="Montserrat Bold"/>
                <a:ea typeface="Montserrat Bold"/>
                <a:cs typeface="Montserrat Bold"/>
                <a:sym typeface="Montserrat Bold"/>
              </a:rPr>
              <a:t>Acidentes de trabalho</a:t>
            </a:r>
          </a:p>
          <a:p>
            <a:pPr marL="501968" lvl="1" indent="-250984" algn="l">
              <a:lnSpc>
                <a:spcPts val="3022"/>
              </a:lnSpc>
              <a:buFont typeface="Arial"/>
              <a:buChar char="•"/>
            </a:pPr>
            <a:r>
              <a:rPr lang="en-US" sz="2325" b="1" spc="116">
                <a:solidFill>
                  <a:srgbClr val="000000"/>
                </a:solidFill>
                <a:latin typeface="Montserrat Bold"/>
                <a:ea typeface="Montserrat Bold"/>
                <a:cs typeface="Montserrat Bold"/>
                <a:sym typeface="Montserrat Bold"/>
              </a:rPr>
              <a:t>Exposição a riscos ergonômicos e organizacionais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5454240" y="-625508"/>
            <a:ext cx="4563847" cy="11789087"/>
            <a:chOff x="0" y="0"/>
            <a:chExt cx="1202001" cy="3104945"/>
          </a:xfrm>
        </p:grpSpPr>
        <p:sp>
          <p:nvSpPr>
            <p:cNvPr id="3" name="Freeform 3"/>
            <p:cNvSpPr/>
            <p:nvPr/>
          </p:nvSpPr>
          <p:spPr>
            <a:xfrm>
              <a:off x="0" y="0"/>
              <a:ext cx="1202001" cy="3104945"/>
            </a:xfrm>
            <a:custGeom>
              <a:avLst/>
              <a:gdLst/>
              <a:ahLst/>
              <a:cxnLst/>
              <a:rect l="l" t="t" r="r" b="b"/>
              <a:pathLst>
                <a:path w="1202001" h="3104945">
                  <a:moveTo>
                    <a:pt x="0" y="0"/>
                  </a:moveTo>
                  <a:lnTo>
                    <a:pt x="1202001" y="0"/>
                  </a:lnTo>
                  <a:lnTo>
                    <a:pt x="1202001" y="3104945"/>
                  </a:lnTo>
                  <a:lnTo>
                    <a:pt x="0" y="3104945"/>
                  </a:lnTo>
                  <a:close/>
                </a:path>
              </a:pathLst>
            </a:custGeom>
            <a:solidFill>
              <a:srgbClr val="FFBD59"/>
            </a:solidFill>
          </p:spPr>
          <p:txBody>
            <a:bodyPr/>
            <a:lstStyle/>
            <a:p>
              <a:endParaRPr lang="pt-BR"/>
            </a:p>
          </p:txBody>
        </p:sp>
        <p:sp>
          <p:nvSpPr>
            <p:cNvPr id="4" name="TextBox 4"/>
            <p:cNvSpPr txBox="1"/>
            <p:nvPr/>
          </p:nvSpPr>
          <p:spPr>
            <a:xfrm>
              <a:off x="0" y="-28575"/>
              <a:ext cx="1202001" cy="3133520"/>
            </a:xfrm>
            <a:prstGeom prst="rect">
              <a:avLst/>
            </a:prstGeom>
          </p:spPr>
          <p:txBody>
            <a:bodyPr lIns="50800" tIns="50800" rIns="50800" bIns="50800" rtlCol="0" anchor="ctr"/>
            <a:lstStyle/>
            <a:p>
              <a:pPr algn="ctr">
                <a:lnSpc>
                  <a:spcPts val="3022"/>
                </a:lnSpc>
              </a:pPr>
              <a:endParaRPr/>
            </a:p>
          </p:txBody>
        </p:sp>
      </p:grpSp>
      <p:sp>
        <p:nvSpPr>
          <p:cNvPr id="5" name="Freeform 5"/>
          <p:cNvSpPr/>
          <p:nvPr/>
        </p:nvSpPr>
        <p:spPr>
          <a:xfrm rot="-5400000">
            <a:off x="648530" y="-1338889"/>
            <a:ext cx="1725220" cy="6460397"/>
          </a:xfrm>
          <a:custGeom>
            <a:avLst/>
            <a:gdLst/>
            <a:ahLst/>
            <a:cxnLst/>
            <a:rect l="l" t="t" r="r" b="b"/>
            <a:pathLst>
              <a:path w="1725220" h="6460397">
                <a:moveTo>
                  <a:pt x="0" y="0"/>
                </a:moveTo>
                <a:lnTo>
                  <a:pt x="1725220" y="0"/>
                </a:lnTo>
                <a:lnTo>
                  <a:pt x="1725220" y="6460397"/>
                </a:lnTo>
                <a:lnTo>
                  <a:pt x="0" y="6460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grpSp>
        <p:nvGrpSpPr>
          <p:cNvPr id="6" name="Group 6"/>
          <p:cNvGrpSpPr/>
          <p:nvPr/>
        </p:nvGrpSpPr>
        <p:grpSpPr>
          <a:xfrm rot="-2052160">
            <a:off x="14809019" y="5645731"/>
            <a:ext cx="6957961" cy="6268970"/>
            <a:chOff x="0" y="0"/>
            <a:chExt cx="1601157" cy="1442607"/>
          </a:xfrm>
        </p:grpSpPr>
        <p:sp>
          <p:nvSpPr>
            <p:cNvPr id="7" name="Freeform 7"/>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8" name="TextBox 8"/>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grpSp>
        <p:nvGrpSpPr>
          <p:cNvPr id="9" name="Group 9"/>
          <p:cNvGrpSpPr/>
          <p:nvPr/>
        </p:nvGrpSpPr>
        <p:grpSpPr>
          <a:xfrm rot="-2052160">
            <a:off x="351805" y="11206198"/>
            <a:ext cx="6957961" cy="6268970"/>
            <a:chOff x="0" y="0"/>
            <a:chExt cx="1601157" cy="1442607"/>
          </a:xfrm>
        </p:grpSpPr>
        <p:sp>
          <p:nvSpPr>
            <p:cNvPr id="10" name="Freeform 10"/>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BD59"/>
              </a:solidFill>
              <a:prstDash val="solid"/>
              <a:miter/>
            </a:ln>
          </p:spPr>
          <p:txBody>
            <a:bodyPr/>
            <a:lstStyle/>
            <a:p>
              <a:endParaRPr lang="pt-BR"/>
            </a:p>
          </p:txBody>
        </p:sp>
        <p:sp>
          <p:nvSpPr>
            <p:cNvPr id="11" name="TextBox 11"/>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grpSp>
        <p:nvGrpSpPr>
          <p:cNvPr id="12" name="Group 12"/>
          <p:cNvGrpSpPr/>
          <p:nvPr/>
        </p:nvGrpSpPr>
        <p:grpSpPr>
          <a:xfrm rot="-2052160">
            <a:off x="-3772208" y="9592595"/>
            <a:ext cx="6957961" cy="6268970"/>
            <a:chOff x="0" y="0"/>
            <a:chExt cx="1601157" cy="1442607"/>
          </a:xfrm>
        </p:grpSpPr>
        <p:sp>
          <p:nvSpPr>
            <p:cNvPr id="13" name="Freeform 13"/>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BD59"/>
              </a:solidFill>
              <a:prstDash val="solid"/>
              <a:miter/>
            </a:ln>
          </p:spPr>
          <p:txBody>
            <a:bodyPr/>
            <a:lstStyle/>
            <a:p>
              <a:endParaRPr lang="pt-BR"/>
            </a:p>
          </p:txBody>
        </p:sp>
        <p:sp>
          <p:nvSpPr>
            <p:cNvPr id="14" name="TextBox 14"/>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
        <p:nvSpPr>
          <p:cNvPr id="15" name="Freeform 15"/>
          <p:cNvSpPr/>
          <p:nvPr/>
        </p:nvSpPr>
        <p:spPr>
          <a:xfrm>
            <a:off x="3384655" y="2753920"/>
            <a:ext cx="11143599" cy="7147886"/>
          </a:xfrm>
          <a:custGeom>
            <a:avLst/>
            <a:gdLst/>
            <a:ahLst/>
            <a:cxnLst/>
            <a:rect l="l" t="t" r="r" b="b"/>
            <a:pathLst>
              <a:path w="11143599" h="7147886">
                <a:moveTo>
                  <a:pt x="0" y="0"/>
                </a:moveTo>
                <a:lnTo>
                  <a:pt x="11143599" y="0"/>
                </a:lnTo>
                <a:lnTo>
                  <a:pt x="11143599" y="7147886"/>
                </a:lnTo>
                <a:lnTo>
                  <a:pt x="0" y="7147886"/>
                </a:lnTo>
                <a:lnTo>
                  <a:pt x="0" y="0"/>
                </a:lnTo>
                <a:close/>
              </a:path>
            </a:pathLst>
          </a:custGeom>
          <a:blipFill>
            <a:blip r:embed="rId4"/>
            <a:stretch>
              <a:fillRect l="-58630" t="-65838" r="-50734" b="-17762"/>
            </a:stretch>
          </a:blipFill>
        </p:spPr>
        <p:txBody>
          <a:bodyPr/>
          <a:lstStyle/>
          <a:p>
            <a:endParaRPr lang="pt-BR"/>
          </a:p>
        </p:txBody>
      </p:sp>
      <p:sp>
        <p:nvSpPr>
          <p:cNvPr id="16" name="TextBox 16"/>
          <p:cNvSpPr txBox="1"/>
          <p:nvPr/>
        </p:nvSpPr>
        <p:spPr>
          <a:xfrm>
            <a:off x="5240449" y="1424771"/>
            <a:ext cx="7807102" cy="818775"/>
          </a:xfrm>
          <a:prstGeom prst="rect">
            <a:avLst/>
          </a:prstGeom>
        </p:spPr>
        <p:txBody>
          <a:bodyPr lIns="0" tIns="0" rIns="0" bIns="0" rtlCol="0" anchor="t">
            <a:spAutoFit/>
          </a:bodyPr>
          <a:lstStyle/>
          <a:p>
            <a:pPr algn="l">
              <a:lnSpc>
                <a:spcPts val="6064"/>
              </a:lnSpc>
            </a:pPr>
            <a:r>
              <a:rPr lang="en-US" sz="6383" spc="-319">
                <a:solidFill>
                  <a:srgbClr val="000000"/>
                </a:solidFill>
                <a:latin typeface="League Spartan"/>
                <a:ea typeface="League Spartan"/>
                <a:cs typeface="League Spartan"/>
                <a:sym typeface="League Spartan"/>
              </a:rPr>
              <a:t>RENAST - CEREST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60145">
            <a:off x="-1677431" y="-2464954"/>
            <a:ext cx="10381176" cy="13943416"/>
            <a:chOff x="0" y="0"/>
            <a:chExt cx="2734137" cy="3672340"/>
          </a:xfrm>
        </p:grpSpPr>
        <p:sp>
          <p:nvSpPr>
            <p:cNvPr id="3" name="Freeform 3"/>
            <p:cNvSpPr/>
            <p:nvPr/>
          </p:nvSpPr>
          <p:spPr>
            <a:xfrm>
              <a:off x="0" y="0"/>
              <a:ext cx="2734137" cy="3672340"/>
            </a:xfrm>
            <a:custGeom>
              <a:avLst/>
              <a:gdLst/>
              <a:ahLst/>
              <a:cxnLst/>
              <a:rect l="l" t="t" r="r" b="b"/>
              <a:pathLst>
                <a:path w="2734137" h="3672340">
                  <a:moveTo>
                    <a:pt x="0" y="0"/>
                  </a:moveTo>
                  <a:lnTo>
                    <a:pt x="2734137" y="0"/>
                  </a:lnTo>
                  <a:lnTo>
                    <a:pt x="2734137" y="3672340"/>
                  </a:lnTo>
                  <a:lnTo>
                    <a:pt x="0" y="3672340"/>
                  </a:lnTo>
                  <a:close/>
                </a:path>
              </a:pathLst>
            </a:custGeom>
            <a:solidFill>
              <a:srgbClr val="5271FF"/>
            </a:solidFill>
          </p:spPr>
          <p:txBody>
            <a:bodyPr/>
            <a:lstStyle/>
            <a:p>
              <a:endParaRPr lang="pt-BR"/>
            </a:p>
          </p:txBody>
        </p:sp>
        <p:sp>
          <p:nvSpPr>
            <p:cNvPr id="4" name="TextBox 4"/>
            <p:cNvSpPr txBox="1"/>
            <p:nvPr/>
          </p:nvSpPr>
          <p:spPr>
            <a:xfrm>
              <a:off x="0" y="-28575"/>
              <a:ext cx="2734137" cy="3700915"/>
            </a:xfrm>
            <a:prstGeom prst="rect">
              <a:avLst/>
            </a:prstGeom>
          </p:spPr>
          <p:txBody>
            <a:bodyPr lIns="50800" tIns="50800" rIns="50800" bIns="50800" rtlCol="0" anchor="ctr"/>
            <a:lstStyle/>
            <a:p>
              <a:pPr algn="ctr">
                <a:lnSpc>
                  <a:spcPts val="3022"/>
                </a:lnSpc>
              </a:pPr>
              <a:endParaRPr/>
            </a:p>
          </p:txBody>
        </p:sp>
      </p:grpSp>
      <p:sp>
        <p:nvSpPr>
          <p:cNvPr id="5" name="TextBox 5"/>
          <p:cNvSpPr txBox="1"/>
          <p:nvPr/>
        </p:nvSpPr>
        <p:spPr>
          <a:xfrm>
            <a:off x="3513157" y="3070037"/>
            <a:ext cx="4055376" cy="1173573"/>
          </a:xfrm>
          <a:prstGeom prst="rect">
            <a:avLst/>
          </a:prstGeom>
        </p:spPr>
        <p:txBody>
          <a:bodyPr lIns="0" tIns="0" rIns="0" bIns="0" rtlCol="0" anchor="t">
            <a:spAutoFit/>
          </a:bodyPr>
          <a:lstStyle/>
          <a:p>
            <a:pPr algn="l">
              <a:lnSpc>
                <a:spcPts val="9894"/>
              </a:lnSpc>
            </a:pPr>
            <a:r>
              <a:rPr lang="en-US" sz="6383" spc="-319">
                <a:solidFill>
                  <a:srgbClr val="FFFFFF"/>
                </a:solidFill>
                <a:latin typeface="League Spartan"/>
                <a:ea typeface="League Spartan"/>
                <a:cs typeface="League Spartan"/>
                <a:sym typeface="League Spartan"/>
              </a:rPr>
              <a:t>CEREST</a:t>
            </a:r>
          </a:p>
        </p:txBody>
      </p:sp>
      <p:sp>
        <p:nvSpPr>
          <p:cNvPr id="6" name="TextBox 6"/>
          <p:cNvSpPr txBox="1"/>
          <p:nvPr/>
        </p:nvSpPr>
        <p:spPr>
          <a:xfrm>
            <a:off x="10284930" y="3963174"/>
            <a:ext cx="7366100" cy="2748638"/>
          </a:xfrm>
          <a:prstGeom prst="rect">
            <a:avLst/>
          </a:prstGeom>
        </p:spPr>
        <p:txBody>
          <a:bodyPr lIns="0" tIns="0" rIns="0" bIns="0" rtlCol="0" anchor="t">
            <a:spAutoFit/>
          </a:bodyPr>
          <a:lstStyle/>
          <a:p>
            <a:pPr algn="just">
              <a:lnSpc>
                <a:spcPts val="2675"/>
              </a:lnSpc>
            </a:pPr>
            <a:r>
              <a:rPr lang="en-US" sz="2058" b="1" spc="102" dirty="0">
                <a:solidFill>
                  <a:srgbClr val="FFFFFF"/>
                </a:solidFill>
                <a:latin typeface="Montserrat Ultra-Bold"/>
                <a:ea typeface="Montserrat Ultra-Bold"/>
                <a:cs typeface="Montserrat Ultra-Bold"/>
                <a:sym typeface="Montserrat Ultra-Bold"/>
              </a:rPr>
              <a:t> </a:t>
            </a:r>
            <a:r>
              <a:rPr lang="en-US" sz="2058" b="1" spc="102" dirty="0">
                <a:latin typeface="Montserrat Ultra-Bold"/>
                <a:ea typeface="Montserrat Ultra-Bold"/>
                <a:cs typeface="Montserrat Ultra-Bold"/>
                <a:sym typeface="Montserrat Ultra-Bold"/>
              </a:rPr>
              <a:t>DAR APOIO MATRICIAL PARA O DESENVOLVIMENTO DAS AÇÕES DE SAÚDE DO TRABALHADOR NA ATENÇÃO PRIMÁRIA EM SAÚDE, NOS SERVIÇOS ESPECIALIZADOS E DE URGÊNCIA E EMERGÊNCIA, BEM COMO NA PROMOÇÃO E VIGILÂNCIA NOS DIVERSOS PONTOS DE ATENÇÃO DA REDE DE ATENÇÃO À SAÚDE</a:t>
            </a:r>
          </a:p>
        </p:txBody>
      </p:sp>
      <p:sp>
        <p:nvSpPr>
          <p:cNvPr id="7" name="TextBox 7"/>
          <p:cNvSpPr txBox="1"/>
          <p:nvPr/>
        </p:nvSpPr>
        <p:spPr>
          <a:xfrm>
            <a:off x="9795746" y="7131105"/>
            <a:ext cx="8092714" cy="1094339"/>
          </a:xfrm>
          <a:prstGeom prst="rect">
            <a:avLst/>
          </a:prstGeom>
        </p:spPr>
        <p:txBody>
          <a:bodyPr lIns="0" tIns="0" rIns="0" bIns="0" rtlCol="0" anchor="t">
            <a:spAutoFit/>
          </a:bodyPr>
          <a:lstStyle/>
          <a:p>
            <a:pPr algn="just">
              <a:lnSpc>
                <a:spcPts val="2939"/>
              </a:lnSpc>
            </a:pPr>
            <a:r>
              <a:rPr lang="en-US" sz="2261" b="1" spc="113" dirty="0">
                <a:latin typeface="Montserrat Ultra-Bold"/>
                <a:ea typeface="Montserrat Ultra-Bold"/>
                <a:cs typeface="Montserrat Ultra-Bold"/>
                <a:sym typeface="Montserrat Ultra-Bold"/>
              </a:rPr>
              <a:t> </a:t>
            </a:r>
            <a:r>
              <a:rPr lang="en-US" sz="2261" b="1" spc="113" dirty="0" err="1">
                <a:latin typeface="Montserrat Ultra-Bold"/>
                <a:ea typeface="Montserrat Ultra-Bold"/>
                <a:cs typeface="Montserrat Ultra-Bold"/>
                <a:sym typeface="Montserrat Ultra-Bold"/>
              </a:rPr>
              <a:t>Atuar</a:t>
            </a:r>
            <a:r>
              <a:rPr lang="en-US" sz="2261" b="1" spc="113" dirty="0">
                <a:latin typeface="Montserrat Ultra-Bold"/>
                <a:ea typeface="Montserrat Ultra-Bold"/>
                <a:cs typeface="Montserrat Ultra-Bold"/>
                <a:sym typeface="Montserrat Ultra-Bold"/>
              </a:rPr>
              <a:t> </a:t>
            </a:r>
            <a:r>
              <a:rPr lang="en-US" sz="2261" b="1" spc="113" dirty="0" err="1">
                <a:latin typeface="Montserrat Ultra-Bold"/>
                <a:ea typeface="Montserrat Ultra-Bold"/>
                <a:cs typeface="Montserrat Ultra-Bold"/>
                <a:sym typeface="Montserrat Ultra-Bold"/>
              </a:rPr>
              <a:t>como</a:t>
            </a:r>
            <a:r>
              <a:rPr lang="en-US" sz="2261" b="1" spc="113" dirty="0">
                <a:latin typeface="Montserrat Ultra-Bold"/>
                <a:ea typeface="Montserrat Ultra-Bold"/>
                <a:cs typeface="Montserrat Ultra-Bold"/>
                <a:sym typeface="Montserrat Ultra-Bold"/>
              </a:rPr>
              <a:t> </a:t>
            </a:r>
            <a:r>
              <a:rPr lang="en-US" sz="2261" b="1" spc="113" dirty="0" err="1">
                <a:latin typeface="Montserrat Ultra-Bold"/>
                <a:ea typeface="Montserrat Ultra-Bold"/>
                <a:cs typeface="Montserrat Ultra-Bold"/>
                <a:sym typeface="Montserrat Ultra-Bold"/>
              </a:rPr>
              <a:t>centro</a:t>
            </a:r>
            <a:r>
              <a:rPr lang="en-US" sz="2261" b="1" spc="113" dirty="0">
                <a:latin typeface="Montserrat Ultra-Bold"/>
                <a:ea typeface="Montserrat Ultra-Bold"/>
                <a:cs typeface="Montserrat Ultra-Bold"/>
                <a:sym typeface="Montserrat Ultra-Bold"/>
              </a:rPr>
              <a:t> </a:t>
            </a:r>
            <a:r>
              <a:rPr lang="en-US" sz="2261" b="1" spc="113" dirty="0" err="1">
                <a:latin typeface="Montserrat Ultra-Bold"/>
                <a:ea typeface="Montserrat Ultra-Bold"/>
                <a:cs typeface="Montserrat Ultra-Bold"/>
                <a:sym typeface="Montserrat Ultra-Bold"/>
              </a:rPr>
              <a:t>articulador</a:t>
            </a:r>
            <a:r>
              <a:rPr lang="en-US" sz="2261" b="1" spc="113" dirty="0">
                <a:latin typeface="Montserrat Ultra-Bold"/>
                <a:ea typeface="Montserrat Ultra-Bold"/>
                <a:cs typeface="Montserrat Ultra-Bold"/>
                <a:sym typeface="Montserrat Ultra-Bold"/>
              </a:rPr>
              <a:t> e </a:t>
            </a:r>
            <a:r>
              <a:rPr lang="en-US" sz="2261" b="1" spc="113" dirty="0" err="1">
                <a:latin typeface="Montserrat Ultra-Bold"/>
                <a:ea typeface="Montserrat Ultra-Bold"/>
                <a:cs typeface="Montserrat Ultra-Bold"/>
                <a:sym typeface="Montserrat Ultra-Bold"/>
              </a:rPr>
              <a:t>organizador</a:t>
            </a:r>
            <a:r>
              <a:rPr lang="en-US" sz="2261" b="1" spc="113" dirty="0">
                <a:latin typeface="Montserrat Ultra-Bold"/>
                <a:ea typeface="Montserrat Ultra-Bold"/>
                <a:cs typeface="Montserrat Ultra-Bold"/>
                <a:sym typeface="Montserrat Ultra-Bold"/>
              </a:rPr>
              <a:t> das </a:t>
            </a:r>
            <a:r>
              <a:rPr lang="en-US" sz="2261" b="1" spc="113" dirty="0" err="1">
                <a:latin typeface="Montserrat Ultra-Bold"/>
                <a:ea typeface="Montserrat Ultra-Bold"/>
                <a:cs typeface="Montserrat Ultra-Bold"/>
                <a:sym typeface="Montserrat Ultra-Bold"/>
              </a:rPr>
              <a:t>ações</a:t>
            </a:r>
            <a:r>
              <a:rPr lang="en-US" sz="2261" b="1" spc="113" dirty="0">
                <a:latin typeface="Montserrat Ultra-Bold"/>
                <a:ea typeface="Montserrat Ultra-Bold"/>
                <a:cs typeface="Montserrat Ultra-Bold"/>
                <a:sym typeface="Montserrat Ultra-Bold"/>
              </a:rPr>
              <a:t> intra e </a:t>
            </a:r>
            <a:r>
              <a:rPr lang="en-US" sz="2261" b="1" spc="113" dirty="0" err="1">
                <a:latin typeface="Montserrat Ultra-Bold"/>
                <a:ea typeface="Montserrat Ultra-Bold"/>
                <a:cs typeface="Montserrat Ultra-Bold"/>
                <a:sym typeface="Montserrat Ultra-Bold"/>
              </a:rPr>
              <a:t>intersetoriais</a:t>
            </a:r>
            <a:r>
              <a:rPr lang="en-US" sz="2261" b="1" spc="113" dirty="0">
                <a:latin typeface="Montserrat Ultra-Bold"/>
                <a:ea typeface="Montserrat Ultra-Bold"/>
                <a:cs typeface="Montserrat Ultra-Bold"/>
                <a:sym typeface="Montserrat Ultra-Bold"/>
              </a:rPr>
              <a:t> de </a:t>
            </a:r>
            <a:r>
              <a:rPr lang="en-US" sz="2261" b="1" spc="113" dirty="0" err="1">
                <a:latin typeface="Montserrat Ultra-Bold"/>
                <a:ea typeface="Montserrat Ultra-Bold"/>
                <a:cs typeface="Montserrat Ultra-Bold"/>
                <a:sym typeface="Montserrat Ultra-Bold"/>
              </a:rPr>
              <a:t>saúde</a:t>
            </a:r>
            <a:r>
              <a:rPr lang="en-US" sz="2261" b="1" spc="113" dirty="0">
                <a:latin typeface="Montserrat Ultra-Bold"/>
                <a:ea typeface="Montserrat Ultra-Bold"/>
                <a:cs typeface="Montserrat Ultra-Bold"/>
                <a:sym typeface="Montserrat Ultra-Bold"/>
              </a:rPr>
              <a:t> do </a:t>
            </a:r>
            <a:r>
              <a:rPr lang="en-US" sz="2261" b="1" spc="113" dirty="0" err="1">
                <a:latin typeface="Montserrat Ultra-Bold"/>
                <a:ea typeface="Montserrat Ultra-Bold"/>
                <a:cs typeface="Montserrat Ultra-Bold"/>
                <a:sym typeface="Montserrat Ultra-Bold"/>
              </a:rPr>
              <a:t>trabalhador</a:t>
            </a:r>
            <a:r>
              <a:rPr lang="en-US" sz="2261" b="1" spc="113" dirty="0">
                <a:latin typeface="Montserrat Ultra-Bold"/>
                <a:ea typeface="Montserrat Ultra-Bold"/>
                <a:cs typeface="Montserrat Ultra-Bold"/>
                <a:sym typeface="Montserrat Ultra-Bold"/>
              </a:rPr>
              <a:t> [...] </a:t>
            </a:r>
          </a:p>
        </p:txBody>
      </p:sp>
      <p:sp>
        <p:nvSpPr>
          <p:cNvPr id="8" name="TextBox 8"/>
          <p:cNvSpPr txBox="1"/>
          <p:nvPr/>
        </p:nvSpPr>
        <p:spPr>
          <a:xfrm>
            <a:off x="10120449" y="242902"/>
            <a:ext cx="7366100" cy="3441135"/>
          </a:xfrm>
          <a:prstGeom prst="rect">
            <a:avLst/>
          </a:prstGeom>
        </p:spPr>
        <p:txBody>
          <a:bodyPr lIns="0" tIns="0" rIns="0" bIns="0" rtlCol="0" anchor="t">
            <a:spAutoFit/>
          </a:bodyPr>
          <a:lstStyle/>
          <a:p>
            <a:pPr algn="just">
              <a:lnSpc>
                <a:spcPts val="2675"/>
              </a:lnSpc>
            </a:pPr>
            <a:r>
              <a:rPr lang="en-US" sz="2058" b="1" spc="102" dirty="0">
                <a:solidFill>
                  <a:srgbClr val="FFFFFF"/>
                </a:solidFill>
                <a:latin typeface="Montserrat Bold"/>
                <a:ea typeface="Montserrat Bold"/>
                <a:cs typeface="Montserrat Bold"/>
                <a:sym typeface="Montserrat Bold"/>
              </a:rPr>
              <a:t> </a:t>
            </a:r>
            <a:r>
              <a:rPr lang="en-US" sz="2058" b="1" spc="102" dirty="0">
                <a:latin typeface="Montserrat Bold"/>
                <a:ea typeface="Montserrat Bold"/>
                <a:cs typeface="Montserrat Bold"/>
                <a:sym typeface="Montserrat Bold"/>
              </a:rPr>
              <a:t>DESEMPENHAR AS FUNÇÕES DE SUPORTE TÉ</a:t>
            </a:r>
            <a:r>
              <a:rPr lang="pt-BR" sz="2058" b="1" spc="102" dirty="0">
                <a:latin typeface="Montserrat Bold"/>
                <a:ea typeface="Montserrat Bold"/>
                <a:cs typeface="Montserrat Bold"/>
                <a:sym typeface="Montserrat Bold"/>
              </a:rPr>
              <a:t>desempenhar as funções de suporte técnico, de educação permanente, de coordenação de projetos de promoção, vigilância e assistência à saúde dos trabalhadores, no âmbito da sua área de abrangência</a:t>
            </a:r>
            <a:r>
              <a:rPr lang="en-US" sz="2058" b="1" spc="102" dirty="0">
                <a:latin typeface="Montserrat Bold"/>
                <a:ea typeface="Montserrat Bold"/>
                <a:cs typeface="Montserrat Bold"/>
                <a:sym typeface="Montserrat Bold"/>
              </a:rPr>
              <a:t>CNICO, DE EDUCAÇÃO PERMANENTE, DE COORDENAÇÃO DE PROJETOS DE PROMOÇÃO, VIGILÂNCIA E </a:t>
            </a:r>
            <a:r>
              <a:rPr lang="en-US" sz="2058" b="1" spc="102" dirty="0" err="1">
                <a:latin typeface="Montserrat Bold"/>
                <a:ea typeface="Montserrat Bold"/>
                <a:cs typeface="Montserrat Bold"/>
                <a:sym typeface="Montserrat Bold"/>
              </a:rPr>
              <a:t>assistência</a:t>
            </a:r>
            <a:r>
              <a:rPr lang="en-US" sz="2058" b="1" spc="102" dirty="0">
                <a:latin typeface="Montserrat Bold"/>
                <a:ea typeface="Montserrat Bold"/>
                <a:cs typeface="Montserrat Bold"/>
                <a:sym typeface="Montserrat Bold"/>
              </a:rPr>
              <a:t> à </a:t>
            </a:r>
            <a:r>
              <a:rPr lang="en-US" sz="2058" b="1" spc="102" dirty="0" err="1">
                <a:latin typeface="Montserrat Bold"/>
                <a:ea typeface="Montserrat Bold"/>
                <a:cs typeface="Montserrat Bold"/>
                <a:sym typeface="Montserrat Bold"/>
              </a:rPr>
              <a:t>saúde</a:t>
            </a:r>
            <a:r>
              <a:rPr lang="en-US" sz="2058" b="1" spc="102" dirty="0">
                <a:latin typeface="Montserrat Bold"/>
                <a:ea typeface="Montserrat Bold"/>
                <a:cs typeface="Montserrat Bold"/>
                <a:sym typeface="Montserrat Bold"/>
              </a:rPr>
              <a:t> dos </a:t>
            </a:r>
            <a:r>
              <a:rPr lang="en-US" sz="2058" b="1" spc="102" dirty="0" err="1">
                <a:latin typeface="Montserrat Bold"/>
                <a:ea typeface="Montserrat Bold"/>
                <a:cs typeface="Montserrat Bold"/>
                <a:sym typeface="Montserrat Bold"/>
              </a:rPr>
              <a:t>trabalhadores</a:t>
            </a:r>
            <a:r>
              <a:rPr lang="en-US" sz="2058" b="1" spc="102" dirty="0">
                <a:latin typeface="Montserrat Bold"/>
                <a:ea typeface="Montserrat Bold"/>
                <a:cs typeface="Montserrat Bold"/>
                <a:sym typeface="Montserrat Bold"/>
              </a:rPr>
              <a:t>, no </a:t>
            </a:r>
            <a:r>
              <a:rPr lang="en-US" sz="2058" b="1" spc="102" dirty="0" err="1">
                <a:latin typeface="Montserrat Bold"/>
                <a:ea typeface="Montserrat Bold"/>
                <a:cs typeface="Montserrat Bold"/>
                <a:sym typeface="Montserrat Bold"/>
              </a:rPr>
              <a:t>âmbito</a:t>
            </a:r>
            <a:r>
              <a:rPr lang="en-US" sz="2058" b="1" spc="102" dirty="0">
                <a:latin typeface="Montserrat Bold"/>
                <a:ea typeface="Montserrat Bold"/>
                <a:cs typeface="Montserrat Bold"/>
                <a:sym typeface="Montserrat Bold"/>
              </a:rPr>
              <a:t> da </a:t>
            </a:r>
            <a:r>
              <a:rPr lang="en-US" sz="2058" b="1" spc="102" dirty="0" err="1">
                <a:latin typeface="Montserrat Bold"/>
                <a:ea typeface="Montserrat Bold"/>
                <a:cs typeface="Montserrat Bold"/>
                <a:sym typeface="Montserrat Bold"/>
              </a:rPr>
              <a:t>sua</a:t>
            </a:r>
            <a:r>
              <a:rPr lang="en-US" sz="2058" b="1" spc="102" dirty="0">
                <a:latin typeface="Montserrat Bold"/>
                <a:ea typeface="Montserrat Bold"/>
                <a:cs typeface="Montserrat Bold"/>
                <a:sym typeface="Montserrat Bold"/>
              </a:rPr>
              <a:t> </a:t>
            </a:r>
            <a:r>
              <a:rPr lang="en-US" sz="2058" b="1" spc="102" dirty="0" err="1">
                <a:latin typeface="Montserrat Bold"/>
                <a:ea typeface="Montserrat Bold"/>
                <a:cs typeface="Montserrat Bold"/>
                <a:sym typeface="Montserrat Bold"/>
              </a:rPr>
              <a:t>área</a:t>
            </a:r>
            <a:r>
              <a:rPr lang="en-US" sz="2058" b="1" spc="102" dirty="0">
                <a:latin typeface="Montserrat Bold"/>
                <a:ea typeface="Montserrat Bold"/>
                <a:cs typeface="Montserrat Bold"/>
                <a:sym typeface="Montserrat Bold"/>
              </a:rPr>
              <a:t> de </a:t>
            </a:r>
            <a:r>
              <a:rPr lang="en-US" sz="2058" b="1" spc="102" dirty="0" err="1">
                <a:latin typeface="Montserrat Bold"/>
                <a:ea typeface="Montserrat Bold"/>
                <a:cs typeface="Montserrat Bold"/>
                <a:sym typeface="Montserrat Bold"/>
              </a:rPr>
              <a:t>abrangência</a:t>
            </a:r>
            <a:endParaRPr lang="en-US" sz="2058" b="1" spc="102" dirty="0">
              <a:latin typeface="Montserrat Bold"/>
              <a:ea typeface="Montserrat Bold"/>
              <a:cs typeface="Montserrat Bold"/>
              <a:sym typeface="Montserrat Bold"/>
            </a:endParaRPr>
          </a:p>
        </p:txBody>
      </p:sp>
      <p:sp>
        <p:nvSpPr>
          <p:cNvPr id="9" name="TextBox 9"/>
          <p:cNvSpPr txBox="1"/>
          <p:nvPr/>
        </p:nvSpPr>
        <p:spPr>
          <a:xfrm>
            <a:off x="9144000" y="1507253"/>
            <a:ext cx="828633" cy="877735"/>
          </a:xfrm>
          <a:prstGeom prst="rect">
            <a:avLst/>
          </a:prstGeom>
        </p:spPr>
        <p:txBody>
          <a:bodyPr lIns="0" tIns="0" rIns="0" bIns="0" rtlCol="0" anchor="t">
            <a:spAutoFit/>
          </a:bodyPr>
          <a:lstStyle/>
          <a:p>
            <a:pPr algn="r">
              <a:lnSpc>
                <a:spcPts val="6597"/>
              </a:lnSpc>
            </a:pPr>
            <a:r>
              <a:rPr lang="en-US" sz="6945" spc="-347">
                <a:solidFill>
                  <a:srgbClr val="000000"/>
                </a:solidFill>
                <a:latin typeface="League Spartan"/>
                <a:ea typeface="League Spartan"/>
                <a:cs typeface="League Spartan"/>
                <a:sym typeface="League Spartan"/>
              </a:rPr>
              <a:t>1.</a:t>
            </a:r>
          </a:p>
        </p:txBody>
      </p:sp>
      <p:sp>
        <p:nvSpPr>
          <p:cNvPr id="10" name="TextBox 10"/>
          <p:cNvSpPr txBox="1"/>
          <p:nvPr/>
        </p:nvSpPr>
        <p:spPr>
          <a:xfrm>
            <a:off x="8982292" y="4908548"/>
            <a:ext cx="1055655" cy="877609"/>
          </a:xfrm>
          <a:prstGeom prst="rect">
            <a:avLst/>
          </a:prstGeom>
        </p:spPr>
        <p:txBody>
          <a:bodyPr lIns="0" tIns="0" rIns="0" bIns="0" rtlCol="0" anchor="t">
            <a:spAutoFit/>
          </a:bodyPr>
          <a:lstStyle/>
          <a:p>
            <a:pPr algn="r">
              <a:lnSpc>
                <a:spcPts val="6594"/>
              </a:lnSpc>
            </a:pPr>
            <a:r>
              <a:rPr lang="en-US" sz="6941" spc="-347" dirty="0">
                <a:solidFill>
                  <a:srgbClr val="000000"/>
                </a:solidFill>
                <a:latin typeface="League Spartan"/>
                <a:ea typeface="League Spartan"/>
                <a:cs typeface="League Spartan"/>
                <a:sym typeface="League Spartan"/>
              </a:rPr>
              <a:t>2.</a:t>
            </a:r>
          </a:p>
        </p:txBody>
      </p:sp>
      <p:sp>
        <p:nvSpPr>
          <p:cNvPr id="11" name="TextBox 11"/>
          <p:cNvSpPr txBox="1"/>
          <p:nvPr/>
        </p:nvSpPr>
        <p:spPr>
          <a:xfrm>
            <a:off x="8176726" y="7347709"/>
            <a:ext cx="1197218" cy="877735"/>
          </a:xfrm>
          <a:prstGeom prst="rect">
            <a:avLst/>
          </a:prstGeom>
        </p:spPr>
        <p:txBody>
          <a:bodyPr lIns="0" tIns="0" rIns="0" bIns="0" rtlCol="0" anchor="t">
            <a:spAutoFit/>
          </a:bodyPr>
          <a:lstStyle/>
          <a:p>
            <a:pPr algn="r">
              <a:lnSpc>
                <a:spcPts val="6597"/>
              </a:lnSpc>
            </a:pPr>
            <a:r>
              <a:rPr lang="en-US" sz="6945" spc="-347">
                <a:solidFill>
                  <a:srgbClr val="000000"/>
                </a:solidFill>
                <a:latin typeface="League Spartan"/>
                <a:ea typeface="League Spartan"/>
                <a:cs typeface="League Spartan"/>
                <a:sym typeface="League Spartan"/>
              </a:rPr>
              <a:t>3.</a:t>
            </a:r>
          </a:p>
        </p:txBody>
      </p:sp>
      <p:sp>
        <p:nvSpPr>
          <p:cNvPr id="12" name="Freeform 12"/>
          <p:cNvSpPr/>
          <p:nvPr/>
        </p:nvSpPr>
        <p:spPr>
          <a:xfrm rot="-5400000">
            <a:off x="2650547" y="4470653"/>
            <a:ext cx="1725220" cy="6460397"/>
          </a:xfrm>
          <a:custGeom>
            <a:avLst/>
            <a:gdLst/>
            <a:ahLst/>
            <a:cxnLst/>
            <a:rect l="l" t="t" r="r" b="b"/>
            <a:pathLst>
              <a:path w="1725220" h="6460397">
                <a:moveTo>
                  <a:pt x="0" y="0"/>
                </a:moveTo>
                <a:lnTo>
                  <a:pt x="1725220" y="0"/>
                </a:lnTo>
                <a:lnTo>
                  <a:pt x="1725220" y="6460397"/>
                </a:lnTo>
                <a:lnTo>
                  <a:pt x="0" y="6460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grpSp>
        <p:nvGrpSpPr>
          <p:cNvPr id="13" name="Group 13"/>
          <p:cNvGrpSpPr/>
          <p:nvPr/>
        </p:nvGrpSpPr>
        <p:grpSpPr>
          <a:xfrm rot="-528598">
            <a:off x="-3101673" y="4632116"/>
            <a:ext cx="5694864" cy="6137473"/>
            <a:chOff x="0" y="0"/>
            <a:chExt cx="812800" cy="875971"/>
          </a:xfrm>
        </p:grpSpPr>
        <p:sp>
          <p:nvSpPr>
            <p:cNvPr id="14" name="Freeform 14"/>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FF914D"/>
            </a:solidFill>
          </p:spPr>
          <p:txBody>
            <a:bodyPr/>
            <a:lstStyle/>
            <a:p>
              <a:endParaRPr lang="pt-BR"/>
            </a:p>
          </p:txBody>
        </p:sp>
        <p:sp>
          <p:nvSpPr>
            <p:cNvPr id="15" name="TextBox 15"/>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16" name="Group 16"/>
          <p:cNvGrpSpPr/>
          <p:nvPr/>
        </p:nvGrpSpPr>
        <p:grpSpPr>
          <a:xfrm rot="-2052160">
            <a:off x="-2069746" y="7152515"/>
            <a:ext cx="6957961" cy="6268970"/>
            <a:chOff x="0" y="0"/>
            <a:chExt cx="1601157" cy="1442607"/>
          </a:xfrm>
        </p:grpSpPr>
        <p:sp>
          <p:nvSpPr>
            <p:cNvPr id="17" name="Freeform 17"/>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FFFF"/>
              </a:solidFill>
              <a:prstDash val="solid"/>
              <a:miter/>
            </a:ln>
          </p:spPr>
          <p:txBody>
            <a:bodyPr/>
            <a:lstStyle/>
            <a:p>
              <a:endParaRPr lang="pt-BR"/>
            </a:p>
          </p:txBody>
        </p:sp>
        <p:sp>
          <p:nvSpPr>
            <p:cNvPr id="18" name="TextBox 18"/>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sp>
        <p:nvSpPr>
          <p:cNvPr id="19" name="TextBox 19"/>
          <p:cNvSpPr txBox="1"/>
          <p:nvPr/>
        </p:nvSpPr>
        <p:spPr>
          <a:xfrm>
            <a:off x="1409235" y="4838923"/>
            <a:ext cx="7366100" cy="380047"/>
          </a:xfrm>
          <a:prstGeom prst="rect">
            <a:avLst/>
          </a:prstGeom>
        </p:spPr>
        <p:txBody>
          <a:bodyPr lIns="0" tIns="0" rIns="0" bIns="0" rtlCol="0" anchor="t">
            <a:spAutoFit/>
          </a:bodyPr>
          <a:lstStyle/>
          <a:p>
            <a:pPr algn="ctr">
              <a:lnSpc>
                <a:spcPts val="3022"/>
              </a:lnSpc>
              <a:spcBef>
                <a:spcPct val="0"/>
              </a:spcBef>
            </a:pPr>
            <a:endParaRPr/>
          </a:p>
        </p:txBody>
      </p:sp>
      <p:sp>
        <p:nvSpPr>
          <p:cNvPr id="20" name="TextBox 20"/>
          <p:cNvSpPr txBox="1"/>
          <p:nvPr/>
        </p:nvSpPr>
        <p:spPr>
          <a:xfrm>
            <a:off x="7848521" y="9832207"/>
            <a:ext cx="10328010" cy="257174"/>
          </a:xfrm>
          <a:prstGeom prst="rect">
            <a:avLst/>
          </a:prstGeom>
        </p:spPr>
        <p:txBody>
          <a:bodyPr lIns="0" tIns="0" rIns="0" bIns="0" rtlCol="0" anchor="t">
            <a:spAutoFit/>
          </a:bodyPr>
          <a:lstStyle/>
          <a:p>
            <a:pPr algn="ctr">
              <a:lnSpc>
                <a:spcPts val="2100"/>
              </a:lnSpc>
            </a:pPr>
            <a:r>
              <a:rPr lang="en-US" sz="1500">
                <a:solidFill>
                  <a:srgbClr val="000000"/>
                </a:solidFill>
                <a:latin typeface="Open Sans"/>
                <a:ea typeface="Open Sans"/>
                <a:cs typeface="Open Sans"/>
                <a:sym typeface="Open Sans"/>
              </a:rPr>
              <a:t>Fonte: Brasil. Portaria nº 1.823, de 23 de agosto de 2012. Política Nacional de Saúde do Trabalhador e Trabalhadora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46CB2-CE5C-2DFD-D646-85DDDDFD2D3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009133C-E4CF-7135-3561-B21C00E8491F}"/>
              </a:ext>
            </a:extLst>
          </p:cNvPr>
          <p:cNvSpPr txBox="1"/>
          <p:nvPr/>
        </p:nvSpPr>
        <p:spPr>
          <a:xfrm>
            <a:off x="2930338" y="446680"/>
            <a:ext cx="13452662" cy="1679947"/>
          </a:xfrm>
          <a:prstGeom prst="rect">
            <a:avLst/>
          </a:prstGeom>
        </p:spPr>
        <p:txBody>
          <a:bodyPr wrap="square" lIns="0" tIns="0" rIns="0" bIns="0" rtlCol="0" anchor="t">
            <a:spAutoFit/>
          </a:bodyPr>
          <a:lstStyle/>
          <a:p>
            <a:pPr algn="ctr">
              <a:lnSpc>
                <a:spcPts val="6786"/>
              </a:lnSpc>
            </a:pPr>
            <a:r>
              <a:rPr lang="en-US" sz="4000" spc="-290" dirty="0">
                <a:solidFill>
                  <a:srgbClr val="000000"/>
                </a:solidFill>
                <a:latin typeface="League Spartan"/>
                <a:ea typeface="League Spartan"/>
                <a:cs typeface="League Spartan"/>
                <a:sym typeface="League Spartan"/>
              </a:rPr>
              <a:t>CENTRO DE REFERÊNCIA EM SAÚDE DO TRABALHADOR EM MINAS GERAIS </a:t>
            </a:r>
          </a:p>
        </p:txBody>
      </p:sp>
      <p:grpSp>
        <p:nvGrpSpPr>
          <p:cNvPr id="3" name="Group 3">
            <a:extLst>
              <a:ext uri="{FF2B5EF4-FFF2-40B4-BE49-F238E27FC236}">
                <a16:creationId xmlns:a16="http://schemas.microsoft.com/office/drawing/2014/main" id="{CF4430D5-1EF8-9ECB-B1C5-1B1162BECCFB}"/>
              </a:ext>
            </a:extLst>
          </p:cNvPr>
          <p:cNvGrpSpPr/>
          <p:nvPr/>
        </p:nvGrpSpPr>
        <p:grpSpPr>
          <a:xfrm rot="-10050655">
            <a:off x="-2520922" y="-1578575"/>
            <a:ext cx="5694864" cy="6137473"/>
            <a:chOff x="0" y="0"/>
            <a:chExt cx="812800" cy="875971"/>
          </a:xfrm>
        </p:grpSpPr>
        <p:sp>
          <p:nvSpPr>
            <p:cNvPr id="4" name="Freeform 4">
              <a:extLst>
                <a:ext uri="{FF2B5EF4-FFF2-40B4-BE49-F238E27FC236}">
                  <a16:creationId xmlns:a16="http://schemas.microsoft.com/office/drawing/2014/main" id="{1F9FACD4-D1AC-9403-B3AD-0EDFCBA945A0}"/>
                </a:ext>
              </a:extLst>
            </p:cNvPr>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5271FF"/>
            </a:solidFill>
          </p:spPr>
          <p:txBody>
            <a:bodyPr/>
            <a:lstStyle/>
            <a:p>
              <a:endParaRPr lang="pt-BR"/>
            </a:p>
          </p:txBody>
        </p:sp>
        <p:sp>
          <p:nvSpPr>
            <p:cNvPr id="5" name="TextBox 5">
              <a:extLst>
                <a:ext uri="{FF2B5EF4-FFF2-40B4-BE49-F238E27FC236}">
                  <a16:creationId xmlns:a16="http://schemas.microsoft.com/office/drawing/2014/main" id="{031BB6AF-9F68-CD41-EEEC-73BD305B6AEF}"/>
                </a:ext>
              </a:extLst>
            </p:cNvPr>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6" name="Group 6">
            <a:extLst>
              <a:ext uri="{FF2B5EF4-FFF2-40B4-BE49-F238E27FC236}">
                <a16:creationId xmlns:a16="http://schemas.microsoft.com/office/drawing/2014/main" id="{6422E1CF-5DD5-BE55-FBB3-BA331302372A}"/>
              </a:ext>
            </a:extLst>
          </p:cNvPr>
          <p:cNvGrpSpPr/>
          <p:nvPr/>
        </p:nvGrpSpPr>
        <p:grpSpPr>
          <a:xfrm rot="-6675110">
            <a:off x="15440568" y="7218264"/>
            <a:ext cx="5694864" cy="6137473"/>
            <a:chOff x="0" y="0"/>
            <a:chExt cx="812800" cy="875971"/>
          </a:xfrm>
        </p:grpSpPr>
        <p:sp>
          <p:nvSpPr>
            <p:cNvPr id="7" name="Freeform 7">
              <a:extLst>
                <a:ext uri="{FF2B5EF4-FFF2-40B4-BE49-F238E27FC236}">
                  <a16:creationId xmlns:a16="http://schemas.microsoft.com/office/drawing/2014/main" id="{95D731DE-7331-0339-73DE-E28F3384C542}"/>
                </a:ext>
              </a:extLst>
            </p:cNvPr>
            <p:cNvSpPr/>
            <p:nvPr/>
          </p:nvSpPr>
          <p:spPr>
            <a:xfrm>
              <a:off x="0" y="0"/>
              <a:ext cx="812800" cy="875971"/>
            </a:xfrm>
            <a:custGeom>
              <a:avLst/>
              <a:gdLst/>
              <a:ahLst/>
              <a:cxnLst/>
              <a:rect l="l" t="t" r="r" b="b"/>
              <a:pathLst>
                <a:path w="812800" h="875971">
                  <a:moveTo>
                    <a:pt x="406400" y="0"/>
                  </a:moveTo>
                  <a:lnTo>
                    <a:pt x="812800" y="875971"/>
                  </a:lnTo>
                  <a:lnTo>
                    <a:pt x="0" y="875971"/>
                  </a:lnTo>
                  <a:lnTo>
                    <a:pt x="406400" y="0"/>
                  </a:lnTo>
                  <a:close/>
                </a:path>
              </a:pathLst>
            </a:custGeom>
            <a:solidFill>
              <a:srgbClr val="5271FF"/>
            </a:solidFill>
          </p:spPr>
          <p:txBody>
            <a:bodyPr/>
            <a:lstStyle/>
            <a:p>
              <a:endParaRPr lang="pt-BR"/>
            </a:p>
          </p:txBody>
        </p:sp>
        <p:sp>
          <p:nvSpPr>
            <p:cNvPr id="8" name="TextBox 8">
              <a:extLst>
                <a:ext uri="{FF2B5EF4-FFF2-40B4-BE49-F238E27FC236}">
                  <a16:creationId xmlns:a16="http://schemas.microsoft.com/office/drawing/2014/main" id="{5EDE6F19-852A-AF3B-4495-90865D92B8D4}"/>
                </a:ext>
              </a:extLst>
            </p:cNvPr>
            <p:cNvSpPr txBox="1"/>
            <p:nvPr/>
          </p:nvSpPr>
          <p:spPr>
            <a:xfrm>
              <a:off x="127000" y="378126"/>
              <a:ext cx="558800" cy="435276"/>
            </a:xfrm>
            <a:prstGeom prst="rect">
              <a:avLst/>
            </a:prstGeom>
          </p:spPr>
          <p:txBody>
            <a:bodyPr lIns="50800" tIns="50800" rIns="50800" bIns="50800" rtlCol="0" anchor="ctr"/>
            <a:lstStyle/>
            <a:p>
              <a:pPr algn="ctr">
                <a:lnSpc>
                  <a:spcPts val="3022"/>
                </a:lnSpc>
              </a:pPr>
              <a:endParaRPr/>
            </a:p>
          </p:txBody>
        </p:sp>
      </p:grpSp>
      <p:grpSp>
        <p:nvGrpSpPr>
          <p:cNvPr id="9" name="Group 9">
            <a:extLst>
              <a:ext uri="{FF2B5EF4-FFF2-40B4-BE49-F238E27FC236}">
                <a16:creationId xmlns:a16="http://schemas.microsoft.com/office/drawing/2014/main" id="{31BBC049-495C-436D-B509-36699CFC58C0}"/>
              </a:ext>
            </a:extLst>
          </p:cNvPr>
          <p:cNvGrpSpPr/>
          <p:nvPr/>
        </p:nvGrpSpPr>
        <p:grpSpPr>
          <a:xfrm rot="-2052160">
            <a:off x="-5187912" y="-979782"/>
            <a:ext cx="6957961" cy="6268970"/>
            <a:chOff x="0" y="0"/>
            <a:chExt cx="1601157" cy="1442607"/>
          </a:xfrm>
        </p:grpSpPr>
        <p:sp>
          <p:nvSpPr>
            <p:cNvPr id="10" name="Freeform 10">
              <a:extLst>
                <a:ext uri="{FF2B5EF4-FFF2-40B4-BE49-F238E27FC236}">
                  <a16:creationId xmlns:a16="http://schemas.microsoft.com/office/drawing/2014/main" id="{377222A5-E3DB-D5A6-91FD-A280543C08A6}"/>
                </a:ext>
              </a:extLst>
            </p:cNvPr>
            <p:cNvSpPr/>
            <p:nvPr/>
          </p:nvSpPr>
          <p:spPr>
            <a:xfrm>
              <a:off x="0" y="0"/>
              <a:ext cx="1601157" cy="1442607"/>
            </a:xfrm>
            <a:custGeom>
              <a:avLst/>
              <a:gdLst/>
              <a:ahLst/>
              <a:cxnLst/>
              <a:rect l="l" t="t" r="r" b="b"/>
              <a:pathLst>
                <a:path w="1601157" h="1442607">
                  <a:moveTo>
                    <a:pt x="800579" y="0"/>
                  </a:moveTo>
                  <a:lnTo>
                    <a:pt x="1601157" y="1442607"/>
                  </a:lnTo>
                  <a:lnTo>
                    <a:pt x="0" y="1442607"/>
                  </a:lnTo>
                  <a:lnTo>
                    <a:pt x="800579" y="0"/>
                  </a:lnTo>
                  <a:close/>
                </a:path>
              </a:pathLst>
            </a:custGeom>
            <a:solidFill>
              <a:srgbClr val="000000">
                <a:alpha val="0"/>
              </a:srgbClr>
            </a:solidFill>
            <a:ln w="38100" cap="sq">
              <a:solidFill>
                <a:srgbClr val="FFBD59"/>
              </a:solidFill>
              <a:prstDash val="solid"/>
              <a:miter/>
            </a:ln>
          </p:spPr>
          <p:txBody>
            <a:bodyPr/>
            <a:lstStyle/>
            <a:p>
              <a:endParaRPr lang="pt-BR"/>
            </a:p>
          </p:txBody>
        </p:sp>
        <p:sp>
          <p:nvSpPr>
            <p:cNvPr id="11" name="TextBox 11">
              <a:extLst>
                <a:ext uri="{FF2B5EF4-FFF2-40B4-BE49-F238E27FC236}">
                  <a16:creationId xmlns:a16="http://schemas.microsoft.com/office/drawing/2014/main" id="{47546A9F-41E1-CE6B-2E28-5017ADF10A1D}"/>
                </a:ext>
              </a:extLst>
            </p:cNvPr>
            <p:cNvSpPr txBox="1"/>
            <p:nvPr/>
          </p:nvSpPr>
          <p:spPr>
            <a:xfrm>
              <a:off x="250181" y="641207"/>
              <a:ext cx="1100796" cy="698357"/>
            </a:xfrm>
            <a:prstGeom prst="rect">
              <a:avLst/>
            </a:prstGeom>
          </p:spPr>
          <p:txBody>
            <a:bodyPr lIns="50800" tIns="50800" rIns="50800" bIns="50800" rtlCol="0" anchor="ctr"/>
            <a:lstStyle/>
            <a:p>
              <a:pPr algn="ctr">
                <a:lnSpc>
                  <a:spcPts val="3022"/>
                </a:lnSpc>
              </a:pPr>
              <a:endParaRPr/>
            </a:p>
          </p:txBody>
        </p:sp>
      </p:grpSp>
      <p:grpSp>
        <p:nvGrpSpPr>
          <p:cNvPr id="12" name="Group 12">
            <a:extLst>
              <a:ext uri="{FF2B5EF4-FFF2-40B4-BE49-F238E27FC236}">
                <a16:creationId xmlns:a16="http://schemas.microsoft.com/office/drawing/2014/main" id="{75B18BD3-49F9-15C9-1F9E-79294748ADCD}"/>
              </a:ext>
            </a:extLst>
          </p:cNvPr>
          <p:cNvGrpSpPr/>
          <p:nvPr/>
        </p:nvGrpSpPr>
        <p:grpSpPr>
          <a:xfrm>
            <a:off x="-4783223" y="2766279"/>
            <a:ext cx="7978028" cy="3989014"/>
            <a:chOff x="0" y="0"/>
            <a:chExt cx="812800" cy="406400"/>
          </a:xfrm>
        </p:grpSpPr>
        <p:sp>
          <p:nvSpPr>
            <p:cNvPr id="13" name="Freeform 13">
              <a:extLst>
                <a:ext uri="{FF2B5EF4-FFF2-40B4-BE49-F238E27FC236}">
                  <a16:creationId xmlns:a16="http://schemas.microsoft.com/office/drawing/2014/main" id="{CCF07FA3-66B5-94F5-C110-5B251CCFCDD2}"/>
                </a:ext>
              </a:extLst>
            </p:cNvPr>
            <p:cNvSpPr/>
            <p:nvPr/>
          </p:nvSpPr>
          <p:spPr>
            <a:xfrm>
              <a:off x="0" y="0"/>
              <a:ext cx="812800" cy="406400"/>
            </a:xfrm>
            <a:custGeom>
              <a:avLst/>
              <a:gdLst/>
              <a:ahLst/>
              <a:cxnLst/>
              <a:rect l="l" t="t" r="r" b="b"/>
              <a:pathLst>
                <a:path w="812800" h="406400">
                  <a:moveTo>
                    <a:pt x="609600" y="0"/>
                  </a:moveTo>
                  <a:lnTo>
                    <a:pt x="203200" y="0"/>
                  </a:lnTo>
                  <a:lnTo>
                    <a:pt x="0" y="203200"/>
                  </a:lnTo>
                  <a:lnTo>
                    <a:pt x="203200" y="406400"/>
                  </a:lnTo>
                  <a:lnTo>
                    <a:pt x="609600" y="406400"/>
                  </a:lnTo>
                  <a:lnTo>
                    <a:pt x="812800" y="203200"/>
                  </a:lnTo>
                  <a:lnTo>
                    <a:pt x="609600" y="0"/>
                  </a:lnTo>
                  <a:close/>
                </a:path>
              </a:pathLst>
            </a:custGeom>
            <a:solidFill>
              <a:srgbClr val="FFBD59"/>
            </a:solidFill>
          </p:spPr>
          <p:txBody>
            <a:bodyPr/>
            <a:lstStyle/>
            <a:p>
              <a:endParaRPr lang="pt-BR"/>
            </a:p>
          </p:txBody>
        </p:sp>
        <p:sp>
          <p:nvSpPr>
            <p:cNvPr id="14" name="TextBox 14">
              <a:extLst>
                <a:ext uri="{FF2B5EF4-FFF2-40B4-BE49-F238E27FC236}">
                  <a16:creationId xmlns:a16="http://schemas.microsoft.com/office/drawing/2014/main" id="{DFEAEB86-2E89-801C-44B4-37B303236375}"/>
                </a:ext>
              </a:extLst>
            </p:cNvPr>
            <p:cNvSpPr txBox="1"/>
            <p:nvPr/>
          </p:nvSpPr>
          <p:spPr>
            <a:xfrm>
              <a:off x="152400" y="-28575"/>
              <a:ext cx="508000" cy="434975"/>
            </a:xfrm>
            <a:prstGeom prst="rect">
              <a:avLst/>
            </a:prstGeom>
          </p:spPr>
          <p:txBody>
            <a:bodyPr lIns="50800" tIns="50800" rIns="50800" bIns="50800" rtlCol="0" anchor="ctr"/>
            <a:lstStyle/>
            <a:p>
              <a:pPr algn="ctr">
                <a:lnSpc>
                  <a:spcPts val="3022"/>
                </a:lnSpc>
              </a:pPr>
              <a:endParaRPr/>
            </a:p>
          </p:txBody>
        </p:sp>
      </p:grpSp>
      <p:sp>
        <p:nvSpPr>
          <p:cNvPr id="16" name="TextBox 16">
            <a:extLst>
              <a:ext uri="{FF2B5EF4-FFF2-40B4-BE49-F238E27FC236}">
                <a16:creationId xmlns:a16="http://schemas.microsoft.com/office/drawing/2014/main" id="{191D6575-67B7-A998-302D-9A5620023E7D}"/>
              </a:ext>
            </a:extLst>
          </p:cNvPr>
          <p:cNvSpPr txBox="1"/>
          <p:nvPr/>
        </p:nvSpPr>
        <p:spPr>
          <a:xfrm>
            <a:off x="1219200" y="3619500"/>
            <a:ext cx="6279028" cy="3618298"/>
          </a:xfrm>
          <a:prstGeom prst="rect">
            <a:avLst/>
          </a:prstGeom>
        </p:spPr>
        <p:txBody>
          <a:bodyPr wrap="square" lIns="0" tIns="0" rIns="0" bIns="0" rtlCol="0" anchor="t">
            <a:spAutoFit/>
          </a:bodyPr>
          <a:lstStyle/>
          <a:p>
            <a:pPr algn="ctr">
              <a:lnSpc>
                <a:spcPct val="250000"/>
              </a:lnSpc>
            </a:pPr>
            <a:r>
              <a:rPr lang="en-US" sz="3300" spc="165" dirty="0" err="1">
                <a:solidFill>
                  <a:srgbClr val="5271FF"/>
                </a:solidFill>
                <a:latin typeface="League Spartan"/>
                <a:ea typeface="League Spartan"/>
                <a:cs typeface="League Spartan"/>
                <a:sym typeface="League Spartan"/>
              </a:rPr>
              <a:t>Estadual</a:t>
            </a:r>
            <a:r>
              <a:rPr lang="en-US" sz="3300" spc="165" dirty="0">
                <a:solidFill>
                  <a:srgbClr val="5271FF"/>
                </a:solidFill>
                <a:latin typeface="League Spartan"/>
                <a:ea typeface="League Spartan"/>
                <a:cs typeface="League Spartan"/>
                <a:sym typeface="League Spartan"/>
              </a:rPr>
              <a:t>: 01</a:t>
            </a:r>
          </a:p>
          <a:p>
            <a:pPr algn="ctr">
              <a:lnSpc>
                <a:spcPct val="250000"/>
              </a:lnSpc>
            </a:pPr>
            <a:r>
              <a:rPr lang="en-US" sz="3300" spc="165" dirty="0">
                <a:solidFill>
                  <a:srgbClr val="5271FF"/>
                </a:solidFill>
                <a:latin typeface="League Spartan"/>
                <a:ea typeface="League Spartan"/>
                <a:cs typeface="League Spartan"/>
                <a:sym typeface="League Spartan"/>
              </a:rPr>
              <a:t>Regional: 18 </a:t>
            </a:r>
          </a:p>
          <a:p>
            <a:pPr algn="ctr">
              <a:lnSpc>
                <a:spcPct val="250000"/>
              </a:lnSpc>
            </a:pPr>
            <a:r>
              <a:rPr lang="en-US" sz="3300" spc="165" dirty="0">
                <a:solidFill>
                  <a:srgbClr val="5271FF"/>
                </a:solidFill>
                <a:latin typeface="League Spartan"/>
                <a:ea typeface="League Spartan"/>
                <a:cs typeface="League Spartan"/>
                <a:sym typeface="League Spartan"/>
              </a:rPr>
              <a:t>Municipal:01</a:t>
            </a:r>
          </a:p>
        </p:txBody>
      </p:sp>
      <p:sp>
        <p:nvSpPr>
          <p:cNvPr id="19" name="CaixaDeTexto 18">
            <a:extLst>
              <a:ext uri="{FF2B5EF4-FFF2-40B4-BE49-F238E27FC236}">
                <a16:creationId xmlns:a16="http://schemas.microsoft.com/office/drawing/2014/main" id="{FC5F2478-F5CD-E56F-E6A3-5C2EDA2FEEA3}"/>
              </a:ext>
            </a:extLst>
          </p:cNvPr>
          <p:cNvSpPr txBox="1"/>
          <p:nvPr/>
        </p:nvSpPr>
        <p:spPr>
          <a:xfrm>
            <a:off x="13944600" y="3972039"/>
            <a:ext cx="2438400" cy="1749196"/>
          </a:xfrm>
          <a:prstGeom prst="rect">
            <a:avLst/>
          </a:prstGeom>
          <a:noFill/>
        </p:spPr>
        <p:txBody>
          <a:bodyPr wrap="square" rtlCol="0">
            <a:spAutoFit/>
          </a:bodyPr>
          <a:lstStyle/>
          <a:p>
            <a:endParaRPr lang="pt-BR" dirty="0"/>
          </a:p>
        </p:txBody>
      </p:sp>
      <p:sp>
        <p:nvSpPr>
          <p:cNvPr id="20" name="TextBox 16">
            <a:extLst>
              <a:ext uri="{FF2B5EF4-FFF2-40B4-BE49-F238E27FC236}">
                <a16:creationId xmlns:a16="http://schemas.microsoft.com/office/drawing/2014/main" id="{E0606243-95F8-BEF1-0D3F-E71E59C049E1}"/>
              </a:ext>
            </a:extLst>
          </p:cNvPr>
          <p:cNvSpPr txBox="1"/>
          <p:nvPr/>
        </p:nvSpPr>
        <p:spPr>
          <a:xfrm>
            <a:off x="10667808" y="1064511"/>
            <a:ext cx="6061262" cy="9313447"/>
          </a:xfrm>
          <a:prstGeom prst="rect">
            <a:avLst/>
          </a:prstGeom>
        </p:spPr>
        <p:txBody>
          <a:bodyPr wrap="square" lIns="0" tIns="0" rIns="0" bIns="0" rtlCol="0" anchor="t">
            <a:spAutoFit/>
          </a:bodyPr>
          <a:lstStyle/>
          <a:p>
            <a:pPr algn="ctr">
              <a:lnSpc>
                <a:spcPts val="4290"/>
              </a:lnSpc>
            </a:pPr>
            <a:r>
              <a:rPr lang="en-US" sz="2000" spc="165" dirty="0">
                <a:solidFill>
                  <a:srgbClr val="5271FF"/>
                </a:solidFill>
                <a:latin typeface="League Spartan"/>
                <a:ea typeface="League Spartan"/>
                <a:cs typeface="League Spartan"/>
                <a:sym typeface="League Spartan"/>
              </a:rPr>
              <a:t>ANDRADAS</a:t>
            </a:r>
          </a:p>
          <a:p>
            <a:pPr algn="ctr">
              <a:lnSpc>
                <a:spcPts val="4290"/>
              </a:lnSpc>
            </a:pPr>
            <a:r>
              <a:rPr lang="en-US" sz="2000" spc="165" dirty="0">
                <a:solidFill>
                  <a:srgbClr val="5271FF"/>
                </a:solidFill>
                <a:latin typeface="League Spartan"/>
                <a:ea typeface="League Spartan"/>
                <a:cs typeface="League Spartan"/>
                <a:sym typeface="League Spartan"/>
              </a:rPr>
              <a:t>ARAXA</a:t>
            </a:r>
          </a:p>
          <a:p>
            <a:pPr algn="ctr">
              <a:lnSpc>
                <a:spcPts val="4290"/>
              </a:lnSpc>
            </a:pPr>
            <a:r>
              <a:rPr lang="en-US" sz="2000" spc="165" dirty="0">
                <a:solidFill>
                  <a:srgbClr val="5271FF"/>
                </a:solidFill>
                <a:latin typeface="League Spartan"/>
                <a:ea typeface="League Spartan"/>
                <a:cs typeface="League Spartan"/>
                <a:sym typeface="League Spartan"/>
              </a:rPr>
              <a:t>BARBACENA</a:t>
            </a:r>
          </a:p>
          <a:p>
            <a:pPr algn="ctr">
              <a:lnSpc>
                <a:spcPts val="4290"/>
              </a:lnSpc>
            </a:pPr>
            <a:r>
              <a:rPr lang="en-US" sz="2000" spc="165" dirty="0">
                <a:solidFill>
                  <a:srgbClr val="5271FF"/>
                </a:solidFill>
                <a:latin typeface="League Spartan"/>
                <a:ea typeface="League Spartan"/>
                <a:cs typeface="League Spartan"/>
                <a:sym typeface="League Spartan"/>
              </a:rPr>
              <a:t>BELO HORIZONTE</a:t>
            </a:r>
          </a:p>
          <a:p>
            <a:pPr algn="ctr">
              <a:lnSpc>
                <a:spcPts val="4290"/>
              </a:lnSpc>
            </a:pPr>
            <a:r>
              <a:rPr lang="en-US" sz="2000" spc="165" dirty="0">
                <a:solidFill>
                  <a:srgbClr val="5271FF"/>
                </a:solidFill>
                <a:latin typeface="League Spartan"/>
                <a:ea typeface="League Spartan"/>
                <a:cs typeface="League Spartan"/>
                <a:sym typeface="League Spartan"/>
              </a:rPr>
              <a:t>BETIM</a:t>
            </a:r>
          </a:p>
          <a:p>
            <a:pPr algn="ctr">
              <a:lnSpc>
                <a:spcPts val="4290"/>
              </a:lnSpc>
            </a:pPr>
            <a:r>
              <a:rPr lang="en-US" sz="2000" spc="165" dirty="0">
                <a:solidFill>
                  <a:srgbClr val="5271FF"/>
                </a:solidFill>
                <a:latin typeface="League Spartan"/>
                <a:ea typeface="League Spartan"/>
                <a:cs typeface="League Spartan"/>
                <a:sym typeface="League Spartan"/>
              </a:rPr>
              <a:t>CONTAGEM</a:t>
            </a:r>
          </a:p>
          <a:p>
            <a:pPr algn="ctr">
              <a:lnSpc>
                <a:spcPts val="4290"/>
              </a:lnSpc>
            </a:pPr>
            <a:r>
              <a:rPr lang="en-US" sz="2000" spc="165" dirty="0">
                <a:solidFill>
                  <a:srgbClr val="5271FF"/>
                </a:solidFill>
                <a:latin typeface="League Spartan"/>
                <a:ea typeface="League Spartan"/>
                <a:cs typeface="League Spartan"/>
                <a:sym typeface="League Spartan"/>
              </a:rPr>
              <a:t>GOVERNADOR VALADARES</a:t>
            </a:r>
          </a:p>
          <a:p>
            <a:pPr algn="ctr">
              <a:lnSpc>
                <a:spcPts val="4290"/>
              </a:lnSpc>
            </a:pPr>
            <a:r>
              <a:rPr lang="en-US" sz="2000" spc="165" dirty="0">
                <a:solidFill>
                  <a:srgbClr val="5271FF"/>
                </a:solidFill>
                <a:latin typeface="League Spartan"/>
                <a:ea typeface="League Spartan"/>
                <a:cs typeface="League Spartan"/>
                <a:sym typeface="League Spartan"/>
              </a:rPr>
              <a:t>IPATINGA</a:t>
            </a:r>
          </a:p>
          <a:p>
            <a:pPr algn="ctr">
              <a:lnSpc>
                <a:spcPts val="4290"/>
              </a:lnSpc>
            </a:pPr>
            <a:r>
              <a:rPr lang="en-US" sz="2000" spc="165" dirty="0">
                <a:solidFill>
                  <a:srgbClr val="5271FF"/>
                </a:solidFill>
                <a:latin typeface="League Spartan"/>
                <a:ea typeface="League Spartan"/>
                <a:cs typeface="League Spartan"/>
                <a:sym typeface="League Spartan"/>
              </a:rPr>
              <a:t>JUIZ DE FORA</a:t>
            </a:r>
          </a:p>
          <a:p>
            <a:pPr algn="ctr">
              <a:lnSpc>
                <a:spcPts val="4290"/>
              </a:lnSpc>
            </a:pPr>
            <a:r>
              <a:rPr lang="en-US" sz="2000" spc="165" dirty="0">
                <a:solidFill>
                  <a:srgbClr val="5271FF"/>
                </a:solidFill>
                <a:latin typeface="League Spartan"/>
                <a:ea typeface="League Spartan"/>
                <a:cs typeface="League Spartan"/>
                <a:sym typeface="League Spartan"/>
              </a:rPr>
              <a:t>MANHUMIRIM</a:t>
            </a:r>
          </a:p>
          <a:p>
            <a:pPr algn="ctr">
              <a:lnSpc>
                <a:spcPts val="4290"/>
              </a:lnSpc>
            </a:pPr>
            <a:r>
              <a:rPr lang="en-US" sz="2000" spc="165" dirty="0">
                <a:solidFill>
                  <a:srgbClr val="5271FF"/>
                </a:solidFill>
                <a:latin typeface="League Spartan"/>
                <a:ea typeface="League Spartan"/>
                <a:cs typeface="League Spartan"/>
                <a:sym typeface="League Spartan"/>
              </a:rPr>
              <a:t>MONTES CLAROS</a:t>
            </a:r>
          </a:p>
          <a:p>
            <a:pPr algn="ctr">
              <a:lnSpc>
                <a:spcPts val="4290"/>
              </a:lnSpc>
            </a:pPr>
            <a:r>
              <a:rPr lang="en-US" sz="2000" spc="165" dirty="0">
                <a:solidFill>
                  <a:srgbClr val="5271FF"/>
                </a:solidFill>
                <a:latin typeface="League Spartan"/>
                <a:ea typeface="League Spartan"/>
                <a:cs typeface="League Spartan"/>
                <a:sym typeface="League Spartan"/>
              </a:rPr>
              <a:t>PASSOS </a:t>
            </a:r>
          </a:p>
          <a:p>
            <a:pPr algn="ctr">
              <a:lnSpc>
                <a:spcPts val="4290"/>
              </a:lnSpc>
            </a:pPr>
            <a:r>
              <a:rPr lang="en-US" sz="2000" spc="165" dirty="0">
                <a:solidFill>
                  <a:srgbClr val="5271FF"/>
                </a:solidFill>
                <a:latin typeface="League Spartan"/>
                <a:ea typeface="League Spartan"/>
                <a:cs typeface="League Spartan"/>
                <a:sym typeface="League Spartan"/>
              </a:rPr>
              <a:t>PEDRA AZUL</a:t>
            </a:r>
          </a:p>
          <a:p>
            <a:pPr algn="ctr">
              <a:lnSpc>
                <a:spcPts val="4290"/>
              </a:lnSpc>
            </a:pPr>
            <a:r>
              <a:rPr lang="en-US" sz="2000" spc="165" dirty="0">
                <a:solidFill>
                  <a:srgbClr val="5271FF"/>
                </a:solidFill>
                <a:latin typeface="League Spartan"/>
                <a:ea typeface="League Spartan"/>
                <a:cs typeface="League Spartan"/>
                <a:sym typeface="League Spartan"/>
              </a:rPr>
              <a:t>POCOS DE CALDAS</a:t>
            </a:r>
          </a:p>
          <a:p>
            <a:pPr algn="ctr">
              <a:lnSpc>
                <a:spcPts val="4290"/>
              </a:lnSpc>
            </a:pPr>
            <a:r>
              <a:rPr lang="en-US" sz="2000" spc="165" dirty="0">
                <a:solidFill>
                  <a:srgbClr val="5271FF"/>
                </a:solidFill>
                <a:latin typeface="League Spartan"/>
                <a:ea typeface="League Spartan"/>
                <a:cs typeface="League Spartan"/>
                <a:sym typeface="League Spartan"/>
              </a:rPr>
              <a:t>SETE LAGOAS</a:t>
            </a:r>
          </a:p>
          <a:p>
            <a:pPr algn="ctr">
              <a:lnSpc>
                <a:spcPts val="4290"/>
              </a:lnSpc>
            </a:pPr>
            <a:r>
              <a:rPr lang="en-US" sz="2000" spc="165" dirty="0">
                <a:solidFill>
                  <a:srgbClr val="5271FF"/>
                </a:solidFill>
                <a:latin typeface="League Spartan"/>
                <a:ea typeface="League Spartan"/>
                <a:cs typeface="League Spartan"/>
                <a:sym typeface="League Spartan"/>
              </a:rPr>
              <a:t>UBAUBERABA</a:t>
            </a:r>
          </a:p>
          <a:p>
            <a:pPr algn="ctr">
              <a:lnSpc>
                <a:spcPts val="4290"/>
              </a:lnSpc>
            </a:pPr>
            <a:r>
              <a:rPr lang="en-US" sz="2000" spc="165" dirty="0">
                <a:solidFill>
                  <a:srgbClr val="5271FF"/>
                </a:solidFill>
                <a:latin typeface="League Spartan"/>
                <a:ea typeface="League Spartan"/>
                <a:cs typeface="League Spartan"/>
                <a:sym typeface="League Spartan"/>
              </a:rPr>
              <a:t>UBERLANDIA</a:t>
            </a:r>
          </a:p>
        </p:txBody>
      </p:sp>
      <p:sp>
        <p:nvSpPr>
          <p:cNvPr id="21" name="Freeform 12">
            <a:extLst>
              <a:ext uri="{FF2B5EF4-FFF2-40B4-BE49-F238E27FC236}">
                <a16:creationId xmlns:a16="http://schemas.microsoft.com/office/drawing/2014/main" id="{3133D175-3D8D-9A7C-14E0-71058B88B722}"/>
              </a:ext>
            </a:extLst>
          </p:cNvPr>
          <p:cNvSpPr/>
          <p:nvPr/>
        </p:nvSpPr>
        <p:spPr>
          <a:xfrm rot="-5400000">
            <a:off x="7705699" y="2428077"/>
            <a:ext cx="1725220" cy="6460397"/>
          </a:xfrm>
          <a:custGeom>
            <a:avLst/>
            <a:gdLst/>
            <a:ahLst/>
            <a:cxnLst/>
            <a:rect l="l" t="t" r="r" b="b"/>
            <a:pathLst>
              <a:path w="1725220" h="6460397">
                <a:moveTo>
                  <a:pt x="0" y="0"/>
                </a:moveTo>
                <a:lnTo>
                  <a:pt x="1725220" y="0"/>
                </a:lnTo>
                <a:lnTo>
                  <a:pt x="1725220" y="6460397"/>
                </a:lnTo>
                <a:lnTo>
                  <a:pt x="0" y="64603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pt-BR"/>
          </a:p>
        </p:txBody>
      </p:sp>
    </p:spTree>
    <p:extLst>
      <p:ext uri="{BB962C8B-B14F-4D97-AF65-F5344CB8AC3E}">
        <p14:creationId xmlns:p14="http://schemas.microsoft.com/office/powerpoint/2010/main" val="398482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791</Words>
  <Application>Microsoft Office PowerPoint</Application>
  <PresentationFormat>Personalizar</PresentationFormat>
  <Paragraphs>123</Paragraphs>
  <Slides>13</Slides>
  <Notes>1</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13</vt:i4>
      </vt:variant>
    </vt:vector>
  </HeadingPairs>
  <TitlesOfParts>
    <vt:vector size="24" baseType="lpstr">
      <vt:lpstr>Calibri</vt:lpstr>
      <vt:lpstr>Times New Roman</vt:lpstr>
      <vt:lpstr>Canva Sans</vt:lpstr>
      <vt:lpstr>League Spartan</vt:lpstr>
      <vt:lpstr>Montserrat Bold</vt:lpstr>
      <vt:lpstr>Open Sans</vt:lpstr>
      <vt:lpstr>Montserrat</vt:lpstr>
      <vt:lpstr>Montserrat Ultra-Bold</vt:lpstr>
      <vt:lpstr>Arial</vt:lpstr>
      <vt:lpstr>Aptos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Plenária STT</dc:title>
  <dc:creator>Márcia Lazarino</dc:creator>
  <cp:lastModifiedBy>Mariana Vila Starling</cp:lastModifiedBy>
  <cp:revision>3</cp:revision>
  <dcterms:created xsi:type="dcterms:W3CDTF">2006-08-16T00:00:00Z</dcterms:created>
  <dcterms:modified xsi:type="dcterms:W3CDTF">2025-05-26T11:49:29Z</dcterms:modified>
  <dc:identifier>DAGgNQ563w0</dc:identifier>
</cp:coreProperties>
</file>