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2" r:id="rId16"/>
  </p:sldIdLst>
  <p:sldSz cx="18288000" cy="10287000"/>
  <p:notesSz cx="6858000" cy="9144000"/>
  <p:embeddedFontLst>
    <p:embeddedFont>
      <p:font typeface="Poppins Bold" panose="020B0604020202020204" charset="0"/>
      <p:regular r:id="rId17"/>
      <p:bold r:id="rId18"/>
    </p:embeddedFont>
    <p:embeddedFont>
      <p:font typeface="Open Sans Bold" panose="020B0604020202020204" charset="0"/>
      <p:regular r:id="rId19"/>
      <p:bold r:id="rId20"/>
    </p:embeddedFont>
    <p:embeddedFont>
      <p:font typeface="Poppins" panose="020B0604020202020204" charset="0"/>
      <p:regular r:id="rId21"/>
      <p:bold r:id="rId22"/>
      <p:italic r:id="rId23"/>
      <p:boldItalic r:id="rId24"/>
    </p:embeddedFont>
    <p:embeddedFont>
      <p:font typeface="Poppins Ultra-Bold" panose="020B0604020202020204" charset="0"/>
      <p:regular r:id="rId25"/>
    </p:embeddedFont>
    <p:embeddedFont>
      <p:font typeface="Tropika" panose="020B0604020202020204" charset="0"/>
      <p:regular r:id="rId26"/>
    </p:embeddedFont>
    <p:embeddedFont>
      <p:font typeface="Poppins Heavy" panose="020B0604020202020204" charset="0"/>
      <p:regular r:id="rId27"/>
    </p:embeddedFont>
    <p:embeddedFont>
      <p:font typeface="Barlow Bold" panose="020B0604020202020204" charset="0"/>
      <p:regular r:id="rId28"/>
      <p:bold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Barlow" panose="020B060402020202020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CAFF5-8344-47D3-A1F2-F3FE90BF2793}" v="4" dt="2025-10-06T12:47:37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Elisa Machado da Fonseca" userId="S::elisa.fonseca@saude.mg.gov.br::2be73e5c-58cd-49f2-babd-ebbcbb7e8cee" providerId="AD" clId="Web-{CDECAFF5-8344-47D3-A1F2-F3FE90BF2793}"/>
    <pc:docChg chg="modSld">
      <pc:chgData name="Ana Elisa Machado da Fonseca" userId="S::elisa.fonseca@saude.mg.gov.br::2be73e5c-58cd-49f2-babd-ebbcbb7e8cee" providerId="AD" clId="Web-{CDECAFF5-8344-47D3-A1F2-F3FE90BF2793}" dt="2025-10-06T12:47:34.694" v="1" actId="20577"/>
      <pc:docMkLst>
        <pc:docMk/>
      </pc:docMkLst>
      <pc:sldChg chg="modSp">
        <pc:chgData name="Ana Elisa Machado da Fonseca" userId="S::elisa.fonseca@saude.mg.gov.br::2be73e5c-58cd-49f2-babd-ebbcbb7e8cee" providerId="AD" clId="Web-{CDECAFF5-8344-47D3-A1F2-F3FE90BF2793}" dt="2025-10-06T12:47:34.694" v="1" actId="20577"/>
        <pc:sldMkLst>
          <pc:docMk/>
          <pc:sldMk cId="0" sldId="272"/>
        </pc:sldMkLst>
        <pc:spChg chg="mod">
          <ac:chgData name="Ana Elisa Machado da Fonseca" userId="S::elisa.fonseca@saude.mg.gov.br::2be73e5c-58cd-49f2-babd-ebbcbb7e8cee" providerId="AD" clId="Web-{CDECAFF5-8344-47D3-A1F2-F3FE90BF2793}" dt="2025-10-06T12:47:34.694" v="1" actId="20577"/>
          <ac:spMkLst>
            <pc:docMk/>
            <pc:sldMk cId="0" sldId="272"/>
            <ac:spMk id="7" creationId="{00000000-0000-0000-0000-000000000000}"/>
          </ac:spMkLst>
        </pc:spChg>
      </pc:sldChg>
    </pc:docChg>
  </pc:docChgLst>
  <pc:docChgLst>
    <pc:chgData name="Ana Elisa Machado da Fonseca" userId="S::elisa.fonseca@saude.mg.gov.br::2be73e5c-58cd-49f2-babd-ebbcbb7e8cee" providerId="AD" clId="Web-{291B5E92-A084-4D94-8887-D47BAE343DAA}"/>
    <pc:docChg chg="modSld">
      <pc:chgData name="Ana Elisa Machado da Fonseca" userId="S::elisa.fonseca@saude.mg.gov.br::2be73e5c-58cd-49f2-babd-ebbcbb7e8cee" providerId="AD" clId="Web-{291B5E92-A084-4D94-8887-D47BAE343DAA}" dt="2025-10-02T19:49:00.892" v="5" actId="14100"/>
      <pc:docMkLst>
        <pc:docMk/>
      </pc:docMkLst>
      <pc:sldChg chg="modSp">
        <pc:chgData name="Ana Elisa Machado da Fonseca" userId="S::elisa.fonseca@saude.mg.gov.br::2be73e5c-58cd-49f2-babd-ebbcbb7e8cee" providerId="AD" clId="Web-{291B5E92-A084-4D94-8887-D47BAE343DAA}" dt="2025-10-02T19:48:52.437" v="4" actId="1076"/>
        <pc:sldMkLst>
          <pc:docMk/>
          <pc:sldMk cId="0" sldId="261"/>
        </pc:sldMkLst>
        <pc:spChg chg="mod">
          <ac:chgData name="Ana Elisa Machado da Fonseca" userId="S::elisa.fonseca@saude.mg.gov.br::2be73e5c-58cd-49f2-babd-ebbcbb7e8cee" providerId="AD" clId="Web-{291B5E92-A084-4D94-8887-D47BAE343DAA}" dt="2025-10-02T19:48:52.437" v="4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Ana Elisa Machado da Fonseca" userId="S::elisa.fonseca@saude.mg.gov.br::2be73e5c-58cd-49f2-babd-ebbcbb7e8cee" providerId="AD" clId="Web-{291B5E92-A084-4D94-8887-D47BAE343DAA}" dt="2025-10-02T19:48:44.388" v="2" actId="14100"/>
          <ac:spMkLst>
            <pc:docMk/>
            <pc:sldMk cId="0" sldId="261"/>
            <ac:spMk id="3" creationId="{00000000-0000-0000-0000-000000000000}"/>
          </ac:spMkLst>
        </pc:spChg>
      </pc:sldChg>
      <pc:sldChg chg="modSp">
        <pc:chgData name="Ana Elisa Machado da Fonseca" userId="S::elisa.fonseca@saude.mg.gov.br::2be73e5c-58cd-49f2-babd-ebbcbb7e8cee" providerId="AD" clId="Web-{291B5E92-A084-4D94-8887-D47BAE343DAA}" dt="2025-10-02T19:49:00.892" v="5" actId="14100"/>
        <pc:sldMkLst>
          <pc:docMk/>
          <pc:sldMk cId="0" sldId="271"/>
        </pc:sldMkLst>
        <pc:spChg chg="mod">
          <ac:chgData name="Ana Elisa Machado da Fonseca" userId="S::elisa.fonseca@saude.mg.gov.br::2be73e5c-58cd-49f2-babd-ebbcbb7e8cee" providerId="AD" clId="Web-{291B5E92-A084-4D94-8887-D47BAE343DAA}" dt="2025-10-02T19:49:00.892" v="5" actId="14100"/>
          <ac:spMkLst>
            <pc:docMk/>
            <pc:sldMk cId="0" sldId="271"/>
            <ac:spMk id="2" creationId="{00000000-0000-0000-0000-000000000000}"/>
          </ac:spMkLst>
        </pc:spChg>
      </pc:sldChg>
    </pc:docChg>
  </pc:docChgLst>
  <pc:docChgLst>
    <pc:chgData name="Ana Elisa Machado da Fonseca" userId="S::elisa.fonseca@saude.mg.gov.br::2be73e5c-58cd-49f2-babd-ebbcbb7e8cee" providerId="AD" clId="Web-{E84310D8-FC7B-4957-B283-AA61E1C08E50}"/>
    <pc:docChg chg="delSld modSld sldOrd">
      <pc:chgData name="Ana Elisa Machado da Fonseca" userId="S::elisa.fonseca@saude.mg.gov.br::2be73e5c-58cd-49f2-babd-ebbcbb7e8cee" providerId="AD" clId="Web-{E84310D8-FC7B-4957-B283-AA61E1C08E50}" dt="2025-10-03T13:45:00.233" v="39"/>
      <pc:docMkLst>
        <pc:docMk/>
      </pc:docMkLst>
      <pc:sldChg chg="addSp delSp modSp">
        <pc:chgData name="Ana Elisa Machado da Fonseca" userId="S::elisa.fonseca@saude.mg.gov.br::2be73e5c-58cd-49f2-babd-ebbcbb7e8cee" providerId="AD" clId="Web-{E84310D8-FC7B-4957-B283-AA61E1C08E50}" dt="2025-10-03T13:43:58.606" v="17" actId="1076"/>
        <pc:sldMkLst>
          <pc:docMk/>
          <pc:sldMk cId="0" sldId="256"/>
        </pc:sldMkLst>
        <pc:spChg chg="del">
          <ac:chgData name="Ana Elisa Machado da Fonseca" userId="S::elisa.fonseca@saude.mg.gov.br::2be73e5c-58cd-49f2-babd-ebbcbb7e8cee" providerId="AD" clId="Web-{E84310D8-FC7B-4957-B283-AA61E1C08E50}" dt="2025-10-03T13:43:43.745" v="14"/>
          <ac:spMkLst>
            <pc:docMk/>
            <pc:sldMk cId="0" sldId="256"/>
            <ac:spMk id="10" creationId="{00000000-0000-0000-0000-000000000000}"/>
          </ac:spMkLst>
        </pc:spChg>
        <pc:picChg chg="add mod">
          <ac:chgData name="Ana Elisa Machado da Fonseca" userId="S::elisa.fonseca@saude.mg.gov.br::2be73e5c-58cd-49f2-babd-ebbcbb7e8cee" providerId="AD" clId="Web-{E84310D8-FC7B-4957-B283-AA61E1C08E50}" dt="2025-10-03T13:43:58.606" v="17" actId="1076"/>
          <ac:picMkLst>
            <pc:docMk/>
            <pc:sldMk cId="0" sldId="256"/>
            <ac:picMk id="13" creationId="{1692060A-BE68-C0EC-F4CC-31DE24446C4C}"/>
          </ac:picMkLst>
        </pc:picChg>
      </pc:sldChg>
      <pc:sldChg chg="addSp delSp">
        <pc:chgData name="Ana Elisa Machado da Fonseca" userId="S::elisa.fonseca@saude.mg.gov.br::2be73e5c-58cd-49f2-babd-ebbcbb7e8cee" providerId="AD" clId="Web-{E84310D8-FC7B-4957-B283-AA61E1C08E50}" dt="2025-10-03T13:44:06.137" v="21"/>
        <pc:sldMkLst>
          <pc:docMk/>
          <pc:sldMk cId="0" sldId="257"/>
        </pc:sldMkLst>
        <pc:spChg chg="del">
          <ac:chgData name="Ana Elisa Machado da Fonseca" userId="S::elisa.fonseca@saude.mg.gov.br::2be73e5c-58cd-49f2-babd-ebbcbb7e8cee" providerId="AD" clId="Web-{E84310D8-FC7B-4957-B283-AA61E1C08E50}" dt="2025-10-03T13:44:05.715" v="20"/>
          <ac:spMkLst>
            <pc:docMk/>
            <pc:sldMk cId="0" sldId="257"/>
            <ac:spMk id="3" creationId="{00000000-0000-0000-0000-000000000000}"/>
          </ac:spMkLst>
        </pc:spChg>
        <pc:picChg chg="add">
          <ac:chgData name="Ana Elisa Machado da Fonseca" userId="S::elisa.fonseca@saude.mg.gov.br::2be73e5c-58cd-49f2-babd-ebbcbb7e8cee" providerId="AD" clId="Web-{E84310D8-FC7B-4957-B283-AA61E1C08E50}" dt="2025-10-03T13:44:06.137" v="21"/>
          <ac:picMkLst>
            <pc:docMk/>
            <pc:sldMk cId="0" sldId="257"/>
            <ac:picMk id="6" creationId="{2B393F18-397A-73FC-ACDE-6F2B40F1002C}"/>
          </ac:picMkLst>
        </pc:picChg>
      </pc:sldChg>
      <pc:sldChg chg="addSp delSp modSp">
        <pc:chgData name="Ana Elisa Machado da Fonseca" userId="S::elisa.fonseca@saude.mg.gov.br::2be73e5c-58cd-49f2-babd-ebbcbb7e8cee" providerId="AD" clId="Web-{E84310D8-FC7B-4957-B283-AA61E1C08E50}" dt="2025-10-03T13:44:24.903" v="27" actId="1076"/>
        <pc:sldMkLst>
          <pc:docMk/>
          <pc:sldMk cId="0" sldId="259"/>
        </pc:sldMkLst>
        <pc:spChg chg="del">
          <ac:chgData name="Ana Elisa Machado da Fonseca" userId="S::elisa.fonseca@saude.mg.gov.br::2be73e5c-58cd-49f2-babd-ebbcbb7e8cee" providerId="AD" clId="Web-{E84310D8-FC7B-4957-B283-AA61E1C08E50}" dt="2025-10-03T13:44:17.966" v="25"/>
          <ac:spMkLst>
            <pc:docMk/>
            <pc:sldMk cId="0" sldId="259"/>
            <ac:spMk id="3" creationId="{00000000-0000-0000-0000-000000000000}"/>
          </ac:spMkLst>
        </pc:spChg>
        <pc:spChg chg="mod">
          <ac:chgData name="Ana Elisa Machado da Fonseca" userId="S::elisa.fonseca@saude.mg.gov.br::2be73e5c-58cd-49f2-babd-ebbcbb7e8cee" providerId="AD" clId="Web-{E84310D8-FC7B-4957-B283-AA61E1C08E50}" dt="2025-10-03T13:44:24.903" v="27" actId="1076"/>
          <ac:spMkLst>
            <pc:docMk/>
            <pc:sldMk cId="0" sldId="259"/>
            <ac:spMk id="4" creationId="{00000000-0000-0000-0000-000000000000}"/>
          </ac:spMkLst>
        </pc:spChg>
        <pc:picChg chg="add">
          <ac:chgData name="Ana Elisa Machado da Fonseca" userId="S::elisa.fonseca@saude.mg.gov.br::2be73e5c-58cd-49f2-babd-ebbcbb7e8cee" providerId="AD" clId="Web-{E84310D8-FC7B-4957-B283-AA61E1C08E50}" dt="2025-10-03T13:44:18.481" v="26"/>
          <ac:picMkLst>
            <pc:docMk/>
            <pc:sldMk cId="0" sldId="259"/>
            <ac:picMk id="6" creationId="{B8DDB716-866B-D1F0-8261-4D3A039745B4}"/>
          </ac:picMkLst>
        </pc:picChg>
      </pc:sldChg>
      <pc:sldChg chg="addSp delSp">
        <pc:chgData name="Ana Elisa Machado da Fonseca" userId="S::elisa.fonseca@saude.mg.gov.br::2be73e5c-58cd-49f2-babd-ebbcbb7e8cee" providerId="AD" clId="Web-{E84310D8-FC7B-4957-B283-AA61E1C08E50}" dt="2025-10-03T13:44:32.560" v="29"/>
        <pc:sldMkLst>
          <pc:docMk/>
          <pc:sldMk cId="0" sldId="262"/>
        </pc:sldMkLst>
        <pc:spChg chg="del">
          <ac:chgData name="Ana Elisa Machado da Fonseca" userId="S::elisa.fonseca@saude.mg.gov.br::2be73e5c-58cd-49f2-babd-ebbcbb7e8cee" providerId="AD" clId="Web-{E84310D8-FC7B-4957-B283-AA61E1C08E50}" dt="2025-10-03T13:44:32.185" v="28"/>
          <ac:spMkLst>
            <pc:docMk/>
            <pc:sldMk cId="0" sldId="262"/>
            <ac:spMk id="2" creationId="{00000000-0000-0000-0000-000000000000}"/>
          </ac:spMkLst>
        </pc:spChg>
        <pc:picChg chg="add">
          <ac:chgData name="Ana Elisa Machado da Fonseca" userId="S::elisa.fonseca@saude.mg.gov.br::2be73e5c-58cd-49f2-babd-ebbcbb7e8cee" providerId="AD" clId="Web-{E84310D8-FC7B-4957-B283-AA61E1C08E50}" dt="2025-10-03T13:44:32.560" v="29"/>
          <ac:picMkLst>
            <pc:docMk/>
            <pc:sldMk cId="0" sldId="262"/>
            <ac:picMk id="48" creationId="{427CE3F9-9271-408A-CABD-B5F495837661}"/>
          </ac:picMkLst>
        </pc:picChg>
      </pc:sldChg>
      <pc:sldChg chg="delSp">
        <pc:chgData name="Ana Elisa Machado da Fonseca" userId="S::elisa.fonseca@saude.mg.gov.br::2be73e5c-58cd-49f2-babd-ebbcbb7e8cee" providerId="AD" clId="Web-{E84310D8-FC7B-4957-B283-AA61E1C08E50}" dt="2025-10-03T13:44:36.513" v="30"/>
        <pc:sldMkLst>
          <pc:docMk/>
          <pc:sldMk cId="0" sldId="263"/>
        </pc:sldMkLst>
        <pc:spChg chg="del">
          <ac:chgData name="Ana Elisa Machado da Fonseca" userId="S::elisa.fonseca@saude.mg.gov.br::2be73e5c-58cd-49f2-babd-ebbcbb7e8cee" providerId="AD" clId="Web-{E84310D8-FC7B-4957-B283-AA61E1C08E50}" dt="2025-10-03T13:44:36.513" v="30"/>
          <ac:spMkLst>
            <pc:docMk/>
            <pc:sldMk cId="0" sldId="263"/>
            <ac:spMk id="2" creationId="{00000000-0000-0000-0000-000000000000}"/>
          </ac:spMkLst>
        </pc:spChg>
      </pc:sldChg>
      <pc:sldChg chg="addSp delSp">
        <pc:chgData name="Ana Elisa Machado da Fonseca" userId="S::elisa.fonseca@saude.mg.gov.br::2be73e5c-58cd-49f2-babd-ebbcbb7e8cee" providerId="AD" clId="Web-{E84310D8-FC7B-4957-B283-AA61E1C08E50}" dt="2025-10-03T13:44:39.404" v="32"/>
        <pc:sldMkLst>
          <pc:docMk/>
          <pc:sldMk cId="0" sldId="265"/>
        </pc:sldMkLst>
        <pc:spChg chg="del">
          <ac:chgData name="Ana Elisa Machado da Fonseca" userId="S::elisa.fonseca@saude.mg.gov.br::2be73e5c-58cd-49f2-babd-ebbcbb7e8cee" providerId="AD" clId="Web-{E84310D8-FC7B-4957-B283-AA61E1C08E50}" dt="2025-10-03T13:44:38.920" v="31"/>
          <ac:spMkLst>
            <pc:docMk/>
            <pc:sldMk cId="0" sldId="265"/>
            <ac:spMk id="2" creationId="{00000000-0000-0000-0000-000000000000}"/>
          </ac:spMkLst>
        </pc:spChg>
        <pc:picChg chg="add">
          <ac:chgData name="Ana Elisa Machado da Fonseca" userId="S::elisa.fonseca@saude.mg.gov.br::2be73e5c-58cd-49f2-babd-ebbcbb7e8cee" providerId="AD" clId="Web-{E84310D8-FC7B-4957-B283-AA61E1C08E50}" dt="2025-10-03T13:44:39.404" v="32"/>
          <ac:picMkLst>
            <pc:docMk/>
            <pc:sldMk cId="0" sldId="265"/>
            <ac:picMk id="10" creationId="{A49AB859-5288-DA3C-215B-F3483625461E}"/>
          </ac:picMkLst>
        </pc:picChg>
      </pc:sldChg>
      <pc:sldChg chg="addSp delSp">
        <pc:chgData name="Ana Elisa Machado da Fonseca" userId="S::elisa.fonseca@saude.mg.gov.br::2be73e5c-58cd-49f2-babd-ebbcbb7e8cee" providerId="AD" clId="Web-{E84310D8-FC7B-4957-B283-AA61E1C08E50}" dt="2025-10-03T13:44:43.685" v="34"/>
        <pc:sldMkLst>
          <pc:docMk/>
          <pc:sldMk cId="0" sldId="266"/>
        </pc:sldMkLst>
        <pc:spChg chg="del">
          <ac:chgData name="Ana Elisa Machado da Fonseca" userId="S::elisa.fonseca@saude.mg.gov.br::2be73e5c-58cd-49f2-babd-ebbcbb7e8cee" providerId="AD" clId="Web-{E84310D8-FC7B-4957-B283-AA61E1C08E50}" dt="2025-10-03T13:44:42.420" v="33"/>
          <ac:spMkLst>
            <pc:docMk/>
            <pc:sldMk cId="0" sldId="266"/>
            <ac:spMk id="2" creationId="{00000000-0000-0000-0000-000000000000}"/>
          </ac:spMkLst>
        </pc:spChg>
        <pc:picChg chg="add">
          <ac:chgData name="Ana Elisa Machado da Fonseca" userId="S::elisa.fonseca@saude.mg.gov.br::2be73e5c-58cd-49f2-babd-ebbcbb7e8cee" providerId="AD" clId="Web-{E84310D8-FC7B-4957-B283-AA61E1C08E50}" dt="2025-10-03T13:44:43.685" v="34"/>
          <ac:picMkLst>
            <pc:docMk/>
            <pc:sldMk cId="0" sldId="266"/>
            <ac:picMk id="9" creationId="{807FE3B7-B435-6390-F166-61F070268947}"/>
          </ac:picMkLst>
        </pc:picChg>
      </pc:sldChg>
      <pc:sldChg chg="addSp delSp">
        <pc:chgData name="Ana Elisa Machado da Fonseca" userId="S::elisa.fonseca@saude.mg.gov.br::2be73e5c-58cd-49f2-babd-ebbcbb7e8cee" providerId="AD" clId="Web-{E84310D8-FC7B-4957-B283-AA61E1C08E50}" dt="2025-10-03T13:44:49.795" v="36"/>
        <pc:sldMkLst>
          <pc:docMk/>
          <pc:sldMk cId="0" sldId="267"/>
        </pc:sldMkLst>
        <pc:spChg chg="del">
          <ac:chgData name="Ana Elisa Machado da Fonseca" userId="S::elisa.fonseca@saude.mg.gov.br::2be73e5c-58cd-49f2-babd-ebbcbb7e8cee" providerId="AD" clId="Web-{E84310D8-FC7B-4957-B283-AA61E1C08E50}" dt="2025-10-03T13:44:47.092" v="35"/>
          <ac:spMkLst>
            <pc:docMk/>
            <pc:sldMk cId="0" sldId="267"/>
            <ac:spMk id="2" creationId="{00000000-0000-0000-0000-000000000000}"/>
          </ac:spMkLst>
        </pc:spChg>
        <pc:picChg chg="add">
          <ac:chgData name="Ana Elisa Machado da Fonseca" userId="S::elisa.fonseca@saude.mg.gov.br::2be73e5c-58cd-49f2-babd-ebbcbb7e8cee" providerId="AD" clId="Web-{E84310D8-FC7B-4957-B283-AA61E1C08E50}" dt="2025-10-03T13:44:49.795" v="36"/>
          <ac:picMkLst>
            <pc:docMk/>
            <pc:sldMk cId="0" sldId="267"/>
            <ac:picMk id="6" creationId="{C5E2C1D5-BA49-11A9-6534-AC7D94B3D406}"/>
          </ac:picMkLst>
        </pc:picChg>
      </pc:sldChg>
      <pc:sldChg chg="del">
        <pc:chgData name="Ana Elisa Machado da Fonseca" userId="S::elisa.fonseca@saude.mg.gov.br::2be73e5c-58cd-49f2-babd-ebbcbb7e8cee" providerId="AD" clId="Web-{E84310D8-FC7B-4957-B283-AA61E1C08E50}" dt="2025-10-03T13:41:27.110" v="12"/>
        <pc:sldMkLst>
          <pc:docMk/>
          <pc:sldMk cId="0" sldId="268"/>
        </pc:sldMkLst>
      </pc:sldChg>
      <pc:sldChg chg="addSp delSp">
        <pc:chgData name="Ana Elisa Machado da Fonseca" userId="S::elisa.fonseca@saude.mg.gov.br::2be73e5c-58cd-49f2-babd-ebbcbb7e8cee" providerId="AD" clId="Web-{E84310D8-FC7B-4957-B283-AA61E1C08E50}" dt="2025-10-03T13:44:54.451" v="38"/>
        <pc:sldMkLst>
          <pc:docMk/>
          <pc:sldMk cId="0" sldId="269"/>
        </pc:sldMkLst>
        <pc:spChg chg="del">
          <ac:chgData name="Ana Elisa Machado da Fonseca" userId="S::elisa.fonseca@saude.mg.gov.br::2be73e5c-58cd-49f2-babd-ebbcbb7e8cee" providerId="AD" clId="Web-{E84310D8-FC7B-4957-B283-AA61E1C08E50}" dt="2025-10-03T13:44:53.842" v="37"/>
          <ac:spMkLst>
            <pc:docMk/>
            <pc:sldMk cId="0" sldId="269"/>
            <ac:spMk id="11" creationId="{00000000-0000-0000-0000-000000000000}"/>
          </ac:spMkLst>
        </pc:spChg>
        <pc:picChg chg="add">
          <ac:chgData name="Ana Elisa Machado da Fonseca" userId="S::elisa.fonseca@saude.mg.gov.br::2be73e5c-58cd-49f2-babd-ebbcbb7e8cee" providerId="AD" clId="Web-{E84310D8-FC7B-4957-B283-AA61E1C08E50}" dt="2025-10-03T13:44:54.451" v="38"/>
          <ac:picMkLst>
            <pc:docMk/>
            <pc:sldMk cId="0" sldId="269"/>
            <ac:picMk id="29" creationId="{AAAC833A-EE64-26A9-B4D2-380D8329112A}"/>
          </ac:picMkLst>
        </pc:picChg>
      </pc:sldChg>
      <pc:sldChg chg="addSp delSp modSp ord">
        <pc:chgData name="Ana Elisa Machado da Fonseca" userId="S::elisa.fonseca@saude.mg.gov.br::2be73e5c-58cd-49f2-babd-ebbcbb7e8cee" providerId="AD" clId="Web-{E84310D8-FC7B-4957-B283-AA61E1C08E50}" dt="2025-10-03T13:44:02.887" v="19"/>
        <pc:sldMkLst>
          <pc:docMk/>
          <pc:sldMk cId="0" sldId="270"/>
        </pc:sldMkLst>
        <pc:spChg chg="del">
          <ac:chgData name="Ana Elisa Machado da Fonseca" userId="S::elisa.fonseca@saude.mg.gov.br::2be73e5c-58cd-49f2-babd-ebbcbb7e8cee" providerId="AD" clId="Web-{E84310D8-FC7B-4957-B283-AA61E1C08E50}" dt="2025-10-03T13:44:02.746" v="18"/>
          <ac:spMkLst>
            <pc:docMk/>
            <pc:sldMk cId="0" sldId="270"/>
            <ac:spMk id="2" creationId="{00000000-0000-0000-0000-000000000000}"/>
          </ac:spMkLst>
        </pc:spChg>
        <pc:spChg chg="mod">
          <ac:chgData name="Ana Elisa Machado da Fonseca" userId="S::elisa.fonseca@saude.mg.gov.br::2be73e5c-58cd-49f2-babd-ebbcbb7e8cee" providerId="AD" clId="Web-{E84310D8-FC7B-4957-B283-AA61E1C08E50}" dt="2025-10-03T13:41:07.545" v="11" actId="20577"/>
          <ac:spMkLst>
            <pc:docMk/>
            <pc:sldMk cId="0" sldId="270"/>
            <ac:spMk id="4" creationId="{00000000-0000-0000-0000-000000000000}"/>
          </ac:spMkLst>
        </pc:spChg>
        <pc:picChg chg="add">
          <ac:chgData name="Ana Elisa Machado da Fonseca" userId="S::elisa.fonseca@saude.mg.gov.br::2be73e5c-58cd-49f2-babd-ebbcbb7e8cee" providerId="AD" clId="Web-{E84310D8-FC7B-4957-B283-AA61E1C08E50}" dt="2025-10-03T13:44:02.887" v="19"/>
          <ac:picMkLst>
            <pc:docMk/>
            <pc:sldMk cId="0" sldId="270"/>
            <ac:picMk id="7" creationId="{B58CC2B7-E884-61A9-9FDF-63FC4CB6720D}"/>
          </ac:picMkLst>
        </pc:picChg>
      </pc:sldChg>
      <pc:sldChg chg="del">
        <pc:chgData name="Ana Elisa Machado da Fonseca" userId="S::elisa.fonseca@saude.mg.gov.br::2be73e5c-58cd-49f2-babd-ebbcbb7e8cee" providerId="AD" clId="Web-{E84310D8-FC7B-4957-B283-AA61E1C08E50}" dt="2025-10-03T13:41:29.172" v="13"/>
        <pc:sldMkLst>
          <pc:docMk/>
          <pc:sldMk cId="0" sldId="271"/>
        </pc:sldMkLst>
      </pc:sldChg>
      <pc:sldChg chg="addSp">
        <pc:chgData name="Ana Elisa Machado da Fonseca" userId="S::elisa.fonseca@saude.mg.gov.br::2be73e5c-58cd-49f2-babd-ebbcbb7e8cee" providerId="AD" clId="Web-{E84310D8-FC7B-4957-B283-AA61E1C08E50}" dt="2025-10-03T13:45:00.233" v="39"/>
        <pc:sldMkLst>
          <pc:docMk/>
          <pc:sldMk cId="0" sldId="272"/>
        </pc:sldMkLst>
        <pc:picChg chg="add">
          <ac:chgData name="Ana Elisa Machado da Fonseca" userId="S::elisa.fonseca@saude.mg.gov.br::2be73e5c-58cd-49f2-babd-ebbcbb7e8cee" providerId="AD" clId="Web-{E84310D8-FC7B-4957-B283-AA61E1C08E50}" dt="2025-10-03T13:45:00.233" v="39"/>
          <ac:picMkLst>
            <pc:docMk/>
            <pc:sldMk cId="0" sldId="272"/>
            <ac:picMk id="9" creationId="{84126036-B3B5-9E21-B961-E8ABF97322C4}"/>
          </ac:picMkLst>
        </pc:picChg>
      </pc:sldChg>
    </pc:docChg>
  </pc:docChgLst>
  <pc:docChgLst>
    <pc:chgData name="Usuário Convidado" userId="S::urn:spo:tenantanon#87e4da2b-82df-48f6-9157-69c3ca600df2::" providerId="AD" clId="Web-{9170EC21-4A26-06C7-5363-9D307C065708}"/>
    <pc:docChg chg="modSld">
      <pc:chgData name="Usuário Convidado" userId="S::urn:spo:tenantanon#87e4da2b-82df-48f6-9157-69c3ca600df2::" providerId="AD" clId="Web-{9170EC21-4A26-06C7-5363-9D307C065708}" dt="2025-10-03T12:57:18.546" v="13" actId="14100"/>
      <pc:docMkLst>
        <pc:docMk/>
      </pc:docMkLst>
      <pc:sldChg chg="modSp">
        <pc:chgData name="Usuário Convidado" userId="S::urn:spo:tenantanon#87e4da2b-82df-48f6-9157-69c3ca600df2::" providerId="AD" clId="Web-{9170EC21-4A26-06C7-5363-9D307C065708}" dt="2025-10-03T12:57:18.546" v="13" actId="14100"/>
        <pc:sldMkLst>
          <pc:docMk/>
          <pc:sldMk cId="0" sldId="267"/>
        </pc:sldMkLst>
        <pc:spChg chg="mod">
          <ac:chgData name="Usuário Convidado" userId="S::urn:spo:tenantanon#87e4da2b-82df-48f6-9157-69c3ca600df2::" providerId="AD" clId="Web-{9170EC21-4A26-06C7-5363-9D307C065708}" dt="2025-10-03T12:57:18.546" v="13" actId="14100"/>
          <ac:spMkLst>
            <pc:docMk/>
            <pc:sldMk cId="0" sldId="267"/>
            <ac:spMk id="3" creationId="{00000000-0000-0000-0000-000000000000}"/>
          </ac:spMkLst>
        </pc:spChg>
      </pc:sldChg>
      <pc:sldChg chg="modSp">
        <pc:chgData name="Usuário Convidado" userId="S::urn:spo:tenantanon#87e4da2b-82df-48f6-9157-69c3ca600df2::" providerId="AD" clId="Web-{9170EC21-4A26-06C7-5363-9D307C065708}" dt="2025-10-03T12:56:13.952" v="10" actId="20577"/>
        <pc:sldMkLst>
          <pc:docMk/>
          <pc:sldMk cId="0" sldId="270"/>
        </pc:sldMkLst>
        <pc:spChg chg="mod">
          <ac:chgData name="Usuário Convidado" userId="S::urn:spo:tenantanon#87e4da2b-82df-48f6-9157-69c3ca600df2::" providerId="AD" clId="Web-{9170EC21-4A26-06C7-5363-9D307C065708}" dt="2025-10-03T12:56:13.952" v="10" actId="20577"/>
          <ac:spMkLst>
            <pc:docMk/>
            <pc:sldMk cId="0" sldId="270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3.svg"/><Relationship Id="rId10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7.sv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1345" y="3777387"/>
            <a:ext cx="1759059" cy="438166"/>
          </a:xfrm>
          <a:custGeom>
            <a:avLst/>
            <a:gdLst/>
            <a:ahLst/>
            <a:cxnLst/>
            <a:rect l="l" t="t" r="r" b="b"/>
            <a:pathLst>
              <a:path w="1759059" h="438166">
                <a:moveTo>
                  <a:pt x="0" y="0"/>
                </a:moveTo>
                <a:lnTo>
                  <a:pt x="1759059" y="0"/>
                </a:lnTo>
                <a:lnTo>
                  <a:pt x="1759059" y="438165"/>
                </a:lnTo>
                <a:lnTo>
                  <a:pt x="0" y="4381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787978" y="3777387"/>
            <a:ext cx="990210" cy="3086100"/>
            <a:chOff x="0" y="0"/>
            <a:chExt cx="260796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0796" cy="812800"/>
            </a:xfrm>
            <a:custGeom>
              <a:avLst/>
              <a:gdLst/>
              <a:ahLst/>
              <a:cxnLst/>
              <a:rect l="l" t="t" r="r" b="b"/>
              <a:pathLst>
                <a:path w="260796" h="812800">
                  <a:moveTo>
                    <a:pt x="0" y="0"/>
                  </a:moveTo>
                  <a:lnTo>
                    <a:pt x="260796" y="0"/>
                  </a:lnTo>
                  <a:lnTo>
                    <a:pt x="26079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6079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548123" y="3777387"/>
            <a:ext cx="1044649" cy="3086100"/>
            <a:chOff x="0" y="0"/>
            <a:chExt cx="275134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5134" cy="812800"/>
            </a:xfrm>
            <a:custGeom>
              <a:avLst/>
              <a:gdLst/>
              <a:ahLst/>
              <a:cxnLst/>
              <a:rect l="l" t="t" r="r" b="b"/>
              <a:pathLst>
                <a:path w="275134" h="812800">
                  <a:moveTo>
                    <a:pt x="0" y="0"/>
                  </a:moveTo>
                  <a:lnTo>
                    <a:pt x="275134" y="0"/>
                  </a:lnTo>
                  <a:lnTo>
                    <a:pt x="27513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513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370404" y="3777387"/>
            <a:ext cx="1759059" cy="438166"/>
          </a:xfrm>
          <a:custGeom>
            <a:avLst/>
            <a:gdLst/>
            <a:ahLst/>
            <a:cxnLst/>
            <a:rect l="l" t="t" r="r" b="b"/>
            <a:pathLst>
              <a:path w="1759059" h="438166">
                <a:moveTo>
                  <a:pt x="0" y="0"/>
                </a:moveTo>
                <a:lnTo>
                  <a:pt x="1759059" y="0"/>
                </a:lnTo>
                <a:lnTo>
                  <a:pt x="1759059" y="438165"/>
                </a:lnTo>
                <a:lnTo>
                  <a:pt x="0" y="4381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82776" y="4728405"/>
            <a:ext cx="10804563" cy="2783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93"/>
              </a:lnSpc>
            </a:pPr>
            <a:r>
              <a:rPr lang="en-US" sz="11736" b="1">
                <a:solidFill>
                  <a:srgbClr val="545454"/>
                </a:solidFill>
                <a:latin typeface="Poppins Heavy"/>
                <a:ea typeface="Poppins Heavy"/>
                <a:cs typeface="Poppins Heavy"/>
                <a:sym typeface="Poppins Heavy"/>
              </a:rPr>
              <a:t>Hospital Regional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82776" y="7534061"/>
            <a:ext cx="8447124" cy="52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5"/>
              </a:lnSpc>
              <a:spcBef>
                <a:spcPct val="0"/>
              </a:spcBef>
            </a:pPr>
            <a:r>
              <a:rPr lang="en-US" sz="2946" spc="612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GESTÃO - SETE LAGOAS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692060A-BE68-C0EC-F4CC-31DE24446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00" y="9143836"/>
            <a:ext cx="2501134" cy="7886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7598" y="904779"/>
            <a:ext cx="17692805" cy="104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26"/>
              </a:lnSpc>
            </a:pPr>
            <a:r>
              <a:rPr lang="en-US" sz="8054" b="1">
                <a:solidFill>
                  <a:srgbClr val="54545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Serviços Assistenciais</a:t>
            </a:r>
          </a:p>
        </p:txBody>
      </p:sp>
      <p:sp>
        <p:nvSpPr>
          <p:cNvPr id="3" name="Freeform 3"/>
          <p:cNvSpPr/>
          <p:nvPr/>
        </p:nvSpPr>
        <p:spPr>
          <a:xfrm>
            <a:off x="13500662" y="9258300"/>
            <a:ext cx="3758638" cy="789797"/>
          </a:xfrm>
          <a:custGeom>
            <a:avLst/>
            <a:gdLst/>
            <a:ahLst/>
            <a:cxnLst/>
            <a:rect l="l" t="t" r="r" b="b"/>
            <a:pathLst>
              <a:path w="3758638" h="789797">
                <a:moveTo>
                  <a:pt x="0" y="0"/>
                </a:moveTo>
                <a:lnTo>
                  <a:pt x="3758638" y="0"/>
                </a:lnTo>
                <a:lnTo>
                  <a:pt x="3758638" y="789797"/>
                </a:lnTo>
                <a:lnTo>
                  <a:pt x="0" y="7897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7598" y="3004898"/>
            <a:ext cx="17081389" cy="638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prestação de serviços de assistência à saúde consiste na efetiva abertura dos leitos/serviços, após finalização das atividades preparatórias e da contratualização destes serviços junto ao Município de Sete Lagoas. </a:t>
            </a:r>
          </a:p>
          <a:p>
            <a:pPr algn="just">
              <a:lnSpc>
                <a:spcPts val="4200"/>
              </a:lnSpc>
            </a:pPr>
            <a:endParaRPr lang="en-US" sz="3000" b="1">
              <a:solidFill>
                <a:srgbClr val="54545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Envolve: </a:t>
            </a:r>
          </a:p>
          <a:p>
            <a:pPr algn="just">
              <a:lnSpc>
                <a:spcPts val="4200"/>
              </a:lnSpc>
            </a:pPr>
            <a:endParaRPr lang="en-US" sz="3000" b="1">
              <a:solidFill>
                <a:srgbClr val="54545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647711" lvl="1" indent="-323856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Disponibilizar os serviços pactuados no Perfil Assistencial da macrorregião em até 3 anos do início das atividades</a:t>
            </a:r>
          </a:p>
          <a:p>
            <a:pPr marL="647711" lvl="1" indent="-323856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Atender 100% SUS</a:t>
            </a:r>
          </a:p>
          <a:p>
            <a:pPr marL="647711" lvl="1" indent="-323856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Seguir o fluxo regulatório estabelecido </a:t>
            </a:r>
          </a:p>
          <a:p>
            <a:pPr algn="just">
              <a:lnSpc>
                <a:spcPts val="4200"/>
              </a:lnSpc>
            </a:pPr>
            <a:endParaRPr lang="en-US" sz="3000" b="1">
              <a:solidFill>
                <a:srgbClr val="54545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4200"/>
              </a:lnSpc>
            </a:pPr>
            <a:endParaRPr lang="en-US" sz="3000" b="1">
              <a:solidFill>
                <a:srgbClr val="54545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2241370"/>
            <a:ext cx="15082384" cy="483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0897" lvl="1" indent="-335448" algn="just">
              <a:lnSpc>
                <a:spcPts val="4350"/>
              </a:lnSpc>
              <a:buFont typeface="Arial"/>
              <a:buChar char="•"/>
            </a:pPr>
            <a:r>
              <a:rPr lang="en-US" sz="3107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Cardiologia clínica e cirúrgica de média e alta complexidade; </a:t>
            </a:r>
          </a:p>
          <a:p>
            <a:pPr marL="670897" lvl="1" indent="-335448" algn="just">
              <a:lnSpc>
                <a:spcPts val="4350"/>
              </a:lnSpc>
              <a:buFont typeface="Arial"/>
              <a:buChar char="•"/>
            </a:pPr>
            <a:r>
              <a:rPr lang="en-US" sz="3107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Neurologia e Neurocirurgia média e alta complexidade; </a:t>
            </a:r>
          </a:p>
          <a:p>
            <a:pPr marL="670897" lvl="1" indent="-335448" algn="just">
              <a:lnSpc>
                <a:spcPts val="4350"/>
              </a:lnSpc>
              <a:buFont typeface="Arial"/>
              <a:buChar char="•"/>
            </a:pPr>
            <a:r>
              <a:rPr lang="en-US" sz="3107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Pediatria clínica e cirúrgica de média e alta complexidade; </a:t>
            </a:r>
          </a:p>
          <a:p>
            <a:pPr marL="670897" lvl="1" indent="-335448" algn="just">
              <a:lnSpc>
                <a:spcPts val="4350"/>
              </a:lnSpc>
              <a:buFont typeface="Arial"/>
              <a:buChar char="•"/>
            </a:pPr>
            <a:r>
              <a:rPr lang="en-US" sz="3107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Vascular clínica e cirúrgica de média e alta complexidade; </a:t>
            </a:r>
          </a:p>
          <a:p>
            <a:pPr marL="670897" lvl="1" indent="-335448" algn="just">
              <a:lnSpc>
                <a:spcPts val="4350"/>
              </a:lnSpc>
              <a:buFont typeface="Arial"/>
              <a:buChar char="•"/>
            </a:pPr>
            <a:r>
              <a:rPr lang="en-US" sz="3107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Ortopedia clínica e cirúrgica de média e alta complexidade; </a:t>
            </a:r>
          </a:p>
          <a:p>
            <a:pPr marL="670897" lvl="1" indent="-335448" algn="just">
              <a:lnSpc>
                <a:spcPts val="4350"/>
              </a:lnSpc>
              <a:buFont typeface="Arial"/>
              <a:buChar char="•"/>
            </a:pPr>
            <a:r>
              <a:rPr lang="en-US" sz="3107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Centro de tratamento de queimados porte II; </a:t>
            </a:r>
          </a:p>
          <a:p>
            <a:pPr marL="670897" lvl="1" indent="-335448" algn="just">
              <a:lnSpc>
                <a:spcPts val="4350"/>
              </a:lnSpc>
              <a:buFont typeface="Arial"/>
              <a:buChar char="•"/>
            </a:pPr>
            <a:r>
              <a:rPr lang="en-US" sz="3107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Bucomaxilofacial de média complexidade, componente pacientes com necessidades especiais ambulatorial e hospitalar; </a:t>
            </a:r>
          </a:p>
          <a:p>
            <a:pPr algn="just">
              <a:lnSpc>
                <a:spcPts val="4350"/>
              </a:lnSpc>
            </a:pPr>
            <a:endParaRPr lang="en-US" sz="3107" b="1">
              <a:solidFill>
                <a:srgbClr val="54545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193582" y="7429939"/>
            <a:ext cx="2401788" cy="1828361"/>
          </a:xfrm>
          <a:custGeom>
            <a:avLst/>
            <a:gdLst/>
            <a:ahLst/>
            <a:cxnLst/>
            <a:rect l="l" t="t" r="r" b="b"/>
            <a:pathLst>
              <a:path w="2401788" h="1828361">
                <a:moveTo>
                  <a:pt x="0" y="0"/>
                </a:moveTo>
                <a:lnTo>
                  <a:pt x="2401787" y="0"/>
                </a:lnTo>
                <a:lnTo>
                  <a:pt x="2401787" y="1828361"/>
                </a:lnTo>
                <a:lnTo>
                  <a:pt x="0" y="1828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38029" y="241120"/>
            <a:ext cx="3800579" cy="4114800"/>
          </a:xfrm>
          <a:custGeom>
            <a:avLst/>
            <a:gdLst/>
            <a:ahLst/>
            <a:cxnLst/>
            <a:rect l="l" t="t" r="r" b="b"/>
            <a:pathLst>
              <a:path w="3800579" h="4114800">
                <a:moveTo>
                  <a:pt x="0" y="0"/>
                </a:moveTo>
                <a:lnTo>
                  <a:pt x="3800579" y="0"/>
                </a:lnTo>
                <a:lnTo>
                  <a:pt x="3800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21935" y="7357384"/>
            <a:ext cx="2825685" cy="1900916"/>
          </a:xfrm>
          <a:custGeom>
            <a:avLst/>
            <a:gdLst/>
            <a:ahLst/>
            <a:cxnLst/>
            <a:rect l="l" t="t" r="r" b="b"/>
            <a:pathLst>
              <a:path w="2825685" h="1900916">
                <a:moveTo>
                  <a:pt x="0" y="0"/>
                </a:moveTo>
                <a:lnTo>
                  <a:pt x="2825686" y="0"/>
                </a:lnTo>
                <a:lnTo>
                  <a:pt x="2825686" y="1900916"/>
                </a:lnTo>
                <a:lnTo>
                  <a:pt x="0" y="1900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895865" y="7357384"/>
            <a:ext cx="1669349" cy="1900916"/>
          </a:xfrm>
          <a:custGeom>
            <a:avLst/>
            <a:gdLst/>
            <a:ahLst/>
            <a:cxnLst/>
            <a:rect l="l" t="t" r="r" b="b"/>
            <a:pathLst>
              <a:path w="1669349" h="1900916">
                <a:moveTo>
                  <a:pt x="0" y="0"/>
                </a:moveTo>
                <a:lnTo>
                  <a:pt x="1669350" y="0"/>
                </a:lnTo>
                <a:lnTo>
                  <a:pt x="1669350" y="1900916"/>
                </a:lnTo>
                <a:lnTo>
                  <a:pt x="0" y="19009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97598" y="904779"/>
            <a:ext cx="17692805" cy="104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26"/>
              </a:lnSpc>
            </a:pPr>
            <a:r>
              <a:rPr lang="en-US" sz="8054" b="1">
                <a:solidFill>
                  <a:srgbClr val="54545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Perfil Assistencial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49AB859-5288-DA3C-215B-F348362546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98300" y="9143836"/>
            <a:ext cx="2501134" cy="7886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55935" y="1890731"/>
            <a:ext cx="15082384" cy="5915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50"/>
              </a:lnSpc>
            </a:pPr>
            <a:endParaRPr/>
          </a:p>
          <a:p>
            <a:pPr marL="670897" lvl="1" indent="-335448" algn="just">
              <a:lnSpc>
                <a:spcPts val="4350"/>
              </a:lnSpc>
              <a:buFont typeface="Arial"/>
              <a:buChar char="•"/>
            </a:pPr>
            <a:r>
              <a:rPr lang="en-US" sz="3107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Violência sexual; </a:t>
            </a:r>
          </a:p>
          <a:p>
            <a:pPr marL="670897" lvl="1" indent="-335448" algn="just">
              <a:lnSpc>
                <a:spcPts val="4350"/>
              </a:lnSpc>
              <a:buFont typeface="Arial"/>
              <a:buChar char="•"/>
            </a:pPr>
            <a:r>
              <a:rPr lang="en-US" sz="3107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Leitos de saúde mental; </a:t>
            </a:r>
          </a:p>
          <a:p>
            <a:pPr marL="670897" lvl="1" indent="-335448" algn="just">
              <a:lnSpc>
                <a:spcPts val="4350"/>
              </a:lnSpc>
              <a:buFont typeface="Arial"/>
              <a:buChar char="•"/>
            </a:pPr>
            <a:r>
              <a:rPr lang="en-US" sz="3107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Especialidades de porta: </a:t>
            </a:r>
          </a:p>
          <a:p>
            <a:pPr marL="670897" lvl="1" indent="-335448" algn="just">
              <a:lnSpc>
                <a:spcPts val="4350"/>
              </a:lnSpc>
              <a:buFont typeface="Arial"/>
              <a:buChar char="•"/>
            </a:pPr>
            <a:r>
              <a:rPr lang="en-US" sz="3107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Clínica geral; </a:t>
            </a:r>
          </a:p>
          <a:p>
            <a:pPr marL="670897" lvl="1" indent="-335448" algn="just">
              <a:lnSpc>
                <a:spcPts val="4350"/>
              </a:lnSpc>
              <a:buFont typeface="Arial"/>
              <a:buChar char="•"/>
            </a:pPr>
            <a:r>
              <a:rPr lang="en-US" sz="3107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Ginecologia; </a:t>
            </a:r>
          </a:p>
          <a:p>
            <a:pPr marL="670897" lvl="1" indent="-335448" algn="just">
              <a:lnSpc>
                <a:spcPts val="4350"/>
              </a:lnSpc>
              <a:buFont typeface="Arial"/>
              <a:buChar char="•"/>
            </a:pPr>
            <a:r>
              <a:rPr lang="en-US" sz="3107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Oftalmologia; </a:t>
            </a:r>
          </a:p>
          <a:p>
            <a:pPr marL="670897" lvl="1" indent="-335448" algn="just">
              <a:lnSpc>
                <a:spcPts val="4350"/>
              </a:lnSpc>
              <a:buFont typeface="Arial"/>
              <a:buChar char="•"/>
            </a:pPr>
            <a:r>
              <a:rPr lang="en-US" sz="3107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Otorrino; </a:t>
            </a:r>
          </a:p>
          <a:p>
            <a:pPr marL="670897" lvl="1" indent="-335448" algn="just">
              <a:lnSpc>
                <a:spcPts val="4350"/>
              </a:lnSpc>
              <a:buFont typeface="Arial"/>
              <a:buChar char="•"/>
            </a:pPr>
            <a:r>
              <a:rPr lang="en-US" sz="3107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Urologista; </a:t>
            </a:r>
          </a:p>
          <a:p>
            <a:pPr marL="670897" lvl="1" indent="-335448" algn="just">
              <a:lnSpc>
                <a:spcPts val="4350"/>
              </a:lnSpc>
              <a:buFont typeface="Arial"/>
              <a:buChar char="•"/>
            </a:pPr>
            <a:r>
              <a:rPr lang="en-US" sz="3107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Cirurgião geral</a:t>
            </a:r>
          </a:p>
          <a:p>
            <a:pPr algn="just">
              <a:lnSpc>
                <a:spcPts val="4350"/>
              </a:lnSpc>
            </a:pPr>
            <a:endParaRPr lang="en-US" sz="3107" b="1">
              <a:solidFill>
                <a:srgbClr val="54545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746438" y="3819849"/>
            <a:ext cx="5499248" cy="5009315"/>
          </a:xfrm>
          <a:custGeom>
            <a:avLst/>
            <a:gdLst/>
            <a:ahLst/>
            <a:cxnLst/>
            <a:rect l="l" t="t" r="r" b="b"/>
            <a:pathLst>
              <a:path w="5499248" h="5009315">
                <a:moveTo>
                  <a:pt x="0" y="0"/>
                </a:moveTo>
                <a:lnTo>
                  <a:pt x="5499248" y="0"/>
                </a:lnTo>
                <a:lnTo>
                  <a:pt x="5499248" y="5009315"/>
                </a:lnTo>
                <a:lnTo>
                  <a:pt x="0" y="5009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642524" y="554528"/>
            <a:ext cx="4616776" cy="3265320"/>
          </a:xfrm>
          <a:custGeom>
            <a:avLst/>
            <a:gdLst/>
            <a:ahLst/>
            <a:cxnLst/>
            <a:rect l="l" t="t" r="r" b="b"/>
            <a:pathLst>
              <a:path w="4616776" h="3265320">
                <a:moveTo>
                  <a:pt x="0" y="0"/>
                </a:moveTo>
                <a:lnTo>
                  <a:pt x="4616776" y="0"/>
                </a:lnTo>
                <a:lnTo>
                  <a:pt x="4616776" y="3265321"/>
                </a:lnTo>
                <a:lnTo>
                  <a:pt x="0" y="32653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861246" y="4481674"/>
            <a:ext cx="3037471" cy="4114800"/>
          </a:xfrm>
          <a:custGeom>
            <a:avLst/>
            <a:gdLst/>
            <a:ahLst/>
            <a:cxnLst/>
            <a:rect l="l" t="t" r="r" b="b"/>
            <a:pathLst>
              <a:path w="3037471" h="4114800">
                <a:moveTo>
                  <a:pt x="0" y="0"/>
                </a:moveTo>
                <a:lnTo>
                  <a:pt x="3037470" y="0"/>
                </a:lnTo>
                <a:lnTo>
                  <a:pt x="30374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97598" y="904779"/>
            <a:ext cx="17692805" cy="104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26"/>
              </a:lnSpc>
            </a:pPr>
            <a:r>
              <a:rPr lang="en-US" sz="8054" b="1">
                <a:solidFill>
                  <a:srgbClr val="54545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Perfil Assistencial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07FE3B7-B435-6390-F166-61F0702689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98300" y="9143836"/>
            <a:ext cx="2501134" cy="7886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7598" y="1954914"/>
            <a:ext cx="17704505" cy="7146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Art. 7º - A SES/MG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repassará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recursos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para o </a:t>
            </a:r>
            <a:r>
              <a:rPr lang="en-US" sz="2800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aprovisionamento</a:t>
            </a:r>
            <a:r>
              <a:rPr lang="en-US" sz="28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2800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equipamentos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que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guarnecerão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imóvel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do Hospital Regional de Sete Lagoas. </a:t>
            </a:r>
          </a:p>
          <a:p>
            <a:pPr algn="just">
              <a:lnSpc>
                <a:spcPts val="3960"/>
              </a:lnSpc>
            </a:pPr>
            <a:endParaRPr lang="en-US" sz="2829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60"/>
              </a:lnSpc>
            </a:pP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Parágrafo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único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- O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recurso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financeiro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previsto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equipagem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perfaz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o valor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parcela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única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8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R$76.400.000,00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setenta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e seis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milhões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quatrocentos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mil reais)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que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terá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suas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regras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previstas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Resolução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específica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lang="en-US" sz="2800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algn="just">
              <a:lnSpc>
                <a:spcPts val="3960"/>
              </a:lnSpc>
            </a:pPr>
            <a:endParaRPr lang="en-US" sz="2829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60"/>
              </a:lnSpc>
            </a:pP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Não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há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repasse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recurso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deliberação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que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aprova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gestão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pelo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município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2800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algn="just">
              <a:lnSpc>
                <a:spcPts val="3960"/>
              </a:lnSpc>
            </a:pPr>
            <a:endParaRPr lang="en-US" sz="2829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60"/>
              </a:lnSpc>
            </a:pP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O Hospital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será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inserido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Módulo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Hospitais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Regionais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após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20% dos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leitos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abertos</a:t>
            </a:r>
            <a:endParaRPr lang="en-US" sz="2800" err="1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algn="just">
              <a:lnSpc>
                <a:spcPts val="3960"/>
              </a:lnSpc>
            </a:pPr>
            <a:endParaRPr lang="en-US" sz="2829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60"/>
              </a:lnSpc>
            </a:pP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Com 100% dos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serviços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disponibilizados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, o Hospital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poderá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integrar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Módulo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Valor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Saúde</a:t>
            </a:r>
            <a:endParaRPr lang="en-US" sz="2800" err="1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algn="just">
              <a:lnSpc>
                <a:spcPts val="3960"/>
              </a:lnSpc>
            </a:pPr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lang="en-US" sz="2800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algn="just">
              <a:lnSpc>
                <a:spcPts val="3960"/>
              </a:lnSpc>
            </a:pPr>
            <a:endParaRPr lang="en-US" sz="2829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7598" y="904779"/>
            <a:ext cx="17692805" cy="104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26"/>
              </a:lnSpc>
            </a:pPr>
            <a:r>
              <a:rPr lang="en-US" sz="8054" b="1">
                <a:solidFill>
                  <a:srgbClr val="54545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Financiamento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5E2C1D5-BA49-11A9-6534-AC7D94B3D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300" y="9143836"/>
            <a:ext cx="2501134" cy="7886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39967" y="10287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6099" y="5800855"/>
            <a:ext cx="7909778" cy="3086100"/>
            <a:chOff x="0" y="0"/>
            <a:chExt cx="10546371" cy="4114800"/>
          </a:xfrm>
        </p:grpSpPr>
        <p:grpSp>
          <p:nvGrpSpPr>
            <p:cNvPr id="6" name="Group 6"/>
            <p:cNvGrpSpPr/>
            <p:nvPr/>
          </p:nvGrpSpPr>
          <p:grpSpPr>
            <a:xfrm>
              <a:off x="6431571" y="0"/>
              <a:ext cx="4114800" cy="411480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4545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2142702"/>
              <a:ext cx="5567411" cy="6512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91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83968" y="357590"/>
              <a:ext cx="5083442" cy="1261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647"/>
                </a:lnSpc>
              </a:pPr>
              <a:r>
                <a:rPr lang="en-US" sz="3200" b="1">
                  <a:solidFill>
                    <a:srgbClr val="545454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Recurso de partida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86523" y="5429066"/>
            <a:ext cx="7909778" cy="3086100"/>
            <a:chOff x="0" y="0"/>
            <a:chExt cx="10546371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6431571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45454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2142702"/>
              <a:ext cx="5567411" cy="6512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91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83968" y="357590"/>
              <a:ext cx="5083442" cy="1261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647"/>
                </a:lnSpc>
              </a:pPr>
              <a:r>
                <a:rPr lang="en-US" sz="3200" b="1">
                  <a:solidFill>
                    <a:srgbClr val="545454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Módulo valor em Saúde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441100" y="1304036"/>
            <a:ext cx="3086100" cy="308610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4687888" y="1677822"/>
            <a:ext cx="2190258" cy="1983179"/>
          </a:xfrm>
          <a:custGeom>
            <a:avLst/>
            <a:gdLst/>
            <a:ahLst/>
            <a:cxnLst/>
            <a:rect l="l" t="t" r="r" b="b"/>
            <a:pathLst>
              <a:path w="2190258" h="1983179">
                <a:moveTo>
                  <a:pt x="0" y="0"/>
                </a:moveTo>
                <a:lnTo>
                  <a:pt x="2190258" y="0"/>
                </a:lnTo>
                <a:lnTo>
                  <a:pt x="2190258" y="1983179"/>
                </a:lnTo>
                <a:lnTo>
                  <a:pt x="0" y="1983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22"/>
          <p:cNvSpPr/>
          <p:nvPr/>
        </p:nvSpPr>
        <p:spPr>
          <a:xfrm>
            <a:off x="14843626" y="5800855"/>
            <a:ext cx="2482441" cy="2342521"/>
          </a:xfrm>
          <a:custGeom>
            <a:avLst/>
            <a:gdLst/>
            <a:ahLst/>
            <a:cxnLst/>
            <a:rect l="l" t="t" r="r" b="b"/>
            <a:pathLst>
              <a:path w="2482441" h="2342521">
                <a:moveTo>
                  <a:pt x="0" y="0"/>
                </a:moveTo>
                <a:lnTo>
                  <a:pt x="2482441" y="0"/>
                </a:lnTo>
                <a:lnTo>
                  <a:pt x="2482441" y="2342521"/>
                </a:lnTo>
                <a:lnTo>
                  <a:pt x="0" y="23425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223067" y="1914801"/>
            <a:ext cx="1522167" cy="1864570"/>
          </a:xfrm>
          <a:custGeom>
            <a:avLst/>
            <a:gdLst/>
            <a:ahLst/>
            <a:cxnLst/>
            <a:rect l="l" t="t" r="r" b="b"/>
            <a:pathLst>
              <a:path w="1522167" h="1864570">
                <a:moveTo>
                  <a:pt x="0" y="0"/>
                </a:moveTo>
                <a:lnTo>
                  <a:pt x="1522167" y="0"/>
                </a:lnTo>
                <a:lnTo>
                  <a:pt x="1522167" y="1864570"/>
                </a:lnTo>
                <a:lnTo>
                  <a:pt x="0" y="1864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760138" y="6358576"/>
            <a:ext cx="1985095" cy="1970658"/>
          </a:xfrm>
          <a:custGeom>
            <a:avLst/>
            <a:gdLst/>
            <a:ahLst/>
            <a:cxnLst/>
            <a:rect l="l" t="t" r="r" b="b"/>
            <a:pathLst>
              <a:path w="1985095" h="1970658">
                <a:moveTo>
                  <a:pt x="0" y="0"/>
                </a:moveTo>
                <a:lnTo>
                  <a:pt x="1985096" y="0"/>
                </a:lnTo>
                <a:lnTo>
                  <a:pt x="1985096" y="1970658"/>
                </a:lnTo>
                <a:lnTo>
                  <a:pt x="0" y="19706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617422" y="2889631"/>
            <a:ext cx="4175558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abertura de 20% dos leitos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80398" y="1569847"/>
            <a:ext cx="3812582" cy="94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647"/>
              </a:lnSpc>
            </a:pPr>
            <a:r>
              <a:rPr lang="en-US" sz="3200" b="1">
                <a:solidFill>
                  <a:srgbClr val="54545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Atividades preparatórias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5231" y="1294511"/>
            <a:ext cx="3666615" cy="94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648"/>
              </a:lnSpc>
            </a:pPr>
            <a:r>
              <a:rPr lang="en-US" sz="3200" b="1">
                <a:solidFill>
                  <a:srgbClr val="54545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Módulo Hospitais Regionais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AAC833A-EE64-26A9-B4D2-380D832911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98300" y="9143836"/>
            <a:ext cx="2501134" cy="7886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40425" y="5300071"/>
            <a:ext cx="7882001" cy="224168"/>
            <a:chOff x="0" y="0"/>
            <a:chExt cx="1503301" cy="427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3301" cy="42755"/>
            </a:xfrm>
            <a:custGeom>
              <a:avLst/>
              <a:gdLst/>
              <a:ahLst/>
              <a:cxnLst/>
              <a:rect l="l" t="t" r="r" b="b"/>
              <a:pathLst>
                <a:path w="1503301" h="42755">
                  <a:moveTo>
                    <a:pt x="0" y="0"/>
                  </a:moveTo>
                  <a:lnTo>
                    <a:pt x="1503301" y="0"/>
                  </a:lnTo>
                  <a:lnTo>
                    <a:pt x="1503301" y="42755"/>
                  </a:lnTo>
                  <a:lnTo>
                    <a:pt x="0" y="42755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03301" cy="80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5059844" y="1297355"/>
            <a:ext cx="13948475" cy="8229600"/>
          </a:xfrm>
          <a:custGeom>
            <a:avLst/>
            <a:gdLst/>
            <a:ahLst/>
            <a:cxnLst/>
            <a:rect l="l" t="t" r="r" b="b"/>
            <a:pathLst>
              <a:path w="13948475" h="8229600">
                <a:moveTo>
                  <a:pt x="0" y="0"/>
                </a:moveTo>
                <a:lnTo>
                  <a:pt x="13948474" y="0"/>
                </a:lnTo>
                <a:lnTo>
                  <a:pt x="139484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040425" y="4267834"/>
            <a:ext cx="4964673" cy="875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54545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Obrigada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11697" y="5580798"/>
            <a:ext cx="9168674" cy="59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5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hospitaisregionais@saude.mg.gov.br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126036-B3B5-9E21-B961-E8ABF9732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8300" y="9143836"/>
            <a:ext cx="2501134" cy="7886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428362" y="2913766"/>
            <a:ext cx="9562041" cy="5378648"/>
          </a:xfrm>
          <a:custGeom>
            <a:avLst/>
            <a:gdLst/>
            <a:ahLst/>
            <a:cxnLst/>
            <a:rect l="l" t="t" r="r" b="b"/>
            <a:pathLst>
              <a:path w="9562041" h="5378648">
                <a:moveTo>
                  <a:pt x="0" y="0"/>
                </a:moveTo>
                <a:lnTo>
                  <a:pt x="9562040" y="0"/>
                </a:lnTo>
                <a:lnTo>
                  <a:pt x="9562040" y="5378648"/>
                </a:lnTo>
                <a:lnTo>
                  <a:pt x="0" y="5378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29469" y="2661212"/>
            <a:ext cx="7998893" cy="7561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34"/>
              </a:lnSpc>
            </a:pP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ENTREGA DE OBRA</a:t>
            </a:r>
            <a:endParaRPr lang="pt-BR">
              <a:sym typeface="Open Sans"/>
            </a:endParaRPr>
          </a:p>
          <a:p>
            <a:pPr algn="just">
              <a:lnSpc>
                <a:spcPts val="3734"/>
              </a:lnSpc>
            </a:pPr>
            <a:endParaRPr lang="en-US" sz="265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734"/>
              </a:lnSpc>
            </a:pP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Hospital Regional de Divinópolis</a:t>
            </a:r>
            <a:endParaRPr lang="en-US"/>
          </a:p>
          <a:p>
            <a:pPr algn="just">
              <a:lnSpc>
                <a:spcPts val="3734"/>
              </a:lnSpc>
            </a:pP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2º </a:t>
            </a:r>
            <a:r>
              <a:rPr lang="en-US" sz="265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semestre</a:t>
            </a: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de 2025 - EBSERH</a:t>
            </a:r>
            <a:endParaRPr lang="en-US" sz="2650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algn="just">
              <a:lnSpc>
                <a:spcPts val="3734"/>
              </a:lnSpc>
            </a:pPr>
            <a:endParaRPr lang="en-US" sz="2667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734"/>
              </a:lnSpc>
            </a:pPr>
            <a:r>
              <a:rPr lang="en-US" sz="265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Hospitais</a:t>
            </a: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Regional de Teófilo Otoni</a:t>
            </a:r>
            <a:endParaRPr lang="en-US" sz="2650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algn="just">
              <a:lnSpc>
                <a:spcPts val="3734"/>
              </a:lnSpc>
            </a:pP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2º </a:t>
            </a:r>
            <a:r>
              <a:rPr lang="en-US" sz="265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semestre</a:t>
            </a: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de 2025 - Instituto Mario Penna</a:t>
            </a:r>
            <a:endParaRPr lang="en-US" sz="2650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algn="just">
              <a:lnSpc>
                <a:spcPts val="3734"/>
              </a:lnSpc>
            </a:pPr>
            <a:endParaRPr lang="en-US" sz="2667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734"/>
              </a:lnSpc>
            </a:pP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Hospital Regional de Governador Valadares</a:t>
            </a:r>
            <a:endParaRPr lang="en-US" sz="2650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algn="just">
              <a:lnSpc>
                <a:spcPts val="3734"/>
              </a:lnSpc>
            </a:pP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1º </a:t>
            </a:r>
            <a:r>
              <a:rPr lang="en-US" sz="265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semestre</a:t>
            </a: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de 2026 - FUNAM</a:t>
            </a:r>
            <a:endParaRPr lang="en-US" sz="2650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algn="just">
              <a:lnSpc>
                <a:spcPts val="3734"/>
              </a:lnSpc>
            </a:pPr>
            <a:endParaRPr lang="en-US" sz="2667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734"/>
              </a:lnSpc>
            </a:pP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Hospital Regional de </a:t>
            </a:r>
            <a:r>
              <a:rPr lang="en-US" sz="265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Conselheiro</a:t>
            </a: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5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Lafaiete</a:t>
            </a:r>
            <a:endParaRPr lang="en-US" sz="2650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algn="just">
              <a:lnSpc>
                <a:spcPts val="3734"/>
              </a:lnSpc>
            </a:pPr>
            <a:r>
              <a:rPr lang="en-US" sz="265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Edital</a:t>
            </a: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65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concessão</a:t>
            </a: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 - </a:t>
            </a:r>
            <a:r>
              <a:rPr lang="en-US" sz="265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Sessão</a:t>
            </a: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 Pública </a:t>
            </a:r>
            <a:r>
              <a:rPr lang="en-US" sz="265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04/11 </a:t>
            </a:r>
            <a:endParaRPr lang="en-US" sz="2650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algn="just">
              <a:lnSpc>
                <a:spcPts val="3734"/>
              </a:lnSpc>
            </a:pP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1º </a:t>
            </a:r>
            <a:r>
              <a:rPr lang="en-US" sz="265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semestre</a:t>
            </a: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de 2027</a:t>
            </a:r>
            <a:endParaRPr lang="en-US" sz="2650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algn="just">
              <a:lnSpc>
                <a:spcPts val="3734"/>
              </a:lnSpc>
            </a:pPr>
            <a:r>
              <a:rPr lang="en-US" sz="2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lang="en-US" sz="2650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algn="just">
              <a:lnSpc>
                <a:spcPts val="3734"/>
              </a:lnSpc>
            </a:pPr>
            <a:endParaRPr lang="en-US" sz="2667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97598" y="904779"/>
            <a:ext cx="17692805" cy="104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26"/>
              </a:lnSpc>
            </a:pPr>
            <a:r>
              <a:rPr lang="en-US" sz="8054" b="1">
                <a:solidFill>
                  <a:srgbClr val="54545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Status Hospitais Regionais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58CC2B7-E884-61A9-9FDF-63FC4CB67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8300" y="9143836"/>
            <a:ext cx="2501134" cy="7886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21204" y="1009622"/>
            <a:ext cx="15845593" cy="1148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</a:pPr>
            <a:r>
              <a:rPr lang="en-US" sz="8953" b="1">
                <a:solidFill>
                  <a:srgbClr val="545454"/>
                </a:solidFill>
                <a:latin typeface="Poppins Bold"/>
                <a:ea typeface="Poppins Bold"/>
                <a:cs typeface="Poppins Bold"/>
                <a:sym typeface="Poppins Bold"/>
              </a:rPr>
              <a:t>Estrutura Física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6967" y="2536307"/>
            <a:ext cx="14349040" cy="8574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7365" lvl="1" indent="-328683" algn="l">
              <a:lnSpc>
                <a:spcPts val="4262"/>
              </a:lnSpc>
              <a:buFont typeface="Arial"/>
              <a:buChar char="•"/>
            </a:pPr>
            <a:r>
              <a:rPr lang="en-US" sz="3044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176 leitos para internação; </a:t>
            </a:r>
          </a:p>
          <a:p>
            <a:pPr marL="657365" lvl="1" indent="-328683" algn="l">
              <a:lnSpc>
                <a:spcPts val="4262"/>
              </a:lnSpc>
              <a:buFont typeface="Arial"/>
              <a:buChar char="•"/>
            </a:pPr>
            <a:r>
              <a:rPr lang="en-US" sz="3044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40 leitos para UTI Adulto; </a:t>
            </a:r>
          </a:p>
          <a:p>
            <a:pPr marL="657365" lvl="1" indent="-328683" algn="l">
              <a:lnSpc>
                <a:spcPts val="4262"/>
              </a:lnSpc>
              <a:buFont typeface="Arial"/>
              <a:buChar char="•"/>
            </a:pPr>
            <a:r>
              <a:rPr lang="en-US" sz="3044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 leitos para UTI Pediátrica; </a:t>
            </a:r>
          </a:p>
          <a:p>
            <a:pPr marL="657365" lvl="1" indent="-328683" algn="l">
              <a:lnSpc>
                <a:spcPts val="4262"/>
              </a:lnSpc>
              <a:buFont typeface="Arial"/>
              <a:buChar char="•"/>
            </a:pPr>
            <a:r>
              <a:rPr lang="en-US" sz="3044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 com 20 leitos para observação e 7 consultórios;  </a:t>
            </a:r>
          </a:p>
          <a:p>
            <a:pPr marL="657365" lvl="1" indent="-328683" algn="l">
              <a:lnSpc>
                <a:spcPts val="4262"/>
              </a:lnSpc>
              <a:buFont typeface="Arial"/>
              <a:buChar char="•"/>
            </a:pPr>
            <a:r>
              <a:rPr lang="en-US" sz="3044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Bloco cirúrgico com 9 salas para cirurgia; </a:t>
            </a:r>
          </a:p>
          <a:p>
            <a:pPr marL="657365" lvl="1" indent="-328683" algn="l">
              <a:lnSpc>
                <a:spcPts val="4262"/>
              </a:lnSpc>
              <a:buFont typeface="Arial"/>
              <a:buChar char="•"/>
            </a:pPr>
            <a:r>
              <a:rPr lang="en-US" sz="3044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Ambulatório com 8 consultórios; </a:t>
            </a:r>
          </a:p>
          <a:p>
            <a:pPr marL="657365" lvl="1" indent="-328683" algn="l">
              <a:lnSpc>
                <a:spcPts val="4262"/>
              </a:lnSpc>
              <a:buFont typeface="Arial"/>
              <a:buChar char="•"/>
            </a:pPr>
            <a:r>
              <a:rPr lang="en-US" sz="3044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SADT (Serviço Auxiliar de Diagnóstico e terapia) com:  </a:t>
            </a:r>
          </a:p>
          <a:p>
            <a:pPr algn="l">
              <a:lnSpc>
                <a:spcPts val="4262"/>
              </a:lnSpc>
            </a:pPr>
            <a:r>
              <a:rPr lang="en-US" sz="3044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salas de tomografia  </a:t>
            </a:r>
          </a:p>
          <a:p>
            <a:pPr algn="l">
              <a:lnSpc>
                <a:spcPts val="4262"/>
              </a:lnSpc>
            </a:pPr>
            <a:r>
              <a:rPr lang="en-US" sz="3044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sala de ressonância  </a:t>
            </a:r>
          </a:p>
          <a:p>
            <a:pPr algn="l">
              <a:lnSpc>
                <a:spcPts val="4262"/>
              </a:lnSpc>
            </a:pPr>
            <a:r>
              <a:rPr lang="en-US" sz="3044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salas de hemodinâmica  </a:t>
            </a:r>
          </a:p>
          <a:p>
            <a:pPr algn="l">
              <a:lnSpc>
                <a:spcPts val="4262"/>
              </a:lnSpc>
            </a:pPr>
            <a:r>
              <a:rPr lang="en-US" sz="3044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salas de raio-x  </a:t>
            </a:r>
          </a:p>
          <a:p>
            <a:pPr algn="l">
              <a:lnSpc>
                <a:spcPts val="4262"/>
              </a:lnSpc>
            </a:pPr>
            <a:r>
              <a:rPr lang="en-US" sz="3044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salas de ultrassom  </a:t>
            </a:r>
          </a:p>
          <a:p>
            <a:pPr algn="l">
              <a:lnSpc>
                <a:spcPts val="4262"/>
              </a:lnSpc>
            </a:pPr>
            <a:r>
              <a:rPr lang="en-US" sz="3044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salas de endoscopia  </a:t>
            </a:r>
          </a:p>
          <a:p>
            <a:pPr algn="l">
              <a:lnSpc>
                <a:spcPts val="4262"/>
              </a:lnSpc>
            </a:pPr>
            <a:r>
              <a:rPr lang="en-US" sz="3044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salas de ECG </a:t>
            </a:r>
          </a:p>
          <a:p>
            <a:pPr algn="l">
              <a:lnSpc>
                <a:spcPts val="4262"/>
              </a:lnSpc>
            </a:pPr>
            <a:endParaRPr lang="en-US" sz="3044" b="1">
              <a:solidFill>
                <a:srgbClr val="54545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262"/>
              </a:lnSpc>
            </a:pPr>
            <a:r>
              <a:rPr lang="en-US" sz="3044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B393F18-397A-73FC-ACDE-6F2B40F10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300" y="9143836"/>
            <a:ext cx="2501134" cy="7886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9403" y="148894"/>
            <a:ext cx="17758597" cy="9989211"/>
          </a:xfrm>
          <a:custGeom>
            <a:avLst/>
            <a:gdLst/>
            <a:ahLst/>
            <a:cxnLst/>
            <a:rect l="l" t="t" r="r" b="b"/>
            <a:pathLst>
              <a:path w="17758597" h="9989211">
                <a:moveTo>
                  <a:pt x="0" y="0"/>
                </a:moveTo>
                <a:lnTo>
                  <a:pt x="17758597" y="0"/>
                </a:lnTo>
                <a:lnTo>
                  <a:pt x="17758597" y="9989212"/>
                </a:lnTo>
                <a:lnTo>
                  <a:pt x="0" y="99892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21204" y="1009622"/>
            <a:ext cx="15845593" cy="1148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</a:pPr>
            <a:r>
              <a:rPr lang="en-US" sz="8953" b="1">
                <a:solidFill>
                  <a:srgbClr val="545454"/>
                </a:solidFill>
                <a:latin typeface="Poppins Bold"/>
                <a:ea typeface="Poppins Bold"/>
                <a:cs typeface="Poppins Bold"/>
                <a:sym typeface="Poppins Bold"/>
              </a:rPr>
              <a:t>Objetivos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18970" y="2440135"/>
            <a:ext cx="17302237" cy="709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9"/>
              </a:lnSpc>
            </a:pPr>
            <a:r>
              <a:rPr lang="en-US" sz="365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5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Autorizar</a:t>
            </a:r>
            <a:r>
              <a:rPr lang="en-US" sz="3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5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</a:t>
            </a:r>
            <a:r>
              <a:rPr lang="en-US" sz="3650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transferência</a:t>
            </a:r>
            <a:r>
              <a:rPr lang="en-US" sz="365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da </a:t>
            </a:r>
            <a:r>
              <a:rPr lang="en-US" sz="3650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Gestão</a:t>
            </a:r>
            <a:r>
              <a:rPr lang="en-US" sz="365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do Hospital Regional de Sete Lagoas para o </a:t>
            </a:r>
            <a:r>
              <a:rPr lang="en-US" sz="3650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Município</a:t>
            </a:r>
            <a:r>
              <a:rPr lang="en-US" sz="365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Sete Lagoas</a:t>
            </a:r>
            <a:r>
              <a:rPr lang="en-US" sz="3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5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que</a:t>
            </a:r>
            <a:r>
              <a:rPr lang="en-US" sz="3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5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deverá</a:t>
            </a:r>
            <a:r>
              <a:rPr lang="en-US" sz="3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:   </a:t>
            </a:r>
          </a:p>
          <a:p>
            <a:pPr algn="l">
              <a:lnSpc>
                <a:spcPts val="5139"/>
              </a:lnSpc>
            </a:pPr>
            <a:endParaRPr lang="en-US" sz="3671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139"/>
              </a:lnSpc>
            </a:pPr>
            <a:r>
              <a:rPr lang="en-US" sz="3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I - </a:t>
            </a:r>
            <a:r>
              <a:rPr lang="en-US" sz="3650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executar</a:t>
            </a:r>
            <a:r>
              <a:rPr lang="en-US" sz="3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50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atividades</a:t>
            </a:r>
            <a:r>
              <a:rPr lang="en-US" sz="365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50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preparatórias</a:t>
            </a:r>
            <a:r>
              <a:rPr lang="en-US" sz="365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50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destinadas</a:t>
            </a:r>
            <a:r>
              <a:rPr lang="en-US" sz="365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650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viabilizar</a:t>
            </a:r>
            <a:r>
              <a:rPr lang="en-US" sz="365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3650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operacionalização</a:t>
            </a:r>
            <a:r>
              <a:rPr lang="en-US" sz="365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do Hospital Regional de Sete Lagoas; </a:t>
            </a:r>
            <a:endParaRPr lang="en-US" sz="3650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algn="l">
              <a:lnSpc>
                <a:spcPts val="5139"/>
              </a:lnSpc>
            </a:pPr>
            <a:endParaRPr lang="en-US" sz="3671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139"/>
              </a:lnSpc>
            </a:pPr>
            <a:r>
              <a:rPr lang="en-US" sz="367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II - </a:t>
            </a:r>
            <a:r>
              <a:rPr lang="en-US" sz="3671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prestar</a:t>
            </a:r>
            <a:r>
              <a:rPr lang="en-US" sz="3671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71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serviços</a:t>
            </a:r>
            <a:r>
              <a:rPr lang="en-US" sz="3671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71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ambulatoriais</a:t>
            </a:r>
            <a:r>
              <a:rPr lang="en-US" sz="3671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 </a:t>
            </a:r>
            <a:r>
              <a:rPr lang="en-US" sz="3671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hospitalares</a:t>
            </a:r>
            <a:r>
              <a:rPr lang="en-US" sz="3671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3671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assistência</a:t>
            </a:r>
            <a:r>
              <a:rPr lang="en-US" sz="3671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à </a:t>
            </a:r>
            <a:r>
              <a:rPr lang="en-US" sz="3671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saúde</a:t>
            </a:r>
            <a:r>
              <a:rPr lang="en-US" sz="3671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71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vinculados</a:t>
            </a:r>
            <a:r>
              <a:rPr lang="en-US" sz="3671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71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ao</a:t>
            </a:r>
            <a:r>
              <a:rPr lang="en-US" sz="3671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71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Perfil</a:t>
            </a:r>
            <a:r>
              <a:rPr lang="en-US" sz="3671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71" b="1" err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Assistencial</a:t>
            </a:r>
            <a:r>
              <a:rPr lang="en-US" sz="3671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71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pactuado</a:t>
            </a:r>
            <a:r>
              <a:rPr lang="en-US" sz="367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71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US" sz="367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CIB-Micro de Sete Lagoas e </a:t>
            </a:r>
            <a:r>
              <a:rPr lang="en-US" sz="3671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homologado</a:t>
            </a:r>
            <a:r>
              <a:rPr lang="en-US" sz="367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71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367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305ª </a:t>
            </a:r>
            <a:r>
              <a:rPr lang="en-US" sz="3671" err="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reunião</a:t>
            </a:r>
            <a:r>
              <a:rPr lang="en-US" sz="3671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da CIB-SUS para o Hospital Regional de Sete Lagoas. </a:t>
            </a:r>
          </a:p>
          <a:p>
            <a:pPr algn="l">
              <a:lnSpc>
                <a:spcPts val="5139"/>
              </a:lnSpc>
            </a:pPr>
            <a:r>
              <a:rPr lang="en-US" sz="365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</a:t>
            </a:r>
            <a:endParaRPr lang="en-US" sz="3650" b="1">
              <a:solidFill>
                <a:srgbClr val="545454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DDB716-866B-D1F0-8261-4D3A03974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300" y="9143836"/>
            <a:ext cx="2501134" cy="7886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0755" y="462099"/>
            <a:ext cx="17466491" cy="9824901"/>
          </a:xfrm>
          <a:custGeom>
            <a:avLst/>
            <a:gdLst/>
            <a:ahLst/>
            <a:cxnLst/>
            <a:rect l="l" t="t" r="r" b="b"/>
            <a:pathLst>
              <a:path w="17466491" h="9824901">
                <a:moveTo>
                  <a:pt x="0" y="0"/>
                </a:moveTo>
                <a:lnTo>
                  <a:pt x="17466490" y="0"/>
                </a:lnTo>
                <a:lnTo>
                  <a:pt x="17466490" y="9824901"/>
                </a:lnTo>
                <a:lnTo>
                  <a:pt x="0" y="9824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1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57988" y="5745118"/>
            <a:ext cx="11301259" cy="4209719"/>
          </a:xfrm>
          <a:custGeom>
            <a:avLst/>
            <a:gdLst/>
            <a:ahLst/>
            <a:cxnLst/>
            <a:rect l="l" t="t" r="r" b="b"/>
            <a:pathLst>
              <a:path w="11301259" h="4209719">
                <a:moveTo>
                  <a:pt x="0" y="0"/>
                </a:moveTo>
                <a:lnTo>
                  <a:pt x="11301259" y="0"/>
                </a:lnTo>
                <a:lnTo>
                  <a:pt x="11301259" y="4209719"/>
                </a:lnTo>
                <a:lnTo>
                  <a:pt x="0" y="42097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26196" y="3552328"/>
            <a:ext cx="10369467" cy="1584551"/>
          </a:xfrm>
          <a:custGeom>
            <a:avLst/>
            <a:gdLst/>
            <a:ahLst/>
            <a:cxnLst/>
            <a:rect l="l" t="t" r="r" b="b"/>
            <a:pathLst>
              <a:path w="11301259" h="1485162">
                <a:moveTo>
                  <a:pt x="0" y="0"/>
                </a:moveTo>
                <a:lnTo>
                  <a:pt x="11301259" y="0"/>
                </a:lnTo>
                <a:lnTo>
                  <a:pt x="11301259" y="1485162"/>
                </a:lnTo>
                <a:lnTo>
                  <a:pt x="0" y="1485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7286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99829" y="4174255"/>
            <a:ext cx="7940386" cy="5357114"/>
          </a:xfrm>
          <a:custGeom>
            <a:avLst/>
            <a:gdLst/>
            <a:ahLst/>
            <a:cxnLst/>
            <a:rect l="l" t="t" r="r" b="b"/>
            <a:pathLst>
              <a:path w="7940386" h="5357114">
                <a:moveTo>
                  <a:pt x="0" y="0"/>
                </a:moveTo>
                <a:lnTo>
                  <a:pt x="7940386" y="0"/>
                </a:lnTo>
                <a:lnTo>
                  <a:pt x="7940386" y="5357114"/>
                </a:lnTo>
                <a:lnTo>
                  <a:pt x="0" y="5357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2833" y="579259"/>
            <a:ext cx="16957699" cy="236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039"/>
              </a:lnSpc>
              <a:spcBef>
                <a:spcPct val="0"/>
              </a:spcBef>
            </a:pPr>
            <a:r>
              <a:rPr lang="en-US" sz="9416">
                <a:solidFill>
                  <a:srgbClr val="000000"/>
                </a:solidFill>
                <a:latin typeface="Tropika"/>
                <a:ea typeface="Tropika"/>
                <a:cs typeface="Tropika"/>
                <a:sym typeface="Tropika"/>
              </a:rPr>
              <a:t>MUNÍCIPIO DE SETE LAGOAS ASSUME A GESTÃO DO HOSPITAL REGIONAL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93942" y="3284357"/>
            <a:ext cx="1382111" cy="13821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ABB0F">
                <a:alpha val="4196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41326" y="3536111"/>
            <a:ext cx="831958" cy="878603"/>
          </a:xfrm>
          <a:custGeom>
            <a:avLst/>
            <a:gdLst/>
            <a:ahLst/>
            <a:cxnLst/>
            <a:rect l="l" t="t" r="r" b="b"/>
            <a:pathLst>
              <a:path w="831958" h="878603">
                <a:moveTo>
                  <a:pt x="0" y="0"/>
                </a:moveTo>
                <a:lnTo>
                  <a:pt x="831959" y="0"/>
                </a:lnTo>
                <a:lnTo>
                  <a:pt x="831959" y="878603"/>
                </a:lnTo>
                <a:lnTo>
                  <a:pt x="0" y="87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 flipV="1">
            <a:off x="2533097" y="4027238"/>
            <a:ext cx="2224782" cy="0"/>
          </a:xfrm>
          <a:prstGeom prst="line">
            <a:avLst/>
          </a:prstGeom>
          <a:ln w="57150" cap="flat">
            <a:solidFill>
              <a:srgbClr val="E6F5D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flipV="1">
            <a:off x="5182419" y="4025302"/>
            <a:ext cx="9284405" cy="17208"/>
          </a:xfrm>
          <a:prstGeom prst="line">
            <a:avLst/>
          </a:prstGeom>
          <a:ln w="57150" cap="flat">
            <a:solidFill>
              <a:srgbClr val="8ACF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H="1">
            <a:off x="3800308" y="4027238"/>
            <a:ext cx="1803241" cy="15272"/>
          </a:xfrm>
          <a:prstGeom prst="line">
            <a:avLst/>
          </a:prstGeom>
          <a:ln w="57150" cap="flat">
            <a:solidFill>
              <a:srgbClr val="BAE29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3800308" y="3351454"/>
            <a:ext cx="1382111" cy="1382111"/>
            <a:chOff x="0" y="0"/>
            <a:chExt cx="1842815" cy="1842815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842815" cy="1842815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ABB0F">
                  <a:alpha val="70980"/>
                </a:srgbClr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267544" y="268456"/>
              <a:ext cx="1330052" cy="1204302"/>
            </a:xfrm>
            <a:custGeom>
              <a:avLst/>
              <a:gdLst/>
              <a:ahLst/>
              <a:cxnLst/>
              <a:rect l="l" t="t" r="r" b="b"/>
              <a:pathLst>
                <a:path w="1330052" h="1204302">
                  <a:moveTo>
                    <a:pt x="0" y="0"/>
                  </a:moveTo>
                  <a:lnTo>
                    <a:pt x="1330052" y="0"/>
                  </a:lnTo>
                  <a:lnTo>
                    <a:pt x="1330052" y="1204302"/>
                  </a:lnTo>
                  <a:lnTo>
                    <a:pt x="0" y="1204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4466825" y="3334246"/>
            <a:ext cx="1382111" cy="1382111"/>
            <a:chOff x="0" y="0"/>
            <a:chExt cx="1842815" cy="1842815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842815" cy="1842815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ABB0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126810" y="120741"/>
              <a:ext cx="1614454" cy="1614454"/>
            </a:xfrm>
            <a:custGeom>
              <a:avLst/>
              <a:gdLst/>
              <a:ahLst/>
              <a:cxnLst/>
              <a:rect l="l" t="t" r="r" b="b"/>
              <a:pathLst>
                <a:path w="1614454" h="1614454">
                  <a:moveTo>
                    <a:pt x="0" y="0"/>
                  </a:moveTo>
                  <a:lnTo>
                    <a:pt x="1614454" y="0"/>
                  </a:lnTo>
                  <a:lnTo>
                    <a:pt x="1614454" y="1614454"/>
                  </a:lnTo>
                  <a:lnTo>
                    <a:pt x="0" y="1614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6400258" y="5603752"/>
            <a:ext cx="1132000" cy="113200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921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V="1">
            <a:off x="6966258" y="4027238"/>
            <a:ext cx="0" cy="1576514"/>
          </a:xfrm>
          <a:prstGeom prst="line">
            <a:avLst/>
          </a:prstGeom>
          <a:ln w="38100" cap="flat">
            <a:solidFill>
              <a:srgbClr val="E6F5DB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4" name="Freeform 24"/>
          <p:cNvSpPr/>
          <p:nvPr/>
        </p:nvSpPr>
        <p:spPr>
          <a:xfrm>
            <a:off x="6467705" y="5886190"/>
            <a:ext cx="1064553" cy="681314"/>
          </a:xfrm>
          <a:custGeom>
            <a:avLst/>
            <a:gdLst/>
            <a:ahLst/>
            <a:cxnLst/>
            <a:rect l="l" t="t" r="r" b="b"/>
            <a:pathLst>
              <a:path w="1064553" h="681314">
                <a:moveTo>
                  <a:pt x="0" y="0"/>
                </a:moveTo>
                <a:lnTo>
                  <a:pt x="1064553" y="0"/>
                </a:lnTo>
                <a:lnTo>
                  <a:pt x="1064553" y="681314"/>
                </a:lnTo>
                <a:lnTo>
                  <a:pt x="0" y="6813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5" name="AutoShape 25"/>
          <p:cNvSpPr/>
          <p:nvPr/>
        </p:nvSpPr>
        <p:spPr>
          <a:xfrm flipH="1">
            <a:off x="11031661" y="4042510"/>
            <a:ext cx="1707696" cy="0"/>
          </a:xfrm>
          <a:prstGeom prst="line">
            <a:avLst/>
          </a:prstGeom>
          <a:ln w="57150" cap="flat">
            <a:solidFill>
              <a:srgbClr val="BAE29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6" name="Group 26"/>
          <p:cNvGrpSpPr/>
          <p:nvPr/>
        </p:nvGrpSpPr>
        <p:grpSpPr>
          <a:xfrm>
            <a:off x="8620039" y="3351454"/>
            <a:ext cx="1382111" cy="1382111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ABB0F">
                <a:alpha val="7098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964300" y="3351454"/>
            <a:ext cx="1382111" cy="1382111"/>
            <a:chOff x="0" y="0"/>
            <a:chExt cx="1842815" cy="1842815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842815" cy="1842815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ABB0F">
                  <a:alpha val="70980"/>
                </a:srgbClr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267544" y="268456"/>
              <a:ext cx="1330052" cy="1204302"/>
            </a:xfrm>
            <a:custGeom>
              <a:avLst/>
              <a:gdLst/>
              <a:ahLst/>
              <a:cxnLst/>
              <a:rect l="l" t="t" r="r" b="b"/>
              <a:pathLst>
                <a:path w="1330052" h="1204302">
                  <a:moveTo>
                    <a:pt x="0" y="0"/>
                  </a:moveTo>
                  <a:lnTo>
                    <a:pt x="1330052" y="0"/>
                  </a:lnTo>
                  <a:lnTo>
                    <a:pt x="1330052" y="1204302"/>
                  </a:lnTo>
                  <a:lnTo>
                    <a:pt x="0" y="1204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Freeform 34"/>
          <p:cNvSpPr/>
          <p:nvPr/>
        </p:nvSpPr>
        <p:spPr>
          <a:xfrm>
            <a:off x="8866438" y="3597854"/>
            <a:ext cx="889313" cy="889313"/>
          </a:xfrm>
          <a:custGeom>
            <a:avLst/>
            <a:gdLst/>
            <a:ahLst/>
            <a:cxnLst/>
            <a:rect l="l" t="t" r="r" b="b"/>
            <a:pathLst>
              <a:path w="889313" h="889313">
                <a:moveTo>
                  <a:pt x="0" y="0"/>
                </a:moveTo>
                <a:lnTo>
                  <a:pt x="889313" y="0"/>
                </a:lnTo>
                <a:lnTo>
                  <a:pt x="889313" y="889312"/>
                </a:lnTo>
                <a:lnTo>
                  <a:pt x="0" y="8893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97598" y="904779"/>
            <a:ext cx="17692805" cy="104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26"/>
              </a:lnSpc>
            </a:pPr>
            <a:r>
              <a:rPr lang="en-US" sz="8054" b="1">
                <a:solidFill>
                  <a:srgbClr val="54545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Atividades preparatórias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27092" y="4818868"/>
            <a:ext cx="3115811" cy="147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1999" spc="29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TERMO DE CESSÃ0</a:t>
            </a:r>
          </a:p>
          <a:p>
            <a:pPr algn="ctr">
              <a:lnSpc>
                <a:spcPts val="2999"/>
              </a:lnSpc>
            </a:pPr>
            <a:endParaRPr lang="en-US" sz="1999" spc="29">
              <a:solidFill>
                <a:srgbClr val="545454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2999"/>
              </a:lnSpc>
            </a:pPr>
            <a:r>
              <a:rPr lang="en-US" sz="1999" spc="29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Marco inicial das atividades pré operacionais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59849" y="2318449"/>
            <a:ext cx="2650297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b="1">
                <a:solidFill>
                  <a:srgbClr val="545454"/>
                </a:solidFill>
                <a:latin typeface="Barlow Bold"/>
                <a:ea typeface="Barlow Bold"/>
                <a:cs typeface="Barlow Bold"/>
                <a:sym typeface="Barlow Bold"/>
              </a:rPr>
              <a:t>ASSINATURA TERMO DE CESSÃO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110146" y="2370274"/>
            <a:ext cx="2953526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b="1">
                <a:solidFill>
                  <a:srgbClr val="545454"/>
                </a:solidFill>
                <a:latin typeface="Barlow Bold"/>
                <a:ea typeface="Barlow Bold"/>
                <a:cs typeface="Barlow Bold"/>
                <a:sym typeface="Barlow Bold"/>
              </a:rPr>
              <a:t>ATIVIDADES PRÉ-OPERACIONAIS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563140" y="4905016"/>
            <a:ext cx="2743392" cy="326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1"/>
              </a:lnSpc>
            </a:pPr>
            <a:r>
              <a:rPr lang="en-US" sz="1760" spc="26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Execução do Cronograma de Escalonamento - máximo de até </a:t>
            </a:r>
            <a:r>
              <a:rPr lang="en-US" sz="1760" b="1" spc="26">
                <a:solidFill>
                  <a:srgbClr val="545454"/>
                </a:solidFill>
                <a:latin typeface="Barlow Bold"/>
                <a:ea typeface="Barlow Bold"/>
                <a:cs typeface="Barlow Bold"/>
                <a:sym typeface="Barlow Bold"/>
              </a:rPr>
              <a:t>18 meses após início de funcionamento</a:t>
            </a:r>
          </a:p>
          <a:p>
            <a:pPr algn="ctr">
              <a:lnSpc>
                <a:spcPts val="2641"/>
              </a:lnSpc>
            </a:pPr>
            <a:endParaRPr lang="en-US" sz="1760" b="1" spc="26">
              <a:solidFill>
                <a:srgbClr val="545454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ctr">
              <a:lnSpc>
                <a:spcPts val="2641"/>
              </a:lnSpc>
            </a:pPr>
            <a:r>
              <a:rPr lang="en-US" sz="1760" spc="26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Contratualização com FMS</a:t>
            </a:r>
          </a:p>
          <a:p>
            <a:pPr algn="ctr">
              <a:lnSpc>
                <a:spcPts val="2641"/>
              </a:lnSpc>
            </a:pPr>
            <a:endParaRPr lang="en-US" sz="1760" spc="26">
              <a:solidFill>
                <a:srgbClr val="545454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2641"/>
              </a:lnSpc>
            </a:pPr>
            <a:r>
              <a:rPr lang="en-US" sz="1760" spc="26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Adesão às políticas de financiamento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169870" y="2400859"/>
            <a:ext cx="2337876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b="1">
                <a:solidFill>
                  <a:srgbClr val="545454"/>
                </a:solidFill>
                <a:latin typeface="Barlow Bold"/>
                <a:ea typeface="Barlow Bold"/>
                <a:cs typeface="Barlow Bold"/>
                <a:sym typeface="Barlow Bold"/>
              </a:rPr>
              <a:t>ATIVIDADES OPERACIONAIS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408352" y="7126277"/>
            <a:ext cx="3115811" cy="221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1999" b="1" spc="29">
                <a:solidFill>
                  <a:srgbClr val="545454"/>
                </a:solidFill>
                <a:latin typeface="Barlow Bold"/>
                <a:ea typeface="Barlow Bold"/>
                <a:cs typeface="Barlow Bold"/>
                <a:sym typeface="Barlow Bold"/>
              </a:rPr>
              <a:t>Conclusão das obras</a:t>
            </a:r>
          </a:p>
          <a:p>
            <a:pPr algn="ctr">
              <a:lnSpc>
                <a:spcPts val="2999"/>
              </a:lnSpc>
            </a:pPr>
            <a:endParaRPr lang="en-US" sz="1999" b="1" spc="29">
              <a:solidFill>
                <a:srgbClr val="545454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ctr">
              <a:lnSpc>
                <a:spcPts val="2999"/>
              </a:lnSpc>
            </a:pPr>
            <a:r>
              <a:rPr lang="en-US" sz="1999" spc="29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Pode se dar antes ou simultaneamente à conclusão das atividades pré-operacionais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354586" y="4842119"/>
            <a:ext cx="2709087" cy="3220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8"/>
              </a:lnSpc>
            </a:pPr>
            <a:r>
              <a:rPr lang="en-US" sz="1738" spc="26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Equipagem</a:t>
            </a:r>
          </a:p>
          <a:p>
            <a:pPr algn="ctr">
              <a:lnSpc>
                <a:spcPts val="2608"/>
              </a:lnSpc>
            </a:pPr>
            <a:endParaRPr lang="en-US" sz="1738" spc="26">
              <a:solidFill>
                <a:srgbClr val="545454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2608"/>
              </a:lnSpc>
            </a:pPr>
            <a:r>
              <a:rPr lang="en-US" sz="1738" spc="26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Contratação de equipe técnica</a:t>
            </a:r>
          </a:p>
          <a:p>
            <a:pPr algn="ctr">
              <a:lnSpc>
                <a:spcPts val="2608"/>
              </a:lnSpc>
            </a:pPr>
            <a:endParaRPr lang="en-US" sz="1738" spc="26">
              <a:solidFill>
                <a:srgbClr val="545454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2608"/>
              </a:lnSpc>
            </a:pPr>
            <a:r>
              <a:rPr lang="en-US" sz="1738" spc="26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Cronograma de escalonamento</a:t>
            </a:r>
          </a:p>
          <a:p>
            <a:pPr algn="ctr">
              <a:lnSpc>
                <a:spcPts val="2608"/>
              </a:lnSpc>
            </a:pPr>
            <a:endParaRPr lang="en-US" sz="1738" spc="26">
              <a:solidFill>
                <a:srgbClr val="545454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2608"/>
              </a:lnSpc>
            </a:pPr>
            <a:r>
              <a:rPr lang="en-US" sz="1738" spc="26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Projetos complementares</a:t>
            </a:r>
          </a:p>
          <a:p>
            <a:pPr algn="ctr">
              <a:lnSpc>
                <a:spcPts val="2608"/>
              </a:lnSpc>
            </a:pPr>
            <a:endParaRPr lang="en-US" sz="1738" spc="26">
              <a:solidFill>
                <a:srgbClr val="54545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7702721" y="2471317"/>
            <a:ext cx="2953526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b="1">
                <a:solidFill>
                  <a:srgbClr val="545454"/>
                </a:solidFill>
                <a:latin typeface="Barlow Bold"/>
                <a:ea typeface="Barlow Bold"/>
                <a:cs typeface="Barlow Bold"/>
                <a:sym typeface="Barlow Bold"/>
              </a:rPr>
              <a:t>INCLUSÃO DO VALORA MINAS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197033" y="4914541"/>
            <a:ext cx="2699357" cy="2556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1732" spc="25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Confecção do termo de compromisso</a:t>
            </a:r>
          </a:p>
          <a:p>
            <a:pPr algn="ctr">
              <a:lnSpc>
                <a:spcPts val="2599"/>
              </a:lnSpc>
            </a:pPr>
            <a:endParaRPr lang="en-US" sz="1732" spc="25">
              <a:solidFill>
                <a:srgbClr val="545454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2599"/>
              </a:lnSpc>
            </a:pPr>
            <a:r>
              <a:rPr lang="en-US" sz="1732" spc="25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Assinatura do termo</a:t>
            </a:r>
          </a:p>
          <a:p>
            <a:pPr algn="ctr">
              <a:lnSpc>
                <a:spcPts val="2599"/>
              </a:lnSpc>
            </a:pPr>
            <a:endParaRPr lang="en-US" sz="1732" spc="25">
              <a:solidFill>
                <a:srgbClr val="545454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2599"/>
              </a:lnSpc>
            </a:pPr>
            <a:r>
              <a:rPr lang="en-US" sz="1732" spc="25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Monitoramento</a:t>
            </a:r>
          </a:p>
          <a:p>
            <a:pPr algn="ctr">
              <a:lnSpc>
                <a:spcPts val="2599"/>
              </a:lnSpc>
            </a:pPr>
            <a:endParaRPr lang="en-US" sz="1732" spc="25">
              <a:solidFill>
                <a:srgbClr val="545454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2599"/>
              </a:lnSpc>
            </a:pPr>
            <a:r>
              <a:rPr lang="en-US" sz="1732" spc="25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Pagamento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971646" y="1979749"/>
            <a:ext cx="2337876" cy="117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b="1">
                <a:solidFill>
                  <a:srgbClr val="545454"/>
                </a:solidFill>
                <a:latin typeface="Barlow Bold"/>
                <a:ea typeface="Barlow Bold"/>
                <a:cs typeface="Barlow Bold"/>
                <a:sym typeface="Barlow Bold"/>
              </a:rPr>
              <a:t>INCLUSÃO NO VALOR EM SAÚDE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306532" y="4906857"/>
            <a:ext cx="2781807" cy="2642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8"/>
              </a:lnSpc>
            </a:pPr>
            <a:r>
              <a:rPr lang="en-US" sz="1785" spc="26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Confecção do termo de compromisso</a:t>
            </a:r>
          </a:p>
          <a:p>
            <a:pPr algn="ctr">
              <a:lnSpc>
                <a:spcPts val="2678"/>
              </a:lnSpc>
            </a:pPr>
            <a:endParaRPr lang="en-US" sz="1785" spc="26">
              <a:solidFill>
                <a:srgbClr val="545454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2678"/>
              </a:lnSpc>
            </a:pPr>
            <a:r>
              <a:rPr lang="en-US" sz="1785" spc="26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Assinatura do termo</a:t>
            </a:r>
          </a:p>
          <a:p>
            <a:pPr algn="ctr">
              <a:lnSpc>
                <a:spcPts val="2678"/>
              </a:lnSpc>
            </a:pPr>
            <a:endParaRPr lang="en-US" sz="1785" spc="26">
              <a:solidFill>
                <a:srgbClr val="545454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2678"/>
              </a:lnSpc>
            </a:pPr>
            <a:r>
              <a:rPr lang="en-US" sz="1785" spc="26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Monitoramento</a:t>
            </a:r>
          </a:p>
          <a:p>
            <a:pPr algn="ctr">
              <a:lnSpc>
                <a:spcPts val="2678"/>
              </a:lnSpc>
            </a:pPr>
            <a:endParaRPr lang="en-US" sz="1785" spc="26">
              <a:solidFill>
                <a:srgbClr val="545454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lnSpc>
                <a:spcPts val="2678"/>
              </a:lnSpc>
            </a:pPr>
            <a:r>
              <a:rPr lang="en-US" sz="1785" spc="26">
                <a:solidFill>
                  <a:srgbClr val="545454"/>
                </a:solidFill>
                <a:latin typeface="Barlow"/>
                <a:ea typeface="Barlow"/>
                <a:cs typeface="Barlow"/>
                <a:sym typeface="Barlow"/>
              </a:rPr>
              <a:t>Pagamento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427CE3F9-9271-408A-CABD-B5F4958376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98300" y="9143836"/>
            <a:ext cx="2501134" cy="7886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7598" y="2578497"/>
            <a:ext cx="8331015" cy="638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São atividades preparatórias: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54545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 - execução de projetos complementares; 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II - elaboração de cronograma de escalonamento; 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III - equipagem; 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IV - formação de equipe técnica; e 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 - contratualização dos serviços. 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54545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54545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54545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54545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628612" y="2293319"/>
            <a:ext cx="13084230" cy="7359879"/>
          </a:xfrm>
          <a:custGeom>
            <a:avLst/>
            <a:gdLst/>
            <a:ahLst/>
            <a:cxnLst/>
            <a:rect l="l" t="t" r="r" b="b"/>
            <a:pathLst>
              <a:path w="13084230" h="7359879">
                <a:moveTo>
                  <a:pt x="0" y="0"/>
                </a:moveTo>
                <a:lnTo>
                  <a:pt x="13084230" y="0"/>
                </a:lnTo>
                <a:lnTo>
                  <a:pt x="13084230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97598" y="904779"/>
            <a:ext cx="17692805" cy="104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26"/>
              </a:lnSpc>
            </a:pPr>
            <a:r>
              <a:rPr lang="en-US" sz="8054" b="1">
                <a:solidFill>
                  <a:srgbClr val="54545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Atividades preparatórias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Microsoft Office PowerPoint</Application>
  <PresentationFormat>Personalizar</PresentationFormat>
  <Paragraphs>136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7" baseType="lpstr">
      <vt:lpstr>Poppins Bold</vt:lpstr>
      <vt:lpstr>Open Sans Bold</vt:lpstr>
      <vt:lpstr>Poppins</vt:lpstr>
      <vt:lpstr>Poppins Ultra-Bold</vt:lpstr>
      <vt:lpstr>Arial</vt:lpstr>
      <vt:lpstr>Tropika</vt:lpstr>
      <vt:lpstr>Poppins Heavy</vt:lpstr>
      <vt:lpstr>Barlow Bold</vt:lpstr>
      <vt:lpstr>Open Sans</vt:lpstr>
      <vt:lpstr>Calibri</vt:lpstr>
      <vt:lpstr>Barlow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CONDUTOR</dc:title>
  <dc:creator>CES</dc:creator>
  <cp:lastModifiedBy>CES</cp:lastModifiedBy>
  <cp:revision>2</cp:revision>
  <dcterms:created xsi:type="dcterms:W3CDTF">2006-08-16T00:00:00Z</dcterms:created>
  <dcterms:modified xsi:type="dcterms:W3CDTF">2025-10-06T18:02:32Z</dcterms:modified>
  <dc:identifier>DAG0qkIBwo8</dc:identifier>
</cp:coreProperties>
</file>